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5"/>
  </p:notesMasterIdLst>
  <p:handoutMasterIdLst>
    <p:handoutMasterId r:id="rId96"/>
  </p:handoutMasterIdLst>
  <p:sldIdLst>
    <p:sldId id="1005" r:id="rId2"/>
    <p:sldId id="1034" r:id="rId3"/>
    <p:sldId id="1035" r:id="rId4"/>
    <p:sldId id="1036" r:id="rId5"/>
    <p:sldId id="1008" r:id="rId6"/>
    <p:sldId id="1039" r:id="rId7"/>
    <p:sldId id="1015" r:id="rId8"/>
    <p:sldId id="1042" r:id="rId9"/>
    <p:sldId id="1029" r:id="rId10"/>
    <p:sldId id="1032" r:id="rId11"/>
    <p:sldId id="1038" r:id="rId12"/>
    <p:sldId id="1043" r:id="rId13"/>
    <p:sldId id="1044" r:id="rId14"/>
    <p:sldId id="1040" r:id="rId15"/>
    <p:sldId id="1041" r:id="rId16"/>
    <p:sldId id="1045" r:id="rId17"/>
    <p:sldId id="1046" r:id="rId18"/>
    <p:sldId id="1048" r:id="rId19"/>
    <p:sldId id="1047" r:id="rId20"/>
    <p:sldId id="1057" r:id="rId21"/>
    <p:sldId id="1051" r:id="rId22"/>
    <p:sldId id="1052" r:id="rId23"/>
    <p:sldId id="1053" r:id="rId24"/>
    <p:sldId id="1054" r:id="rId25"/>
    <p:sldId id="1055" r:id="rId26"/>
    <p:sldId id="1056" r:id="rId27"/>
    <p:sldId id="1058" r:id="rId28"/>
    <p:sldId id="1059" r:id="rId29"/>
    <p:sldId id="1060" r:id="rId30"/>
    <p:sldId id="1061" r:id="rId31"/>
    <p:sldId id="1062" r:id="rId32"/>
    <p:sldId id="1063" r:id="rId33"/>
    <p:sldId id="1064" r:id="rId34"/>
    <p:sldId id="1065" r:id="rId35"/>
    <p:sldId id="1066" r:id="rId36"/>
    <p:sldId id="1067" r:id="rId37"/>
    <p:sldId id="1068" r:id="rId38"/>
    <p:sldId id="1069" r:id="rId39"/>
    <p:sldId id="1070" r:id="rId40"/>
    <p:sldId id="1071" r:id="rId41"/>
    <p:sldId id="1072" r:id="rId42"/>
    <p:sldId id="1073" r:id="rId43"/>
    <p:sldId id="1074" r:id="rId44"/>
    <p:sldId id="1075" r:id="rId45"/>
    <p:sldId id="1076" r:id="rId46"/>
    <p:sldId id="1077" r:id="rId47"/>
    <p:sldId id="1078" r:id="rId48"/>
    <p:sldId id="1079" r:id="rId49"/>
    <p:sldId id="1080" r:id="rId50"/>
    <p:sldId id="1081" r:id="rId51"/>
    <p:sldId id="1082" r:id="rId52"/>
    <p:sldId id="1083" r:id="rId53"/>
    <p:sldId id="1084" r:id="rId54"/>
    <p:sldId id="1085" r:id="rId55"/>
    <p:sldId id="1086" r:id="rId56"/>
    <p:sldId id="1087" r:id="rId57"/>
    <p:sldId id="1088" r:id="rId58"/>
    <p:sldId id="1089" r:id="rId59"/>
    <p:sldId id="1090" r:id="rId60"/>
    <p:sldId id="1091" r:id="rId61"/>
    <p:sldId id="1092" r:id="rId62"/>
    <p:sldId id="1093" r:id="rId63"/>
    <p:sldId id="1094" r:id="rId64"/>
    <p:sldId id="1096" r:id="rId65"/>
    <p:sldId id="1097" r:id="rId66"/>
    <p:sldId id="1098" r:id="rId67"/>
    <p:sldId id="1099" r:id="rId68"/>
    <p:sldId id="1100" r:id="rId69"/>
    <p:sldId id="1101" r:id="rId70"/>
    <p:sldId id="1102" r:id="rId71"/>
    <p:sldId id="1103" r:id="rId72"/>
    <p:sldId id="1104" r:id="rId73"/>
    <p:sldId id="1105" r:id="rId74"/>
    <p:sldId id="1106" r:id="rId75"/>
    <p:sldId id="1107" r:id="rId76"/>
    <p:sldId id="1108" r:id="rId77"/>
    <p:sldId id="1109" r:id="rId78"/>
    <p:sldId id="1110" r:id="rId79"/>
    <p:sldId id="1121" r:id="rId80"/>
    <p:sldId id="1122" r:id="rId81"/>
    <p:sldId id="1123" r:id="rId82"/>
    <p:sldId id="1124" r:id="rId83"/>
    <p:sldId id="1125" r:id="rId84"/>
    <p:sldId id="1126" r:id="rId85"/>
    <p:sldId id="1127" r:id="rId86"/>
    <p:sldId id="1128" r:id="rId87"/>
    <p:sldId id="1129" r:id="rId88"/>
    <p:sldId id="1130" r:id="rId89"/>
    <p:sldId id="1131" r:id="rId90"/>
    <p:sldId id="1132" r:id="rId91"/>
    <p:sldId id="1133" r:id="rId92"/>
    <p:sldId id="1134" r:id="rId93"/>
    <p:sldId id="1120" r:id="rId94"/>
  </p:sldIdLst>
  <p:sldSz cx="9144000" cy="6858000" type="screen4x3"/>
  <p:notesSz cx="7099300" cy="10234613"/>
  <p:defaultTextStyle>
    <a:defPPr>
      <a:defRPr lang="th-TH"/>
    </a:defPPr>
    <a:lvl1pPr algn="l" rtl="0" fontAlgn="base">
      <a:spcBef>
        <a:spcPct val="0"/>
      </a:spcBef>
      <a:spcAft>
        <a:spcPct val="0"/>
      </a:spcAft>
      <a:defRPr sz="2800" kern="1200">
        <a:solidFill>
          <a:schemeClr val="tx1"/>
        </a:solidFill>
        <a:latin typeface="Arial" pitchFamily="34" charset="0"/>
        <a:ea typeface="+mn-ea"/>
        <a:cs typeface="Angsana New" pitchFamily="18" charset="-34"/>
      </a:defRPr>
    </a:lvl1pPr>
    <a:lvl2pPr marL="457200" algn="l" rtl="0" fontAlgn="base">
      <a:spcBef>
        <a:spcPct val="0"/>
      </a:spcBef>
      <a:spcAft>
        <a:spcPct val="0"/>
      </a:spcAft>
      <a:defRPr sz="2800" kern="1200">
        <a:solidFill>
          <a:schemeClr val="tx1"/>
        </a:solidFill>
        <a:latin typeface="Arial" pitchFamily="34" charset="0"/>
        <a:ea typeface="+mn-ea"/>
        <a:cs typeface="Angsana New" pitchFamily="18" charset="-34"/>
      </a:defRPr>
    </a:lvl2pPr>
    <a:lvl3pPr marL="914400" algn="l" rtl="0" fontAlgn="base">
      <a:spcBef>
        <a:spcPct val="0"/>
      </a:spcBef>
      <a:spcAft>
        <a:spcPct val="0"/>
      </a:spcAft>
      <a:defRPr sz="2800" kern="1200">
        <a:solidFill>
          <a:schemeClr val="tx1"/>
        </a:solidFill>
        <a:latin typeface="Arial" pitchFamily="34" charset="0"/>
        <a:ea typeface="+mn-ea"/>
        <a:cs typeface="Angsana New" pitchFamily="18" charset="-34"/>
      </a:defRPr>
    </a:lvl3pPr>
    <a:lvl4pPr marL="1371600" algn="l" rtl="0" fontAlgn="base">
      <a:spcBef>
        <a:spcPct val="0"/>
      </a:spcBef>
      <a:spcAft>
        <a:spcPct val="0"/>
      </a:spcAft>
      <a:defRPr sz="2800" kern="1200">
        <a:solidFill>
          <a:schemeClr val="tx1"/>
        </a:solidFill>
        <a:latin typeface="Arial" pitchFamily="34" charset="0"/>
        <a:ea typeface="+mn-ea"/>
        <a:cs typeface="Angsana New" pitchFamily="18" charset="-34"/>
      </a:defRPr>
    </a:lvl4pPr>
    <a:lvl5pPr marL="1828800" algn="l" rtl="0" fontAlgn="base">
      <a:spcBef>
        <a:spcPct val="0"/>
      </a:spcBef>
      <a:spcAft>
        <a:spcPct val="0"/>
      </a:spcAft>
      <a:defRPr sz="2800" kern="1200">
        <a:solidFill>
          <a:schemeClr val="tx1"/>
        </a:solidFill>
        <a:latin typeface="Arial" pitchFamily="34" charset="0"/>
        <a:ea typeface="+mn-ea"/>
        <a:cs typeface="Angsana New" pitchFamily="18" charset="-34"/>
      </a:defRPr>
    </a:lvl5pPr>
    <a:lvl6pPr marL="2286000" algn="l" defTabSz="914400" rtl="0" eaLnBrk="1" latinLnBrk="0" hangingPunct="1">
      <a:defRPr sz="2800" kern="1200">
        <a:solidFill>
          <a:schemeClr val="tx1"/>
        </a:solidFill>
        <a:latin typeface="Arial" pitchFamily="34" charset="0"/>
        <a:ea typeface="+mn-ea"/>
        <a:cs typeface="Angsana New" pitchFamily="18" charset="-34"/>
      </a:defRPr>
    </a:lvl6pPr>
    <a:lvl7pPr marL="2743200" algn="l" defTabSz="914400" rtl="0" eaLnBrk="1" latinLnBrk="0" hangingPunct="1">
      <a:defRPr sz="2800" kern="1200">
        <a:solidFill>
          <a:schemeClr val="tx1"/>
        </a:solidFill>
        <a:latin typeface="Arial" pitchFamily="34" charset="0"/>
        <a:ea typeface="+mn-ea"/>
        <a:cs typeface="Angsana New" pitchFamily="18" charset="-34"/>
      </a:defRPr>
    </a:lvl7pPr>
    <a:lvl8pPr marL="3200400" algn="l" defTabSz="914400" rtl="0" eaLnBrk="1" latinLnBrk="0" hangingPunct="1">
      <a:defRPr sz="2800" kern="1200">
        <a:solidFill>
          <a:schemeClr val="tx1"/>
        </a:solidFill>
        <a:latin typeface="Arial" pitchFamily="34" charset="0"/>
        <a:ea typeface="+mn-ea"/>
        <a:cs typeface="Angsana New" pitchFamily="18" charset="-34"/>
      </a:defRPr>
    </a:lvl8pPr>
    <a:lvl9pPr marL="3657600" algn="l" defTabSz="914400" rtl="0" eaLnBrk="1" latinLnBrk="0" hangingPunct="1">
      <a:defRPr sz="2800" kern="1200">
        <a:solidFill>
          <a:schemeClr val="tx1"/>
        </a:solidFill>
        <a:latin typeface="Arial" pitchFamily="34" charset="0"/>
        <a:ea typeface="+mn-ea"/>
        <a:cs typeface="Angsana New" pitchFamily="18" charset="-3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3399"/>
    <a:srgbClr val="FDEADA"/>
    <a:srgbClr val="646464"/>
    <a:srgbClr val="7F7F7F"/>
    <a:srgbClr val="EBF1DE"/>
    <a:srgbClr val="6600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36" autoAdjust="0"/>
    <p:restoredTop sz="99471" autoAdjust="0"/>
  </p:normalViewPr>
  <p:slideViewPr>
    <p:cSldViewPr>
      <p:cViewPr>
        <p:scale>
          <a:sx n="70" d="100"/>
          <a:sy n="70" d="100"/>
        </p:scale>
        <p:origin x="-1566" y="-210"/>
      </p:cViewPr>
      <p:guideLst>
        <p:guide orient="horz" pos="2160"/>
        <p:guide pos="2880"/>
      </p:guideLst>
    </p:cSldViewPr>
  </p:slideViewPr>
  <p:notesTextViewPr>
    <p:cViewPr>
      <p:scale>
        <a:sx n="100" d="100"/>
        <a:sy n="100" d="100"/>
      </p:scale>
      <p:origin x="0" y="0"/>
    </p:cViewPr>
  </p:notesTextViewPr>
  <p:sorterViewPr>
    <p:cViewPr>
      <p:scale>
        <a:sx n="70" d="100"/>
        <a:sy n="70" d="100"/>
      </p:scale>
      <p:origin x="0" y="2430"/>
    </p:cViewPr>
  </p:sorterViewPr>
  <p:notesViewPr>
    <p:cSldViewPr>
      <p:cViewPr>
        <p:scale>
          <a:sx n="130" d="100"/>
          <a:sy n="130" d="100"/>
        </p:scale>
        <p:origin x="-798" y="2634"/>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4640" tIns="47320" rIns="94640" bIns="47320" rtlCol="0"/>
          <a:lstStyle>
            <a:lvl1pPr algn="l">
              <a:defRPr sz="1200">
                <a:latin typeface="Arial" charset="0"/>
              </a:defRPr>
            </a:lvl1pPr>
          </a:lstStyle>
          <a:p>
            <a:pPr>
              <a:defRPr/>
            </a:pPr>
            <a:r>
              <a:rPr lang="th-TH"/>
              <a:t>การพัฒนาคุณภาพสถานพยาบาลในโครงการประกันสังคม</a:t>
            </a:r>
            <a:endParaRPr lang="en-US" dirty="0"/>
          </a:p>
        </p:txBody>
      </p:sp>
      <p:sp>
        <p:nvSpPr>
          <p:cNvPr id="3" name="Date Placeholder 2"/>
          <p:cNvSpPr>
            <a:spLocks noGrp="1"/>
          </p:cNvSpPr>
          <p:nvPr>
            <p:ph type="dt" sz="quarter" idx="1"/>
          </p:nvPr>
        </p:nvSpPr>
        <p:spPr>
          <a:xfrm>
            <a:off x="4021138" y="0"/>
            <a:ext cx="3076575" cy="511175"/>
          </a:xfrm>
          <a:prstGeom prst="rect">
            <a:avLst/>
          </a:prstGeom>
        </p:spPr>
        <p:txBody>
          <a:bodyPr vert="horz" lIns="94640" tIns="47320" rIns="94640" bIns="47320" rtlCol="0"/>
          <a:lstStyle>
            <a:lvl1pPr algn="r">
              <a:defRPr sz="1200">
                <a:latin typeface="Arial" charset="0"/>
              </a:defRPr>
            </a:lvl1pPr>
          </a:lstStyle>
          <a:p>
            <a:pPr>
              <a:defRPr/>
            </a:pPr>
            <a:fld id="{94A6C58D-8421-43F1-91A9-11B123A2319C}" type="datetimeFigureOut">
              <a:rPr lang="en-US"/>
              <a:pPr>
                <a:defRPr/>
              </a:pPr>
              <a:t>5/27/2014</a:t>
            </a:fld>
            <a:endParaRPr lang="en-US" dirty="0"/>
          </a:p>
        </p:txBody>
      </p:sp>
      <p:sp>
        <p:nvSpPr>
          <p:cNvPr id="4" name="Footer Placeholder 3"/>
          <p:cNvSpPr>
            <a:spLocks noGrp="1"/>
          </p:cNvSpPr>
          <p:nvPr>
            <p:ph type="ftr" sz="quarter" idx="2"/>
          </p:nvPr>
        </p:nvSpPr>
        <p:spPr>
          <a:xfrm>
            <a:off x="0" y="9721850"/>
            <a:ext cx="3076575" cy="511175"/>
          </a:xfrm>
          <a:prstGeom prst="rect">
            <a:avLst/>
          </a:prstGeom>
        </p:spPr>
        <p:txBody>
          <a:bodyPr vert="horz" lIns="94640" tIns="47320" rIns="94640" bIns="47320"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4640" tIns="47320" rIns="94640" bIns="47320" rtlCol="0" anchor="b"/>
          <a:lstStyle>
            <a:lvl1pPr algn="r">
              <a:defRPr sz="1200">
                <a:latin typeface="Arial" charset="0"/>
              </a:defRPr>
            </a:lvl1pPr>
          </a:lstStyle>
          <a:p>
            <a:pPr>
              <a:defRPr/>
            </a:pPr>
            <a:fld id="{108AE1CD-22E5-4178-9A21-689C1B7AEE96}" type="slidenum">
              <a:rPr lang="en-US"/>
              <a:pPr>
                <a:defRPr/>
              </a:pPr>
              <a:t>‹#›</a:t>
            </a:fld>
            <a:endParaRPr lang="en-US" dirty="0"/>
          </a:p>
        </p:txBody>
      </p:sp>
    </p:spTree>
    <p:extLst>
      <p:ext uri="{BB962C8B-B14F-4D97-AF65-F5344CB8AC3E}">
        <p14:creationId xmlns:p14="http://schemas.microsoft.com/office/powerpoint/2010/main" val="262091856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4640" tIns="47320" rIns="94640" bIns="47320" rtlCol="0"/>
          <a:lstStyle>
            <a:lvl1pPr algn="l" fontAlgn="auto">
              <a:spcBef>
                <a:spcPts val="0"/>
              </a:spcBef>
              <a:spcAft>
                <a:spcPts val="0"/>
              </a:spcAft>
              <a:defRPr sz="1200">
                <a:latin typeface="+mn-lt"/>
                <a:cs typeface="+mn-cs"/>
              </a:defRPr>
            </a:lvl1pPr>
          </a:lstStyle>
          <a:p>
            <a:pPr>
              <a:defRPr/>
            </a:pPr>
            <a:r>
              <a:rPr lang="en-US" dirty="0" smtClean="0"/>
              <a:t>HA-PCT Ortho </a:t>
            </a:r>
            <a:r>
              <a:rPr lang="th-TH" dirty="0" smtClean="0"/>
              <a:t>ทำงานคุณภาพอย่างมีความสุข</a:t>
            </a:r>
            <a:endParaRPr lang="th-TH" dirty="0"/>
          </a:p>
        </p:txBody>
      </p:sp>
      <p:sp>
        <p:nvSpPr>
          <p:cNvPr id="3" name="Date Placeholder 2"/>
          <p:cNvSpPr>
            <a:spLocks noGrp="1"/>
          </p:cNvSpPr>
          <p:nvPr>
            <p:ph type="dt" idx="1"/>
          </p:nvPr>
        </p:nvSpPr>
        <p:spPr>
          <a:xfrm>
            <a:off x="4021138" y="0"/>
            <a:ext cx="3076575" cy="511175"/>
          </a:xfrm>
          <a:prstGeom prst="rect">
            <a:avLst/>
          </a:prstGeom>
        </p:spPr>
        <p:txBody>
          <a:bodyPr vert="horz" lIns="94640" tIns="47320" rIns="94640" bIns="47320" rtlCol="0"/>
          <a:lstStyle>
            <a:lvl1pPr algn="r" fontAlgn="auto">
              <a:spcBef>
                <a:spcPts val="0"/>
              </a:spcBef>
              <a:spcAft>
                <a:spcPts val="0"/>
              </a:spcAft>
              <a:defRPr sz="1200">
                <a:latin typeface="+mn-lt"/>
                <a:cs typeface="+mn-cs"/>
              </a:defRPr>
            </a:lvl1pPr>
          </a:lstStyle>
          <a:p>
            <a:pPr>
              <a:defRPr/>
            </a:pPr>
            <a:fld id="{D7772F55-26A5-4D89-993D-19AFB03A68BF}" type="datetimeFigureOut">
              <a:rPr lang="th-TH"/>
              <a:pPr>
                <a:defRPr/>
              </a:pPr>
              <a:t>27/05/57</a:t>
            </a:fld>
            <a:endParaRPr lang="th-TH"/>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640" tIns="47320" rIns="94640" bIns="47320" rtlCol="0" anchor="ctr"/>
          <a:lstStyle/>
          <a:p>
            <a:pPr lvl="0"/>
            <a:endParaRPr lang="th-TH" noProof="0" smtClean="0"/>
          </a:p>
        </p:txBody>
      </p:sp>
      <p:sp>
        <p:nvSpPr>
          <p:cNvPr id="5" name="Notes Placeholder 4"/>
          <p:cNvSpPr>
            <a:spLocks noGrp="1"/>
          </p:cNvSpPr>
          <p:nvPr>
            <p:ph type="body" sz="quarter" idx="3"/>
          </p:nvPr>
        </p:nvSpPr>
        <p:spPr>
          <a:xfrm>
            <a:off x="709613" y="4860925"/>
            <a:ext cx="5680075" cy="4605338"/>
          </a:xfrm>
          <a:prstGeom prst="rect">
            <a:avLst/>
          </a:prstGeom>
        </p:spPr>
        <p:txBody>
          <a:bodyPr vert="horz" lIns="94640" tIns="47320" rIns="94640" bIns="47320" rtlCol="0">
            <a:normAutofit/>
          </a:bodyPr>
          <a:lstStyle/>
          <a:p>
            <a:pPr lvl="0"/>
            <a:r>
              <a:rPr lang="th-TH" noProof="0" dirty="0" smtClean="0"/>
              <a:t>บัญชีรายการคำถามนี้ ผมได้มาจากทีมงานของพยาบาลออร์โธ</a:t>
            </a:r>
            <a:r>
              <a:rPr lang="en-US" noProof="0" dirty="0" smtClean="0"/>
              <a:t/>
            </a:r>
            <a:br>
              <a:rPr lang="en-US" noProof="0" dirty="0" smtClean="0"/>
            </a:br>
            <a:endParaRPr lang="th-TH" noProof="0" dirty="0" smtClean="0"/>
          </a:p>
        </p:txBody>
      </p:sp>
      <p:sp>
        <p:nvSpPr>
          <p:cNvPr id="6" name="Footer Placeholder 5"/>
          <p:cNvSpPr>
            <a:spLocks noGrp="1"/>
          </p:cNvSpPr>
          <p:nvPr>
            <p:ph type="ftr" sz="quarter" idx="4"/>
          </p:nvPr>
        </p:nvSpPr>
        <p:spPr>
          <a:xfrm>
            <a:off x="0" y="9721850"/>
            <a:ext cx="3076575" cy="511175"/>
          </a:xfrm>
          <a:prstGeom prst="rect">
            <a:avLst/>
          </a:prstGeom>
        </p:spPr>
        <p:txBody>
          <a:bodyPr vert="horz" lIns="94640" tIns="47320" rIns="94640" bIns="47320" rtlCol="0" anchor="b"/>
          <a:lstStyle>
            <a:lvl1pPr algn="l" fontAlgn="auto">
              <a:spcBef>
                <a:spcPts val="0"/>
              </a:spcBef>
              <a:spcAft>
                <a:spcPts val="0"/>
              </a:spcAft>
              <a:defRPr sz="1200">
                <a:latin typeface="+mn-lt"/>
                <a:cs typeface="+mn-cs"/>
              </a:defRPr>
            </a:lvl1pPr>
          </a:lstStyle>
          <a:p>
            <a:pPr>
              <a:defRPr/>
            </a:pPr>
            <a:endParaRPr lang="th-TH" dirty="0"/>
          </a:p>
        </p:txBody>
      </p:sp>
      <p:sp>
        <p:nvSpPr>
          <p:cNvPr id="7" name="Slide Number Placeholder 6"/>
          <p:cNvSpPr>
            <a:spLocks noGrp="1"/>
          </p:cNvSpPr>
          <p:nvPr>
            <p:ph type="sldNum" sz="quarter" idx="5"/>
          </p:nvPr>
        </p:nvSpPr>
        <p:spPr>
          <a:xfrm>
            <a:off x="4021138" y="9721850"/>
            <a:ext cx="3076575" cy="511175"/>
          </a:xfrm>
          <a:prstGeom prst="rect">
            <a:avLst/>
          </a:prstGeom>
        </p:spPr>
        <p:txBody>
          <a:bodyPr vert="horz" lIns="94640" tIns="47320" rIns="94640" bIns="47320" rtlCol="0" anchor="b"/>
          <a:lstStyle>
            <a:lvl1pPr algn="r" fontAlgn="auto">
              <a:spcBef>
                <a:spcPts val="0"/>
              </a:spcBef>
              <a:spcAft>
                <a:spcPts val="0"/>
              </a:spcAft>
              <a:defRPr sz="1200">
                <a:latin typeface="+mn-lt"/>
                <a:cs typeface="+mn-cs"/>
              </a:defRPr>
            </a:lvl1pPr>
          </a:lstStyle>
          <a:p>
            <a:pPr>
              <a:defRPr/>
            </a:pPr>
            <a:fld id="{0AF82DF7-0E68-432F-8E5A-62861C102D0A}" type="slidenum">
              <a:rPr lang="th-TH"/>
              <a:pPr>
                <a:defRPr/>
              </a:pPr>
              <a:t>‹#›</a:t>
            </a:fld>
            <a:endParaRPr lang="th-TH"/>
          </a:p>
        </p:txBody>
      </p:sp>
    </p:spTree>
    <p:extLst>
      <p:ext uri="{BB962C8B-B14F-4D97-AF65-F5344CB8AC3E}">
        <p14:creationId xmlns:p14="http://schemas.microsoft.com/office/powerpoint/2010/main" val="3052691687"/>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600" kern="1200" baseline="0">
        <a:solidFill>
          <a:schemeClr val="tx1"/>
        </a:solidFill>
        <a:latin typeface="TH SarabunPSK" pitchFamily="34" charset="-34"/>
        <a:ea typeface="+mn-ea"/>
        <a:cs typeface="TH SarabunPSK" pitchFamily="34" charset="-34"/>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indent="358775" eaLnBrk="1" hangingPunct="1">
              <a:spcBef>
                <a:spcPct val="0"/>
              </a:spcBef>
            </a:pPr>
            <a:r>
              <a:rPr lang="th-TH" dirty="0" smtClean="0"/>
              <a:t>ราชวิทยาลัยศัลยแพทย์ออร์โธปิดิกส์แห่งประเทศไทย ร่วมกับภาควิชาออร์โธปิดิกส์ คณะแพทยศาสตร์ มหาวิทยาลัยเชียงใหม่  ชมรมออร์โธปิดิกส์ภาคเหนือ  และชมรมออร์โธปิดิกส์ภาคตะวันออกเฉียงเหนือ  ได้จัดประชุมวิชาการระดับภูมิภาคขึ้นที่จังหวัดเชียงใหม่ ในระหว่างวันที่ </a:t>
            </a:r>
            <a:r>
              <a:rPr lang="en-US" dirty="0" smtClean="0"/>
              <a:t>10-11 </a:t>
            </a:r>
            <a:r>
              <a:rPr lang="th-TH" dirty="0" smtClean="0"/>
              <a:t>มกราคม </a:t>
            </a:r>
            <a:r>
              <a:rPr lang="en-US" dirty="0" smtClean="0"/>
              <a:t>2556</a:t>
            </a:r>
          </a:p>
          <a:p>
            <a:pPr indent="358775" eaLnBrk="1" hangingPunct="1">
              <a:spcBef>
                <a:spcPct val="0"/>
              </a:spcBef>
            </a:pPr>
            <a:r>
              <a:rPr lang="th-TH" dirty="0" smtClean="0"/>
              <a:t>ผมได้รับเชิญไปคุยกับผู้เข้าประชุมในหัวข้อ “ปัญหา </a:t>
            </a:r>
            <a:r>
              <a:rPr lang="en-US" dirty="0" smtClean="0"/>
              <a:t>HA-PCT Ortho” </a:t>
            </a:r>
            <a:r>
              <a:rPr lang="th-TH" dirty="0" smtClean="0"/>
              <a:t>ในช่วงบ่ายของวันที่ </a:t>
            </a:r>
            <a:r>
              <a:rPr lang="en-US" dirty="0" smtClean="0"/>
              <a:t>10 </a:t>
            </a:r>
            <a:r>
              <a:rPr lang="th-TH" dirty="0" smtClean="0"/>
              <a:t>มกราคม </a:t>
            </a:r>
            <a:r>
              <a:rPr lang="en-US" dirty="0" smtClean="0"/>
              <a:t>2556 </a:t>
            </a:r>
            <a:r>
              <a:rPr lang="th-TH" dirty="0" smtClean="0"/>
              <a:t>เวลา </a:t>
            </a:r>
            <a:r>
              <a:rPr lang="en-US" dirty="0" smtClean="0"/>
              <a:t>14.15-14.45 </a:t>
            </a:r>
            <a:r>
              <a:rPr lang="th-TH" dirty="0" smtClean="0"/>
              <a:t>น. เห็นว่ามีบางประเด็นที่จะเป็นประโยชน์แก่ท่านผู้สนใจซึ่งไม่ได้เข้าร่วมประชุมด้วย และมีบางประเด็นที่ผมอาจจะพูดในที่ประชุมเร็วเกินไปหรือตกหล่นไป จึงได้นำข้อคิดเหล่านั้นมาเผยแพร่ไว้ ณ ที่นี้</a:t>
            </a:r>
            <a:endParaRPr lang="en-US" dirty="0"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1035187" fontAlgn="base">
              <a:spcBef>
                <a:spcPct val="0"/>
              </a:spcBef>
              <a:spcAft>
                <a:spcPct val="0"/>
              </a:spcAft>
              <a:defRPr/>
            </a:pPr>
            <a:fld id="{F81441C6-975E-436C-9ECA-81FD4D09434B}" type="slidenum">
              <a:rPr lang="en-US" smtClean="0">
                <a:latin typeface="Arial" pitchFamily="34" charset="0"/>
                <a:cs typeface="Cordia New" pitchFamily="34" charset="-34"/>
              </a:rPr>
              <a:pPr defTabSz="1035187" fontAlgn="base">
                <a:spcBef>
                  <a:spcPct val="0"/>
                </a:spcBef>
                <a:spcAft>
                  <a:spcPct val="0"/>
                </a:spcAft>
                <a:defRPr/>
              </a:pPr>
              <a:t>1</a:t>
            </a:fld>
            <a:endParaRPr lang="th-TH"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indent="358775" eaLnBrk="1" hangingPunct="1">
              <a:spcBef>
                <a:spcPct val="0"/>
              </a:spcBef>
            </a:pPr>
            <a:r>
              <a:rPr lang="th-TH" dirty="0" smtClean="0"/>
              <a:t>ราชวิทยาลัยศัลยแพทย์ออร์โธปิดิกส์แห่งประเทศไทย ร่วมกับภาควิชาออร์โธปิดิกส์ คณะแพทยศาสตร์ มหาวิทยาลัยเชียงใหม่  ชมรมออร์โธปิดิกส์ภาคเหนือ  และชมรมออร์โธปิดิกส์ภาคตะวันออกเฉียงเหนือ  ได้จัดประชุมวิชาการระดับภูมิภาคขึ้นที่จังหวัดเชียงใหม่ ในระหว่างวันที่ </a:t>
            </a:r>
            <a:r>
              <a:rPr lang="en-US" dirty="0" smtClean="0"/>
              <a:t>10-11 </a:t>
            </a:r>
            <a:r>
              <a:rPr lang="th-TH" dirty="0" smtClean="0"/>
              <a:t>มกราคม </a:t>
            </a:r>
            <a:r>
              <a:rPr lang="en-US" dirty="0" smtClean="0"/>
              <a:t>2556</a:t>
            </a:r>
          </a:p>
          <a:p>
            <a:pPr indent="358775" eaLnBrk="1" hangingPunct="1">
              <a:spcBef>
                <a:spcPct val="0"/>
              </a:spcBef>
            </a:pPr>
            <a:r>
              <a:rPr lang="th-TH" dirty="0" smtClean="0"/>
              <a:t>ผมได้รับเชิญไปคุยกับผู้เข้าประชุมในหัวข้อ “ปัญหา </a:t>
            </a:r>
            <a:r>
              <a:rPr lang="en-US" dirty="0" smtClean="0"/>
              <a:t>HA-PCT Ortho” </a:t>
            </a:r>
            <a:r>
              <a:rPr lang="th-TH" dirty="0" smtClean="0"/>
              <a:t>ในช่วงบ่ายของวันที่ </a:t>
            </a:r>
            <a:r>
              <a:rPr lang="en-US" dirty="0" smtClean="0"/>
              <a:t>10 </a:t>
            </a:r>
            <a:r>
              <a:rPr lang="th-TH" dirty="0" smtClean="0"/>
              <a:t>มกราคม </a:t>
            </a:r>
            <a:r>
              <a:rPr lang="en-US" dirty="0" smtClean="0"/>
              <a:t>2556 </a:t>
            </a:r>
            <a:r>
              <a:rPr lang="th-TH" dirty="0" smtClean="0"/>
              <a:t>เวลา </a:t>
            </a:r>
            <a:r>
              <a:rPr lang="en-US" dirty="0" smtClean="0"/>
              <a:t>14.15-14.45 </a:t>
            </a:r>
            <a:r>
              <a:rPr lang="th-TH" dirty="0" smtClean="0"/>
              <a:t>น. เห็นว่ามีบางประเด็นที่จะเป็นประโยชน์แก่ท่านผู้สนใจซึ่งไม่ได้เข้าร่วมประชุมด้วย และมีบางประเด็นที่ผมอาจจะพูดในที่ประชุมเร็วเกินไปหรือตกหล่นไป จึงได้นำข้อคิดเหล่านั้นมาเผยแพร่ไว้ ณ ที่นี้</a:t>
            </a:r>
            <a:endParaRPr lang="en-US" dirty="0"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1035187" fontAlgn="base">
              <a:spcBef>
                <a:spcPct val="0"/>
              </a:spcBef>
              <a:spcAft>
                <a:spcPct val="0"/>
              </a:spcAft>
              <a:defRPr/>
            </a:pPr>
            <a:fld id="{F81441C6-975E-436C-9ECA-81FD4D09434B}" type="slidenum">
              <a:rPr lang="en-US" smtClean="0">
                <a:latin typeface="Arial" pitchFamily="34" charset="0"/>
                <a:cs typeface="Cordia New" pitchFamily="34" charset="-34"/>
              </a:rPr>
              <a:pPr defTabSz="1035187" fontAlgn="base">
                <a:spcBef>
                  <a:spcPct val="0"/>
                </a:spcBef>
                <a:spcAft>
                  <a:spcPct val="0"/>
                </a:spcAft>
                <a:defRPr/>
              </a:pPr>
              <a:t>27</a:t>
            </a:fld>
            <a:endParaRPr lang="th-TH" dirty="0"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1" dirty="0" smtClean="0">
                <a:solidFill>
                  <a:srgbClr val="0033CC"/>
                </a:solidFill>
                <a:latin typeface="Tahoma" pitchFamily="34" charset="0"/>
                <a:cs typeface="Tahoma" pitchFamily="34" charset="0"/>
              </a:rPr>
              <a:t>Value Stream Mapping </a:t>
            </a:r>
            <a:r>
              <a:rPr lang="th-TH" b="1" dirty="0" smtClean="0">
                <a:solidFill>
                  <a:srgbClr val="0033CC"/>
                </a:solidFill>
                <a:latin typeface="Tahoma" pitchFamily="34" charset="0"/>
                <a:cs typeface="Tahoma" pitchFamily="34" charset="0"/>
              </a:rPr>
              <a:t>(แผนภูมิสายธารแห่งคุณค่า)</a:t>
            </a:r>
          </a:p>
          <a:p>
            <a:pPr eaLnBrk="1" fontAlgn="auto" hangingPunct="1">
              <a:spcBef>
                <a:spcPts val="0"/>
              </a:spcBef>
              <a:spcAft>
                <a:spcPts val="0"/>
              </a:spcAft>
              <a:tabLst>
                <a:tab pos="457155" algn="l"/>
              </a:tabLst>
              <a:defRPr/>
            </a:pPr>
            <a:endParaRPr lang="th-TH" dirty="0" smtClean="0">
              <a:solidFill>
                <a:srgbClr val="0033CC"/>
              </a:solidFill>
              <a:latin typeface="Tahoma" pitchFamily="34" charset="0"/>
              <a:cs typeface="Tahoma" pitchFamily="34" charset="0"/>
            </a:endParaRPr>
          </a:p>
          <a:p>
            <a:pPr eaLnBrk="1" fontAlgn="auto" hangingPunct="1">
              <a:spcBef>
                <a:spcPts val="0"/>
              </a:spcBef>
              <a:spcAft>
                <a:spcPts val="0"/>
              </a:spcAft>
              <a:tabLst>
                <a:tab pos="457155" algn="l"/>
              </a:tabLst>
              <a:defRPr/>
            </a:pPr>
            <a:r>
              <a:rPr lang="th-TH" dirty="0" smtClean="0">
                <a:solidFill>
                  <a:srgbClr val="0033CC"/>
                </a:solidFill>
                <a:latin typeface="Tahoma" pitchFamily="34" charset="0"/>
                <a:cs typeface="Tahoma" pitchFamily="34" charset="0"/>
              </a:rPr>
              <a:t>	</a:t>
            </a:r>
            <a:r>
              <a:rPr lang="en-US" dirty="0" smtClean="0">
                <a:solidFill>
                  <a:srgbClr val="0033CC"/>
                </a:solidFill>
                <a:latin typeface="Tahoma" pitchFamily="34" charset="0"/>
                <a:cs typeface="Tahoma" pitchFamily="34" charset="0"/>
              </a:rPr>
              <a:t>Value Stream Mapping (VSM) </a:t>
            </a:r>
            <a:r>
              <a:rPr lang="th-TH" dirty="0" smtClean="0">
                <a:solidFill>
                  <a:srgbClr val="0033CC"/>
                </a:solidFill>
                <a:latin typeface="Tahoma" pitchFamily="34" charset="0"/>
                <a:cs typeface="Tahoma" pitchFamily="34" charset="0"/>
              </a:rPr>
              <a:t>เป็นเครื่องมือสำคัญในการพัฒนาคุณภาพตามแนวคิด </a:t>
            </a:r>
            <a:r>
              <a:rPr lang="en-US" dirty="0" smtClean="0">
                <a:solidFill>
                  <a:srgbClr val="0033CC"/>
                </a:solidFill>
                <a:latin typeface="Tahoma" pitchFamily="34" charset="0"/>
                <a:cs typeface="Tahoma" pitchFamily="34" charset="0"/>
              </a:rPr>
              <a:t>lean </a:t>
            </a:r>
            <a:r>
              <a:rPr lang="th-TH" dirty="0" smtClean="0">
                <a:solidFill>
                  <a:srgbClr val="0033CC"/>
                </a:solidFill>
                <a:latin typeface="Tahoma" pitchFamily="34" charset="0"/>
                <a:cs typeface="Tahoma" pitchFamily="34" charset="0"/>
              </a:rPr>
              <a:t>ซึ่งจะช่วยให้มองเห็นการเลื่อนไหลของการเพิ่มคุณค่าแก่ผู้รับผลงานเป็นลำดับขั้น ตั้งแต่เริ่มต้นจนถึงจุดที่ผู้รับผลงานได้คุณค่าที่ต้องการ หรือในกรณีบริการสุขภาพ คือการที่ผู้ป่วยมีสภาวะสุขภาพคืนสู่ปกติ</a:t>
            </a:r>
          </a:p>
          <a:p>
            <a:pPr eaLnBrk="1" fontAlgn="auto" hangingPunct="1">
              <a:spcBef>
                <a:spcPts val="0"/>
              </a:spcBef>
              <a:spcAft>
                <a:spcPts val="0"/>
              </a:spcAft>
              <a:tabLst>
                <a:tab pos="457155" algn="l"/>
              </a:tabLst>
              <a:defRPr/>
            </a:pPr>
            <a:r>
              <a:rPr lang="th-TH" dirty="0" smtClean="0">
                <a:solidFill>
                  <a:srgbClr val="0033CC"/>
                </a:solidFill>
                <a:latin typeface="Tahoma" pitchFamily="34" charset="0"/>
                <a:cs typeface="Tahoma" pitchFamily="34" charset="0"/>
              </a:rPr>
              <a:t>	</a:t>
            </a:r>
            <a:r>
              <a:rPr lang="en-US" dirty="0" smtClean="0">
                <a:solidFill>
                  <a:srgbClr val="0033CC"/>
                </a:solidFill>
                <a:latin typeface="Tahoma" pitchFamily="34" charset="0"/>
                <a:cs typeface="Tahoma" pitchFamily="34" charset="0"/>
              </a:rPr>
              <a:t>VSM </a:t>
            </a:r>
            <a:r>
              <a:rPr lang="th-TH" dirty="0" smtClean="0">
                <a:solidFill>
                  <a:srgbClr val="0033CC"/>
                </a:solidFill>
                <a:latin typeface="Tahoma" pitchFamily="34" charset="0"/>
                <a:cs typeface="Tahoma" pitchFamily="34" charset="0"/>
              </a:rPr>
              <a:t>เป็นสิ่งที่ต่อยอดจาก </a:t>
            </a:r>
            <a:r>
              <a:rPr lang="en-US" dirty="0" smtClean="0">
                <a:solidFill>
                  <a:srgbClr val="0033CC"/>
                </a:solidFill>
                <a:latin typeface="Tahoma" pitchFamily="34" charset="0"/>
                <a:cs typeface="Tahoma" pitchFamily="34" charset="0"/>
              </a:rPr>
              <a:t>process flowchart </a:t>
            </a:r>
            <a:r>
              <a:rPr lang="th-TH" dirty="0" smtClean="0">
                <a:solidFill>
                  <a:srgbClr val="0033CC"/>
                </a:solidFill>
                <a:latin typeface="Tahoma" pitchFamily="34" charset="0"/>
                <a:cs typeface="Tahoma" pitchFamily="34" charset="0"/>
              </a:rPr>
              <a:t>แต่เพิ่มข้อมูลต่างๆ ที่แสดงให้เห็นคุณภาพและความสูญเปล่าที่เกิดขึ้นในแต่ละขั้นตอนชัดเจนยิ่งขึ้น</a:t>
            </a:r>
          </a:p>
          <a:p>
            <a:pPr eaLnBrk="1" fontAlgn="auto" hangingPunct="1">
              <a:spcBef>
                <a:spcPts val="0"/>
              </a:spcBef>
              <a:spcAft>
                <a:spcPts val="0"/>
              </a:spcAft>
              <a:tabLst>
                <a:tab pos="457155" algn="l"/>
              </a:tabLst>
              <a:defRPr/>
            </a:pPr>
            <a:r>
              <a:rPr lang="th-TH" dirty="0" smtClean="0">
                <a:solidFill>
                  <a:srgbClr val="0033CC"/>
                </a:solidFill>
                <a:latin typeface="Tahoma" pitchFamily="34" charset="0"/>
                <a:cs typeface="Tahoma" pitchFamily="34" charset="0"/>
              </a:rPr>
              <a:t>	เมื่อนำ</a:t>
            </a:r>
            <a:r>
              <a:rPr lang="en-US" dirty="0" smtClean="0">
                <a:solidFill>
                  <a:srgbClr val="0033CC"/>
                </a:solidFill>
                <a:latin typeface="Tahoma" pitchFamily="34" charset="0"/>
                <a:cs typeface="Tahoma" pitchFamily="34" charset="0"/>
              </a:rPr>
              <a:t> lean </a:t>
            </a:r>
            <a:r>
              <a:rPr lang="th-TH" dirty="0" smtClean="0">
                <a:solidFill>
                  <a:srgbClr val="0033CC"/>
                </a:solidFill>
                <a:latin typeface="Tahoma" pitchFamily="34" charset="0"/>
                <a:cs typeface="Tahoma" pitchFamily="34" charset="0"/>
              </a:rPr>
              <a:t>มาใช้กับบริการสุขภาพ แนวทางการวิเคราะห์ </a:t>
            </a:r>
            <a:r>
              <a:rPr lang="en-US" dirty="0" smtClean="0">
                <a:solidFill>
                  <a:srgbClr val="0033CC"/>
                </a:solidFill>
                <a:latin typeface="Tahoma" pitchFamily="34" charset="0"/>
                <a:cs typeface="Tahoma" pitchFamily="34" charset="0"/>
              </a:rPr>
              <a:t>VSM </a:t>
            </a:r>
            <a:r>
              <a:rPr lang="th-TH" dirty="0" smtClean="0">
                <a:solidFill>
                  <a:srgbClr val="0033CC"/>
                </a:solidFill>
                <a:latin typeface="Tahoma" pitchFamily="34" charset="0"/>
                <a:cs typeface="Tahoma" pitchFamily="34" charset="0"/>
              </a:rPr>
              <a:t>หนึ่งก็คือการพิจารณาการดูแลผู้ป่วยแต่ละโรคตั้งแต่เริ่มต้นจนสิ้นสุด ซึ่งสอดคล้องกับแนวคิดของ </a:t>
            </a:r>
            <a:r>
              <a:rPr lang="en-US" dirty="0" smtClean="0">
                <a:solidFill>
                  <a:srgbClr val="0033CC"/>
                </a:solidFill>
                <a:latin typeface="Tahoma" pitchFamily="34" charset="0"/>
                <a:cs typeface="Tahoma" pitchFamily="34" charset="0"/>
              </a:rPr>
              <a:t>clinical tracer</a:t>
            </a:r>
            <a:endParaRPr lang="th-TH" dirty="0" smtClean="0">
              <a:solidFill>
                <a:srgbClr val="0033CC"/>
              </a:solidFill>
              <a:latin typeface="Tahoma" pitchFamily="34" charset="0"/>
              <a:cs typeface="Tahoma" pitchFamily="34" charset="0"/>
            </a:endParaRPr>
          </a:p>
          <a:p>
            <a:pPr eaLnBrk="1" fontAlgn="auto" hangingPunct="1">
              <a:spcBef>
                <a:spcPts val="0"/>
              </a:spcBef>
              <a:spcAft>
                <a:spcPts val="0"/>
              </a:spcAft>
              <a:tabLst>
                <a:tab pos="457155" algn="l"/>
              </a:tabLst>
              <a:defRPr/>
            </a:pPr>
            <a:r>
              <a:rPr lang="th-TH" dirty="0" smtClean="0">
                <a:solidFill>
                  <a:srgbClr val="0033CC"/>
                </a:solidFill>
                <a:latin typeface="Tahoma" pitchFamily="34" charset="0"/>
                <a:cs typeface="Tahoma" pitchFamily="34" charset="0"/>
              </a:rPr>
              <a:t>	เมิ่อใช้ </a:t>
            </a:r>
            <a:r>
              <a:rPr lang="en-US" dirty="0" smtClean="0">
                <a:solidFill>
                  <a:srgbClr val="0033CC"/>
                </a:solidFill>
                <a:latin typeface="Tahoma" pitchFamily="34" charset="0"/>
                <a:cs typeface="Tahoma" pitchFamily="34" charset="0"/>
              </a:rPr>
              <a:t>VSM </a:t>
            </a:r>
            <a:r>
              <a:rPr lang="th-TH" dirty="0" smtClean="0">
                <a:solidFill>
                  <a:srgbClr val="0033CC"/>
                </a:solidFill>
                <a:latin typeface="Tahoma" pitchFamily="34" charset="0"/>
                <a:cs typeface="Tahoma" pitchFamily="34" charset="0"/>
              </a:rPr>
              <a:t>หรือ </a:t>
            </a:r>
            <a:r>
              <a:rPr lang="en-US" dirty="0" smtClean="0">
                <a:solidFill>
                  <a:srgbClr val="0033CC"/>
                </a:solidFill>
                <a:latin typeface="Tahoma" pitchFamily="34" charset="0"/>
                <a:cs typeface="Tahoma" pitchFamily="34" charset="0"/>
              </a:rPr>
              <a:t>detailed process flowchart </a:t>
            </a:r>
            <a:r>
              <a:rPr lang="th-TH" dirty="0" smtClean="0">
                <a:solidFill>
                  <a:srgbClr val="0033CC"/>
                </a:solidFill>
                <a:latin typeface="Tahoma" pitchFamily="34" charset="0"/>
                <a:cs typeface="Tahoma" pitchFamily="34" charset="0"/>
              </a:rPr>
              <a:t>เป็นฐานสำหรับวิเคราะห์โอกาสพัฒนา เราสามารถบูรณาการแนวคิดต่างๆ เข้ากับการพัฒนาการดูแลผู้ป่วยสำหรับแต่ละโรคได้ ดังนี้</a:t>
            </a:r>
          </a:p>
          <a:p>
            <a:pPr marL="228578" indent="-228578" eaLnBrk="1" fontAlgn="auto" hangingPunct="1">
              <a:spcBef>
                <a:spcPts val="0"/>
              </a:spcBef>
              <a:spcAft>
                <a:spcPts val="0"/>
              </a:spcAft>
              <a:buFontTx/>
              <a:buAutoNum type="arabicPeriod"/>
              <a:tabLst>
                <a:tab pos="457155" algn="l"/>
              </a:tabLst>
              <a:defRPr/>
            </a:pPr>
            <a:r>
              <a:rPr lang="th-TH" dirty="0" smtClean="0">
                <a:solidFill>
                  <a:srgbClr val="0033CC"/>
                </a:solidFill>
                <a:latin typeface="Tahoma" pitchFamily="34" charset="0"/>
                <a:cs typeface="Tahoma" pitchFamily="34" charset="0"/>
              </a:rPr>
              <a:t>ลดการรอคอยหรือความสูญเปล่าในการส่งมอบบริการ</a:t>
            </a:r>
          </a:p>
          <a:p>
            <a:pPr marL="228578" indent="-228578" eaLnBrk="1" fontAlgn="auto" hangingPunct="1">
              <a:spcBef>
                <a:spcPts val="0"/>
              </a:spcBef>
              <a:spcAft>
                <a:spcPts val="0"/>
              </a:spcAft>
              <a:buFontTx/>
              <a:buAutoNum type="arabicPeriod"/>
              <a:tabLst>
                <a:tab pos="457155" algn="l"/>
              </a:tabLst>
              <a:defRPr/>
            </a:pPr>
            <a:r>
              <a:rPr lang="th-TH" dirty="0" smtClean="0">
                <a:solidFill>
                  <a:srgbClr val="0033CC"/>
                </a:solidFill>
                <a:latin typeface="Tahoma" pitchFamily="34" charset="0"/>
                <a:cs typeface="Tahoma" pitchFamily="34" charset="0"/>
              </a:rPr>
              <a:t>วิเคราะห์ความเสี่ยงในแต่ละขั้นตอน และกำหนดมาตรการป้องกัน</a:t>
            </a:r>
          </a:p>
          <a:p>
            <a:pPr marL="228578" indent="-228578" eaLnBrk="1" fontAlgn="auto" hangingPunct="1">
              <a:spcBef>
                <a:spcPts val="0"/>
              </a:spcBef>
              <a:spcAft>
                <a:spcPts val="0"/>
              </a:spcAft>
              <a:buFontTx/>
              <a:buAutoNum type="arabicPeriod"/>
              <a:tabLst>
                <a:tab pos="457155" algn="l"/>
              </a:tabLst>
              <a:defRPr/>
            </a:pPr>
            <a:r>
              <a:rPr lang="th-TH" dirty="0" smtClean="0">
                <a:solidFill>
                  <a:srgbClr val="0033CC"/>
                </a:solidFill>
                <a:latin typeface="Tahoma" pitchFamily="34" charset="0"/>
                <a:cs typeface="Tahoma" pitchFamily="34" charset="0"/>
              </a:rPr>
              <a:t>พิจารณานำมาตรฐาน ข้อกำหนด ข้อแนะนำทางวิชาการ ที่เกี่ยวข้อง มากำหนดเป็นแนวทางปฏิบัติที่เป็นมาตรฐานสำหรับขั้นตอนที่เกี่ยวข้อง</a:t>
            </a:r>
          </a:p>
          <a:p>
            <a:pPr marL="228578" indent="-228578" eaLnBrk="1" fontAlgn="auto" hangingPunct="1">
              <a:spcBef>
                <a:spcPts val="0"/>
              </a:spcBef>
              <a:spcAft>
                <a:spcPts val="0"/>
              </a:spcAft>
              <a:buFontTx/>
              <a:buAutoNum type="arabicPeriod"/>
              <a:tabLst>
                <a:tab pos="457155" algn="l"/>
              </a:tabLst>
              <a:defRPr/>
            </a:pPr>
            <a:r>
              <a:rPr lang="th-TH" dirty="0" smtClean="0">
                <a:solidFill>
                  <a:srgbClr val="0033CC"/>
                </a:solidFill>
                <a:latin typeface="Tahoma" pitchFamily="34" charset="0"/>
                <a:cs typeface="Tahoma" pitchFamily="34" charset="0"/>
              </a:rPr>
              <a:t>พิจารณาความต้องการด้านอารมณ์ จิตใจ สังคม จิตวิญญาณ ในจุดที่มีความต้องการสูง</a:t>
            </a:r>
          </a:p>
          <a:p>
            <a:pPr marL="228578" indent="-228578" eaLnBrk="1" fontAlgn="auto" hangingPunct="1">
              <a:spcBef>
                <a:spcPts val="0"/>
              </a:spcBef>
              <a:spcAft>
                <a:spcPts val="0"/>
              </a:spcAft>
              <a:buFontTx/>
              <a:buAutoNum type="arabicPeriod"/>
              <a:tabLst>
                <a:tab pos="457155" algn="l"/>
              </a:tabLst>
              <a:defRPr/>
            </a:pPr>
            <a:r>
              <a:rPr lang="th-TH" dirty="0" smtClean="0">
                <a:solidFill>
                  <a:srgbClr val="0033CC"/>
                </a:solidFill>
                <a:latin typeface="Tahoma" pitchFamily="34" charset="0"/>
                <a:cs typeface="Tahoma" pitchFamily="34" charset="0"/>
              </a:rPr>
              <a:t>พิจารณาโอกาสใช้แนวคิดเรื่องการสร้างเสริมสุขภาพ เสริมพลังให้ผู้ป่วยและครอบครัวมีความสามารถในการดูแลตนเอง</a:t>
            </a:r>
          </a:p>
          <a:p>
            <a:pPr marL="228578" indent="-228578" eaLnBrk="1" fontAlgn="auto" hangingPunct="1">
              <a:spcBef>
                <a:spcPts val="0"/>
              </a:spcBef>
              <a:spcAft>
                <a:spcPts val="0"/>
              </a:spcAft>
              <a:buFontTx/>
              <a:buAutoNum type="arabicPeriod"/>
              <a:tabLst>
                <a:tab pos="457155" algn="l"/>
              </a:tabLst>
              <a:defRPr/>
            </a:pPr>
            <a:r>
              <a:rPr lang="th-TH" dirty="0" smtClean="0">
                <a:solidFill>
                  <a:srgbClr val="0033CC"/>
                </a:solidFill>
                <a:latin typeface="Tahoma" pitchFamily="34" charset="0"/>
                <a:cs typeface="Tahoma" pitchFamily="34" charset="0"/>
              </a:rPr>
              <a:t>พิจารณาโอกาสใช้เครื่องมือพัฒนาและสร้างความรู้ที่ซับซ้อนขึ้น เช่น </a:t>
            </a:r>
            <a:r>
              <a:rPr lang="en-US" dirty="0" smtClean="0">
                <a:solidFill>
                  <a:srgbClr val="0033CC"/>
                </a:solidFill>
                <a:latin typeface="Tahoma" pitchFamily="34" charset="0"/>
                <a:cs typeface="Tahoma" pitchFamily="34" charset="0"/>
              </a:rPr>
              <a:t>six sigma, R2R</a:t>
            </a:r>
            <a:r>
              <a:rPr lang="th-TH" dirty="0" smtClean="0">
                <a:solidFill>
                  <a:srgbClr val="0033CC"/>
                </a:solidFill>
                <a:latin typeface="Tahoma" pitchFamily="34" charset="0"/>
                <a:cs typeface="Tahoma" pitchFamily="34" charset="0"/>
              </a:rPr>
              <a:t> </a:t>
            </a:r>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4E4130-45F9-4016-A326-B880F5D9CCEF}" type="slidenum">
              <a:rPr lang="en-US" smtClean="0"/>
              <a:pPr fontAlgn="base">
                <a:spcBef>
                  <a:spcPct val="0"/>
                </a:spcBef>
                <a:spcAft>
                  <a:spcPct val="0"/>
                </a:spcAft>
                <a:defRPr/>
              </a:pPr>
              <a:t>31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p:txBody>
          <a:bodyPr/>
          <a:lstStyle/>
          <a:p>
            <a:pPr>
              <a:defRPr/>
            </a:pPr>
            <a:fld id="{81835E97-E0A8-4741-B120-C50B85A915E3}" type="slidenum">
              <a:rPr lang="en-US" smtClean="0">
                <a:latin typeface="Arial" pitchFamily="34" charset="0"/>
              </a:rPr>
              <a:pPr>
                <a:defRPr/>
              </a:pPr>
              <a:t>34</a:t>
            </a:fld>
            <a:endParaRPr lang="th-TH" smtClean="0">
              <a:latin typeface="Arial" pitchFamily="34" charset="0"/>
            </a:endParaRPr>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xfrm>
            <a:off x="711200" y="4859338"/>
            <a:ext cx="5676900" cy="4606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cs typeface="Cordia New" pitchFamily="34" charset="-34"/>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p:txBody>
          <a:bodyPr/>
          <a:lstStyle/>
          <a:p>
            <a:pPr>
              <a:defRPr/>
            </a:pPr>
            <a:r>
              <a:rPr lang="en-US" smtClean="0">
                <a:latin typeface="Arial" pitchFamily="34" charset="0"/>
              </a:rPr>
              <a:t>T2 What is Lean Thinking</a:t>
            </a:r>
          </a:p>
        </p:txBody>
      </p:sp>
      <p:sp>
        <p:nvSpPr>
          <p:cNvPr id="66563" name="Rectangle 7"/>
          <p:cNvSpPr>
            <a:spLocks noGrp="1" noChangeArrowheads="1"/>
          </p:cNvSpPr>
          <p:nvPr>
            <p:ph type="sldNum" sz="quarter" idx="5"/>
          </p:nvPr>
        </p:nvSpPr>
        <p:spPr/>
        <p:txBody>
          <a:bodyPr/>
          <a:lstStyle/>
          <a:p>
            <a:pPr>
              <a:defRPr/>
            </a:pPr>
            <a:fld id="{21704FDB-7850-49A8-B097-D36A8511CCB8}" type="slidenum">
              <a:rPr lang="en-US" smtClean="0">
                <a:latin typeface="Arial" pitchFamily="34" charset="0"/>
              </a:rPr>
              <a:pPr>
                <a:defRPr/>
              </a:pPr>
              <a:t>35</a:t>
            </a:fld>
            <a:endParaRPr lang="en-US" smtClean="0">
              <a:latin typeface="Arial" pitchFamily="34" charset="0"/>
            </a:endParaRPr>
          </a:p>
        </p:txBody>
      </p:sp>
      <p:sp>
        <p:nvSpPr>
          <p:cNvPr id="2765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3" name="Rectangle 3"/>
          <p:cNvSpPr>
            <a:spLocks noGrp="1" noChangeArrowheads="1"/>
          </p:cNvSpPr>
          <p:nvPr>
            <p:ph type="body" idx="1"/>
          </p:nvPr>
        </p:nvSpPr>
        <p:spPr bwMode="auto">
          <a:xfrm>
            <a:off x="711200" y="4860925"/>
            <a:ext cx="5676900" cy="4605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cs typeface="Cordia New" pitchFamily="34" charset="-34"/>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p:txBody>
          <a:bodyPr/>
          <a:lstStyle/>
          <a:p>
            <a:pPr>
              <a:defRPr/>
            </a:pPr>
            <a:r>
              <a:rPr lang="en-US" smtClean="0">
                <a:latin typeface="Arial" pitchFamily="34" charset="0"/>
              </a:rPr>
              <a:t>T2 What is Lean Thinking</a:t>
            </a:r>
          </a:p>
        </p:txBody>
      </p:sp>
      <p:sp>
        <p:nvSpPr>
          <p:cNvPr id="67587" name="Rectangle 7"/>
          <p:cNvSpPr>
            <a:spLocks noGrp="1" noChangeArrowheads="1"/>
          </p:cNvSpPr>
          <p:nvPr>
            <p:ph type="sldNum" sz="quarter" idx="5"/>
          </p:nvPr>
        </p:nvSpPr>
        <p:spPr/>
        <p:txBody>
          <a:bodyPr/>
          <a:lstStyle/>
          <a:p>
            <a:pPr>
              <a:defRPr/>
            </a:pPr>
            <a:fld id="{129026E3-B076-40B6-87C8-6251DA65E82E}" type="slidenum">
              <a:rPr lang="en-US" smtClean="0">
                <a:latin typeface="Arial" pitchFamily="34" charset="0"/>
              </a:rPr>
              <a:pPr>
                <a:defRPr/>
              </a:pPr>
              <a:t>39</a:t>
            </a:fld>
            <a:endParaRPr lang="en-US" smtClean="0">
              <a:latin typeface="Arial" pitchFamily="34" charset="0"/>
            </a:endParaRPr>
          </a:p>
        </p:txBody>
      </p:sp>
      <p:sp>
        <p:nvSpPr>
          <p:cNvPr id="2867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7" name="Rectangle 3"/>
          <p:cNvSpPr>
            <a:spLocks noGrp="1" noChangeArrowheads="1"/>
          </p:cNvSpPr>
          <p:nvPr>
            <p:ph type="body" idx="1"/>
          </p:nvPr>
        </p:nvSpPr>
        <p:spPr bwMode="auto">
          <a:xfrm>
            <a:off x="711200" y="4860925"/>
            <a:ext cx="5676900" cy="4605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cs typeface="Cordia New" pitchFamily="34" charset="-34"/>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b="1" dirty="0" smtClean="0"/>
              <a:t>Best Practices in Healthcare Human Factors</a:t>
            </a:r>
          </a:p>
          <a:p>
            <a:pPr marL="236577" indent="-236577">
              <a:buFontTx/>
              <a:buAutoNum type="arabicPeriod"/>
              <a:defRPr/>
            </a:pPr>
            <a:r>
              <a:rPr lang="th-TH" sz="1100" u="sng" dirty="0" smtClean="0">
                <a:latin typeface="Tahoma" pitchFamily="34" charset="0"/>
              </a:rPr>
              <a:t>ลดการพึ่งพิงความทรงจำ</a:t>
            </a:r>
          </a:p>
          <a:p>
            <a:pPr marL="410726" indent="-179077">
              <a:buFont typeface="Arial" pitchFamily="34" charset="0"/>
              <a:buChar char="•"/>
              <a:defRPr/>
            </a:pPr>
            <a:r>
              <a:rPr lang="th-TH" sz="1000" b="1" dirty="0" smtClean="0">
                <a:latin typeface="Tahoma" pitchFamily="34" charset="0"/>
              </a:rPr>
              <a:t>ออกแบบระบบงานเพื่อลดการพึ่ง</a:t>
            </a:r>
            <a:r>
              <a:rPr lang="en-US" sz="1000" b="1" dirty="0" smtClean="0">
                <a:latin typeface="Tahoma" pitchFamily="34" charset="0"/>
              </a:rPr>
              <a:t> short-term memory </a:t>
            </a:r>
            <a:r>
              <a:rPr lang="th-TH" sz="1000" b="1" dirty="0" smtClean="0">
                <a:latin typeface="Tahoma" pitchFamily="34" charset="0"/>
              </a:rPr>
              <a:t>หรือ </a:t>
            </a:r>
            <a:r>
              <a:rPr lang="en-US" sz="1000" b="1" dirty="0" smtClean="0">
                <a:latin typeface="Tahoma" pitchFamily="34" charset="0"/>
              </a:rPr>
              <a:t>prolonged attention</a:t>
            </a:r>
          </a:p>
          <a:p>
            <a:pPr marL="410726" indent="-179077">
              <a:buFont typeface="Arial" pitchFamily="34" charset="0"/>
              <a:buChar char="•"/>
              <a:defRPr/>
            </a:pPr>
            <a:r>
              <a:rPr lang="th-TH" sz="1000" b="1" dirty="0" smtClean="0">
                <a:latin typeface="Tahoma" pitchFamily="34" charset="0"/>
              </a:rPr>
              <a:t>ออกแบบงานให้เป็นระบบเพื่อลด</a:t>
            </a:r>
            <a:r>
              <a:rPr lang="en-US" sz="1000" b="1" dirty="0" smtClean="0">
                <a:latin typeface="Tahoma" pitchFamily="34" charset="0"/>
              </a:rPr>
              <a:t> memory-related errors</a:t>
            </a:r>
          </a:p>
          <a:p>
            <a:pPr marL="410726" indent="-179077">
              <a:buFont typeface="Arial" pitchFamily="34" charset="0"/>
              <a:buChar char="•"/>
              <a:defRPr/>
            </a:pPr>
            <a:r>
              <a:rPr lang="th-TH" sz="1000" b="1" dirty="0" smtClean="0">
                <a:latin typeface="Tahoma" pitchFamily="34" charset="0"/>
              </a:rPr>
              <a:t>ใช้ </a:t>
            </a:r>
            <a:r>
              <a:rPr lang="en-US" sz="1000" b="1" dirty="0" smtClean="0">
                <a:latin typeface="Tahoma" pitchFamily="34" charset="0"/>
              </a:rPr>
              <a:t>checklists </a:t>
            </a:r>
            <a:r>
              <a:rPr lang="th-TH" sz="1000" b="1" dirty="0" smtClean="0">
                <a:latin typeface="Tahoma" pitchFamily="34" charset="0"/>
              </a:rPr>
              <a:t>เพื่อลดการพึ่งความจำสำหรับ</a:t>
            </a:r>
            <a:r>
              <a:rPr lang="en-US" sz="1000" b="1" dirty="0" smtClean="0">
                <a:latin typeface="Tahoma" pitchFamily="34" charset="0"/>
              </a:rPr>
              <a:t> high-risk procedures </a:t>
            </a:r>
            <a:r>
              <a:rPr lang="th-TH" sz="1000" b="1" dirty="0" smtClean="0">
                <a:latin typeface="Tahoma" pitchFamily="34" charset="0"/>
              </a:rPr>
              <a:t>หรือ</a:t>
            </a:r>
            <a:r>
              <a:rPr lang="en-US" sz="1000" b="1" dirty="0" smtClean="0">
                <a:latin typeface="Tahoma" pitchFamily="34" charset="0"/>
              </a:rPr>
              <a:t> multi-step processes </a:t>
            </a:r>
            <a:r>
              <a:rPr lang="th-TH" sz="1000" b="1" dirty="0" smtClean="0">
                <a:latin typeface="Tahoma" pitchFamily="34" charset="0"/>
              </a:rPr>
              <a:t>ทบทวนว่ามีการใช้ตามเป้าหมายและใช้ในการส่งมอบงานด้วย</a:t>
            </a:r>
            <a:endParaRPr lang="en-US" sz="1000" b="1" dirty="0" smtClean="0">
              <a:latin typeface="Tahoma" pitchFamily="34" charset="0"/>
            </a:endParaRPr>
          </a:p>
          <a:p>
            <a:pPr marL="410726" indent="-179077">
              <a:buFont typeface="Arial" pitchFamily="34" charset="0"/>
              <a:buChar char="•"/>
              <a:defRPr/>
            </a:pPr>
            <a:r>
              <a:rPr lang="th-TH" sz="1000" b="1" dirty="0" smtClean="0">
                <a:latin typeface="Tahoma" pitchFamily="34" charset="0"/>
              </a:rPr>
              <a:t>การมี </a:t>
            </a:r>
            <a:r>
              <a:rPr lang="en-US" sz="1000" b="1" dirty="0" smtClean="0">
                <a:latin typeface="Tahoma" pitchFamily="34" charset="0"/>
              </a:rPr>
              <a:t>protocol </a:t>
            </a:r>
            <a:r>
              <a:rPr lang="th-TH" sz="1000" b="1" dirty="0" smtClean="0">
                <a:latin typeface="Tahoma" pitchFamily="34" charset="0"/>
              </a:rPr>
              <a:t>ในการสรุปย่อให้เพื่อนร่วมทีมทราบ</a:t>
            </a:r>
            <a:endParaRPr lang="en-US" sz="1000" b="1" dirty="0" smtClean="0">
              <a:latin typeface="Tahoma" pitchFamily="34" charset="0"/>
            </a:endParaRPr>
          </a:p>
          <a:p>
            <a:pPr marL="410726" indent="-179077">
              <a:buFont typeface="Arial" pitchFamily="34" charset="0"/>
              <a:buChar char="•"/>
              <a:defRPr/>
            </a:pPr>
            <a:r>
              <a:rPr lang="th-TH" sz="1000" b="1" dirty="0" smtClean="0">
                <a:latin typeface="Tahoma" pitchFamily="34" charset="0"/>
              </a:rPr>
              <a:t>ทำสัญญลักษณ์สีสำหรับของที่จะใช้คู่กันให้เป็นมาตรฐาน</a:t>
            </a:r>
            <a:r>
              <a:rPr lang="en-US" sz="1000" b="1" dirty="0" smtClean="0">
                <a:latin typeface="Tahoma" pitchFamily="34" charset="0"/>
              </a:rPr>
              <a:t> </a:t>
            </a:r>
            <a:r>
              <a:rPr lang="th-TH" sz="1000" b="1" dirty="0" smtClean="0">
                <a:latin typeface="Tahoma" pitchFamily="34" charset="0"/>
              </a:rPr>
              <a:t>เพื่อป้องกันการสลับคู่</a:t>
            </a:r>
            <a:endParaRPr lang="en-US" sz="1000" b="1" dirty="0" smtClean="0">
              <a:latin typeface="Tahoma" pitchFamily="34" charset="0"/>
            </a:endParaRPr>
          </a:p>
          <a:p>
            <a:pPr marL="410726" indent="-179077">
              <a:buFont typeface="Arial" pitchFamily="34" charset="0"/>
              <a:buChar char="•"/>
              <a:defRPr/>
            </a:pPr>
            <a:r>
              <a:rPr lang="en-US" sz="1000" b="1" dirty="0" smtClean="0">
                <a:latin typeface="Tahoma" pitchFamily="34" charset="0"/>
              </a:rPr>
              <a:t>Pre-package </a:t>
            </a:r>
            <a:r>
              <a:rPr lang="th-TH" sz="1000" b="1" dirty="0" smtClean="0">
                <a:latin typeface="Tahoma" pitchFamily="34" charset="0"/>
              </a:rPr>
              <a:t>ส่วนประกอบต่างๆ ทำให้เป็นชุดสำเร็จรูป (</a:t>
            </a:r>
            <a:r>
              <a:rPr lang="en-US" sz="1000" b="1" dirty="0" smtClean="0">
                <a:latin typeface="Tahoma" pitchFamily="34" charset="0"/>
              </a:rPr>
              <a:t>kits) </a:t>
            </a:r>
            <a:endParaRPr lang="th-TH" sz="1000" b="1" dirty="0" smtClean="0">
              <a:latin typeface="Tahoma" pitchFamily="34" charset="0"/>
            </a:endParaRPr>
          </a:p>
          <a:p>
            <a:pPr marL="236577" indent="-236577">
              <a:buFont typeface="+mj-lt"/>
              <a:buAutoNum type="arabicPeriod" startAt="2"/>
              <a:defRPr/>
            </a:pPr>
            <a:r>
              <a:rPr lang="th-TH" sz="1100" u="sng" dirty="0" smtClean="0">
                <a:latin typeface="Tahoma" pitchFamily="34" charset="0"/>
              </a:rPr>
              <a:t>ช่วยให้เข้าถึงข้อมูลข่าวสารได้ง่ายขึ้น</a:t>
            </a:r>
          </a:p>
          <a:p>
            <a:pPr marL="410726" indent="-170862">
              <a:lnSpc>
                <a:spcPct val="85000"/>
              </a:lnSpc>
              <a:buFont typeface="Arial" pitchFamily="34" charset="0"/>
              <a:buChar char="•"/>
              <a:defRPr/>
            </a:pPr>
            <a:r>
              <a:rPr lang="th-TH" sz="1000" b="1" dirty="0" smtClean="0">
                <a:latin typeface="Tahoma" pitchFamily="34" charset="0"/>
              </a:rPr>
              <a:t>จัดให้มีข้อมูลในเวลาที่ต้องการ และในที่ที่ต้องการใช้</a:t>
            </a:r>
          </a:p>
          <a:p>
            <a:pPr marL="410726" indent="-170862">
              <a:lnSpc>
                <a:spcPct val="85000"/>
              </a:lnSpc>
              <a:buFont typeface="Arial" pitchFamily="34" charset="0"/>
              <a:buChar char="•"/>
              <a:defRPr/>
            </a:pPr>
            <a:r>
              <a:rPr lang="th-TH" sz="1000" b="1" dirty="0" smtClean="0">
                <a:latin typeface="Tahoma" pitchFamily="34" charset="0"/>
              </a:rPr>
              <a:t>การให้ข้อมูล ณ จุดที่ดูแลผู้ป่วยมีผลต่อการลด </a:t>
            </a:r>
            <a:r>
              <a:rPr lang="en-US" sz="1000" b="1" dirty="0" smtClean="0">
                <a:latin typeface="Tahoma" pitchFamily="34" charset="0"/>
              </a:rPr>
              <a:t>error </a:t>
            </a:r>
            <a:r>
              <a:rPr lang="th-TH" sz="1000" b="1" dirty="0" smtClean="0">
                <a:latin typeface="Tahoma" pitchFamily="34" charset="0"/>
              </a:rPr>
              <a:t>สูงมาก</a:t>
            </a:r>
          </a:p>
          <a:p>
            <a:pPr marL="410726" indent="-170862">
              <a:lnSpc>
                <a:spcPct val="85000"/>
              </a:lnSpc>
              <a:buFont typeface="Arial" pitchFamily="34" charset="0"/>
              <a:buChar char="•"/>
              <a:defRPr/>
            </a:pPr>
            <a:r>
              <a:rPr lang="th-TH" sz="1000" b="1" dirty="0" smtClean="0">
                <a:latin typeface="Tahoma" pitchFamily="34" charset="0"/>
              </a:rPr>
              <a:t>สร้างแบบบันทึกเพื่อให้มีการบันทึกข้อมูลที่ถูกต้องและติดตามได้ เช่น ผล </a:t>
            </a:r>
            <a:r>
              <a:rPr lang="en-US" sz="1000" b="1" dirty="0" smtClean="0">
                <a:latin typeface="Tahoma" pitchFamily="34" charset="0"/>
              </a:rPr>
              <a:t>lab</a:t>
            </a:r>
          </a:p>
          <a:p>
            <a:pPr marL="410726" indent="-170862">
              <a:lnSpc>
                <a:spcPct val="85000"/>
              </a:lnSpc>
              <a:buFont typeface="Arial" pitchFamily="34" charset="0"/>
              <a:buChar char="•"/>
              <a:defRPr/>
            </a:pPr>
            <a:r>
              <a:rPr lang="th-TH" sz="1000" b="1" dirty="0" smtClean="0">
                <a:latin typeface="Tahoma" pitchFamily="34" charset="0"/>
              </a:rPr>
              <a:t>ปิดกั้นช่องทางที่จะหลีกเลี่ยงการถ่ายทอดข้อมูลที่สำคัญ</a:t>
            </a:r>
            <a:endParaRPr lang="th-TH" sz="1000" dirty="0" smtClean="0">
              <a:latin typeface="Tahoma" pitchFamily="34" charset="0"/>
            </a:endParaRPr>
          </a:p>
          <a:p>
            <a:pPr marL="236577" indent="-236577">
              <a:buFont typeface="+mj-lt"/>
              <a:buAutoNum type="arabicPeriod" startAt="3"/>
              <a:defRPr/>
            </a:pPr>
            <a:r>
              <a:rPr lang="th-TH" sz="1100" u="sng" dirty="0" smtClean="0">
                <a:latin typeface="Tahoma" pitchFamily="34" charset="0"/>
              </a:rPr>
              <a:t>ลดโอกาสที่จะเกิดความผิดพลั้ง</a:t>
            </a:r>
          </a:p>
          <a:p>
            <a:pPr marL="410726" indent="-170862">
              <a:lnSpc>
                <a:spcPct val="85000"/>
              </a:lnSpc>
              <a:buFont typeface="Arial" pitchFamily="34" charset="0"/>
              <a:buChar char="•"/>
              <a:defRPr/>
            </a:pPr>
            <a:r>
              <a:rPr lang="en-US" sz="1000" b="1" dirty="0" smtClean="0">
                <a:latin typeface="Tahoma" pitchFamily="34" charset="0"/>
              </a:rPr>
              <a:t>Structure critical tasks </a:t>
            </a:r>
            <a:r>
              <a:rPr lang="th-TH" sz="1000" b="1" dirty="0" smtClean="0">
                <a:latin typeface="Tahoma" pitchFamily="34" charset="0"/>
              </a:rPr>
              <a:t>เพื่อป้องกัน</a:t>
            </a:r>
            <a:r>
              <a:rPr lang="en-US" sz="1000" b="1" dirty="0" smtClean="0">
                <a:latin typeface="Tahoma" pitchFamily="34" charset="0"/>
              </a:rPr>
              <a:t> errors</a:t>
            </a:r>
          </a:p>
          <a:p>
            <a:pPr marL="410726" indent="-170862">
              <a:lnSpc>
                <a:spcPct val="85000"/>
              </a:lnSpc>
              <a:buFont typeface="Arial" pitchFamily="34" charset="0"/>
              <a:buChar char="•"/>
              <a:defRPr/>
            </a:pPr>
            <a:r>
              <a:rPr lang="th-TH" sz="1000" b="1" dirty="0" smtClean="0">
                <a:latin typeface="Tahoma" pitchFamily="34" charset="0"/>
              </a:rPr>
              <a:t>ใช้</a:t>
            </a:r>
            <a:r>
              <a:rPr lang="en-US" sz="1000" b="1" dirty="0" smtClean="0">
                <a:latin typeface="Tahoma" pitchFamily="34" charset="0"/>
              </a:rPr>
              <a:t> forcing functions </a:t>
            </a:r>
            <a:r>
              <a:rPr lang="th-TH" sz="1000" b="1" dirty="0" smtClean="0">
                <a:latin typeface="Tahoma" pitchFamily="34" charset="0"/>
              </a:rPr>
              <a:t>เช่น การออกแบบการสั่งยาผ่านคอมพิวเตอร์เพื่อป้องกันการสั่ง </a:t>
            </a:r>
            <a:r>
              <a:rPr lang="en-US" sz="1000" b="1" dirty="0" smtClean="0">
                <a:latin typeface="Tahoma" pitchFamily="34" charset="0"/>
              </a:rPr>
              <a:t>overdose of a drug </a:t>
            </a:r>
            <a:r>
              <a:rPr lang="th-TH" sz="1000" b="1" dirty="0" smtClean="0">
                <a:latin typeface="Tahoma" pitchFamily="34" charset="0"/>
              </a:rPr>
              <a:t>หรือป้องกันการสั่งยาที่ผู้ป่วยแพ้</a:t>
            </a:r>
          </a:p>
          <a:p>
            <a:pPr marL="236577" indent="-236577">
              <a:buFont typeface="+mj-lt"/>
              <a:buAutoNum type="arabicPeriod" startAt="4"/>
              <a:defRPr/>
            </a:pPr>
            <a:r>
              <a:rPr lang="th-TH" sz="1100" u="sng" dirty="0" smtClean="0">
                <a:latin typeface="Tahoma" pitchFamily="34" charset="0"/>
              </a:rPr>
              <a:t>เปลี่ยนความซับซ้อนเป็นความเรียบง่าย</a:t>
            </a:r>
          </a:p>
          <a:p>
            <a:pPr marL="236577" indent="-236577">
              <a:buFont typeface="+mj-lt"/>
              <a:buAutoNum type="arabicPeriod" startAt="4"/>
              <a:defRPr/>
            </a:pPr>
            <a:endParaRPr lang="th-TH" sz="1100" b="1" u="sng" dirty="0" smtClean="0">
              <a:latin typeface="Tahoma" pitchFamily="34" charset="0"/>
            </a:endParaRPr>
          </a:p>
          <a:p>
            <a:pPr marL="236577" indent="-236577">
              <a:buFont typeface="+mj-lt"/>
              <a:buAutoNum type="arabicPeriod" startAt="4"/>
              <a:defRPr/>
            </a:pPr>
            <a:endParaRPr lang="th-TH" sz="1100" b="1" dirty="0" smtClean="0">
              <a:latin typeface="Tahoma" pitchFamily="34" charset="0"/>
            </a:endParaRPr>
          </a:p>
          <a:p>
            <a:pPr marL="410726" indent="-179077">
              <a:buFont typeface="Arial" pitchFamily="34" charset="0"/>
              <a:buChar char="•"/>
              <a:defRPr/>
            </a:pPr>
            <a:endParaRPr lang="th-TH" sz="1100" dirty="0" smtClean="0">
              <a:latin typeface="Tahoma" pitchFamily="34" charset="0"/>
            </a:endParaRPr>
          </a:p>
          <a:p>
            <a:pPr marL="236577" indent="-236577">
              <a:buFontTx/>
              <a:buAutoNum type="arabicPeriod"/>
              <a:defRPr/>
            </a:pPr>
            <a:endParaRPr lang="th-TH" sz="1100" dirty="0" smtClean="0">
              <a:latin typeface="Tahoma" pitchFamily="34" charset="0"/>
            </a:endParaRPr>
          </a:p>
          <a:p>
            <a:pPr marL="236577" indent="-236577">
              <a:buFontTx/>
              <a:buAutoNum type="arabicPeriod"/>
              <a:defRPr/>
            </a:pPr>
            <a:endParaRPr lang="en-US" sz="1100" dirty="0">
              <a:latin typeface="Tahoma" pitchFamily="34" charset="0"/>
            </a:endParaRPr>
          </a:p>
        </p:txBody>
      </p:sp>
      <p:sp>
        <p:nvSpPr>
          <p:cNvPr id="62468" name="Slide Number Placeholder 3"/>
          <p:cNvSpPr>
            <a:spLocks noGrp="1"/>
          </p:cNvSpPr>
          <p:nvPr>
            <p:ph type="sldNum" sz="quarter" idx="5"/>
          </p:nvPr>
        </p:nvSpPr>
        <p:spPr/>
        <p:txBody>
          <a:bodyPr/>
          <a:lstStyle/>
          <a:p>
            <a:pPr>
              <a:defRPr/>
            </a:pPr>
            <a:fld id="{F4E0443E-747D-42D5-943F-DE6143548E86}" type="slidenum">
              <a:rPr lang="th-TH" smtClean="0">
                <a:latin typeface="Arial" pitchFamily="34" charset="0"/>
              </a:rPr>
              <a:pPr>
                <a:defRPr/>
              </a:pPr>
              <a:t>57</a:t>
            </a:fld>
            <a:endParaRPr lang="th-TH" smtClean="0">
              <a:latin typeface="Arial" pitchFamily="34" charset="0"/>
            </a:endParaRPr>
          </a:p>
        </p:txBody>
      </p:sp>
      <p:sp>
        <p:nvSpPr>
          <p:cNvPr id="62469" name="Header Placeholder 4"/>
          <p:cNvSpPr>
            <a:spLocks noGrp="1"/>
          </p:cNvSpPr>
          <p:nvPr>
            <p:ph type="hdr" sz="quarter"/>
          </p:nvPr>
        </p:nvSpPr>
        <p:spPr/>
        <p:txBody>
          <a:bodyPr/>
          <a:lstStyle/>
          <a:p>
            <a:pPr>
              <a:defRPr/>
            </a:pPr>
            <a:endParaRPr lang="th-TH"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indent="358775" eaLnBrk="1" hangingPunct="1">
              <a:spcBef>
                <a:spcPct val="0"/>
              </a:spcBef>
            </a:pPr>
            <a:r>
              <a:rPr lang="th-TH" dirty="0" smtClean="0"/>
              <a:t>ราชวิทยาลัยศัลยแพทย์ออร์โธปิดิกส์แห่งประเทศไทย ร่วมกับภาควิชาออร์โธปิดิกส์ คณะแพทยศาสตร์ มหาวิทยาลัยเชียงใหม่  ชมรมออร์โธปิดิกส์ภาคเหนือ  และชมรมออร์โธปิดิกส์ภาคตะวันออกเฉียงเหนือ  ได้จัดประชุมวิชาการระดับภูมิภาคขึ้นที่จังหวัดเชียงใหม่ ในระหว่างวันที่ </a:t>
            </a:r>
            <a:r>
              <a:rPr lang="en-US" dirty="0" smtClean="0"/>
              <a:t>10-11 </a:t>
            </a:r>
            <a:r>
              <a:rPr lang="th-TH" dirty="0" smtClean="0"/>
              <a:t>มกราคม </a:t>
            </a:r>
            <a:r>
              <a:rPr lang="en-US" dirty="0" smtClean="0"/>
              <a:t>2556</a:t>
            </a:r>
          </a:p>
          <a:p>
            <a:pPr indent="358775" eaLnBrk="1" hangingPunct="1">
              <a:spcBef>
                <a:spcPct val="0"/>
              </a:spcBef>
            </a:pPr>
            <a:r>
              <a:rPr lang="th-TH" dirty="0" smtClean="0"/>
              <a:t>ผมได้รับเชิญไปคุยกับผู้เข้าประชุมในหัวข้อ “ปัญหา </a:t>
            </a:r>
            <a:r>
              <a:rPr lang="en-US" dirty="0" smtClean="0"/>
              <a:t>HA-PCT Ortho” </a:t>
            </a:r>
            <a:r>
              <a:rPr lang="th-TH" dirty="0" smtClean="0"/>
              <a:t>ในช่วงบ่ายของวันที่ </a:t>
            </a:r>
            <a:r>
              <a:rPr lang="en-US" dirty="0" smtClean="0"/>
              <a:t>10 </a:t>
            </a:r>
            <a:r>
              <a:rPr lang="th-TH" dirty="0" smtClean="0"/>
              <a:t>มกราคม </a:t>
            </a:r>
            <a:r>
              <a:rPr lang="en-US" dirty="0" smtClean="0"/>
              <a:t>2556 </a:t>
            </a:r>
            <a:r>
              <a:rPr lang="th-TH" dirty="0" smtClean="0"/>
              <a:t>เวลา </a:t>
            </a:r>
            <a:r>
              <a:rPr lang="en-US" dirty="0" smtClean="0"/>
              <a:t>14.15-14.45 </a:t>
            </a:r>
            <a:r>
              <a:rPr lang="th-TH" dirty="0" smtClean="0"/>
              <a:t>น. เห็นว่ามีบางประเด็นที่จะเป็นประโยชน์แก่ท่านผู้สนใจซึ่งไม่ได้เข้าร่วมประชุมด้วย และมีบางประเด็นที่ผมอาจจะพูดในที่ประชุมเร็วเกินไปหรือตกหล่นไป จึงได้นำข้อคิดเหล่านั้นมาเผยแพร่ไว้ ณ ที่นี้</a:t>
            </a:r>
            <a:endParaRPr lang="en-US" dirty="0"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1035187" fontAlgn="base">
              <a:spcBef>
                <a:spcPct val="0"/>
              </a:spcBef>
              <a:spcAft>
                <a:spcPct val="0"/>
              </a:spcAft>
              <a:defRPr/>
            </a:pPr>
            <a:fld id="{F81441C6-975E-436C-9ECA-81FD4D09434B}" type="slidenum">
              <a:rPr lang="en-US" smtClean="0">
                <a:latin typeface="Arial" pitchFamily="34" charset="0"/>
                <a:cs typeface="Cordia New" pitchFamily="34" charset="-34"/>
              </a:rPr>
              <a:pPr defTabSz="1035187" fontAlgn="base">
                <a:spcBef>
                  <a:spcPct val="0"/>
                </a:spcBef>
                <a:spcAft>
                  <a:spcPct val="0"/>
                </a:spcAft>
                <a:defRPr/>
              </a:pPr>
              <a:t>64</a:t>
            </a:fld>
            <a:endParaRPr lang="th-TH" dirty="0"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th-TH" smtClean="0"/>
          </a:p>
        </p:txBody>
      </p:sp>
      <p:sp>
        <p:nvSpPr>
          <p:cNvPr id="4" name="Slide Number Placeholder 3"/>
          <p:cNvSpPr>
            <a:spLocks noGrp="1"/>
          </p:cNvSpPr>
          <p:nvPr>
            <p:ph type="sldNum" sz="quarter" idx="5"/>
          </p:nvPr>
        </p:nvSpPr>
        <p:spPr/>
        <p:txBody>
          <a:bodyPr/>
          <a:lstStyle/>
          <a:p>
            <a:pPr>
              <a:defRPr/>
            </a:pPr>
            <a:fld id="{67D3BAF6-5874-48B6-99B2-590CAAA7FDAA}" type="slidenum">
              <a:rPr lang="en-US" smtClean="0"/>
              <a:pPr>
                <a:defRPr/>
              </a:pPr>
              <a:t>65</a:t>
            </a:fld>
            <a:endParaRPr lang="en-US"/>
          </a:p>
        </p:txBody>
      </p:sp>
      <p:sp>
        <p:nvSpPr>
          <p:cNvPr id="5" name="Date Placeholder 4"/>
          <p:cNvSpPr>
            <a:spLocks noGrp="1"/>
          </p:cNvSpPr>
          <p:nvPr>
            <p:ph type="dt" idx="10"/>
          </p:nvPr>
        </p:nvSpPr>
        <p:spPr/>
        <p:txBody>
          <a:bodyPr/>
          <a:lstStyle/>
          <a:p>
            <a:pPr>
              <a:defRPr/>
            </a:pP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pPr eaLnBrk="1" hangingPunct="1"/>
            <a:endParaRPr lang="en-US" sz="1900" dirty="0" smtClean="0"/>
          </a:p>
        </p:txBody>
      </p:sp>
      <p:sp>
        <p:nvSpPr>
          <p:cNvPr id="56324" name="Slide Number Placeholder 3"/>
          <p:cNvSpPr>
            <a:spLocks noGrp="1"/>
          </p:cNvSpPr>
          <p:nvPr>
            <p:ph type="sldNum" sz="quarter" idx="5"/>
          </p:nvPr>
        </p:nvSpPr>
        <p:spPr>
          <a:noFill/>
        </p:spPr>
        <p:txBody>
          <a:bodyPr/>
          <a:lstStyle/>
          <a:p>
            <a:fld id="{59F50FAB-84E3-4D3D-8922-0659D112170A}" type="slidenum">
              <a:rPr lang="en-US" smtClean="0"/>
              <a:pPr/>
              <a:t>66</a:t>
            </a:fld>
            <a:endParaRPr lang="th-TH"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xfrm>
            <a:off x="992188" y="800100"/>
            <a:ext cx="5114925" cy="3836988"/>
          </a:xfrm>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th-TH" b="1" dirty="0" smtClean="0">
                <a:latin typeface="Tahoma" pitchFamily="34" charset="0"/>
              </a:rPr>
              <a:t>อคติของการมองย้อนหลัง </a:t>
            </a:r>
            <a:r>
              <a:rPr lang="en-US" b="1" dirty="0" smtClean="0">
                <a:latin typeface="Tahoma" pitchFamily="34" charset="0"/>
              </a:rPr>
              <a:t>(Hindsight Bias)</a:t>
            </a:r>
          </a:p>
          <a:p>
            <a:pPr>
              <a:defRPr/>
            </a:pPr>
            <a:r>
              <a:rPr lang="th-TH" dirty="0" smtClean="0">
                <a:latin typeface="Tahoma" pitchFamily="34" charset="0"/>
              </a:rPr>
              <a:t>การที่เราทราบผลการวินิจฉัยขั้นสุดท้าย ทำให้เราได้เปรียบผู้ที่ปฏิบัติงานดูแลผู้ป่วยรายนี้ ซึ่งเผชิญกับความไม่แน่นอนหลายประการ และภาระงานที่รุมเร้ารอบตัว</a:t>
            </a:r>
          </a:p>
          <a:p>
            <a:pPr>
              <a:defRPr/>
            </a:pPr>
            <a:r>
              <a:rPr lang="th-TH" dirty="0" smtClean="0">
                <a:latin typeface="Tahoma" pitchFamily="34" charset="0"/>
              </a:rPr>
              <a:t>การรับรู้ผลดังกล่าวเป็นการเรียนรู้ที่สำคัญ แต่พึงตระหนักถึงอคติที่แฝงอยู่ และต้องมีจิตใจที่เป็นกลาง เข้าใจผู้เกี่ยวข้อง</a:t>
            </a:r>
          </a:p>
          <a:p>
            <a:pPr>
              <a:defRPr/>
            </a:pPr>
            <a:r>
              <a:rPr lang="th-TH" dirty="0" smtClean="0">
                <a:latin typeface="Tahoma" pitchFamily="34" charset="0"/>
              </a:rPr>
              <a:t>สิ่งที่พึงพิจารณาควบคู่กันคือ</a:t>
            </a:r>
          </a:p>
          <a:p>
            <a:pPr marL="236577" indent="-236577">
              <a:buFontTx/>
              <a:buAutoNum type="arabicParenR"/>
              <a:defRPr/>
            </a:pPr>
            <a:r>
              <a:rPr lang="th-TH" dirty="0" smtClean="0">
                <a:latin typeface="Tahoma" pitchFamily="34" charset="0"/>
              </a:rPr>
              <a:t>เมื่อมองย้อนหลัง เราเห็นจุดอ่อนหรือโอกาสพัฒนาอะไร</a:t>
            </a:r>
          </a:p>
          <a:p>
            <a:pPr marL="236577" indent="-236577">
              <a:buFontTx/>
              <a:buAutoNum type="arabicParenR"/>
              <a:defRPr/>
            </a:pPr>
            <a:r>
              <a:rPr lang="th-TH" dirty="0" smtClean="0">
                <a:latin typeface="Tahoma" pitchFamily="34" charset="0"/>
              </a:rPr>
              <a:t>เมื่อมองในมุมมองของผู้ปฏิบัติงาน ขณะนั้นมีข้อจำกัดอะไร</a:t>
            </a:r>
          </a:p>
          <a:p>
            <a:pPr marL="236577" indent="-236577">
              <a:buFontTx/>
              <a:buAutoNum type="arabicParenR"/>
              <a:defRPr/>
            </a:pPr>
            <a:r>
              <a:rPr lang="th-TH" dirty="0" smtClean="0">
                <a:latin typeface="Tahoma" pitchFamily="34" charset="0"/>
              </a:rPr>
              <a:t>เมื่อมองในมุมมองของการพัฒนา จะลดข้อจำกัดที่เกิดขึ้นกับผู้ปฏิบัติงาน เพื่อให้เกิดการกระทำที่พึงจะเกิดขึ้นได้อย่างไร</a:t>
            </a:r>
          </a:p>
          <a:p>
            <a:pPr>
              <a:defRPr/>
            </a:pPr>
            <a:endParaRPr lang="en-US" dirty="0">
              <a:latin typeface="Tahoma" pitchFamily="34" charset="0"/>
            </a:endParaRPr>
          </a:p>
        </p:txBody>
      </p:sp>
      <p:sp>
        <p:nvSpPr>
          <p:cNvPr id="58372" name="Slide Number Placeholder 3"/>
          <p:cNvSpPr>
            <a:spLocks noGrp="1"/>
          </p:cNvSpPr>
          <p:nvPr>
            <p:ph type="sldNum" sz="quarter" idx="5"/>
          </p:nvPr>
        </p:nvSpPr>
        <p:spPr/>
        <p:txBody>
          <a:bodyPr/>
          <a:lstStyle/>
          <a:p>
            <a:pPr>
              <a:defRPr/>
            </a:pPr>
            <a:fld id="{80000580-BAF3-4533-ADD5-1E9138A7434C}" type="slidenum">
              <a:rPr lang="th-TH" smtClean="0">
                <a:latin typeface="Arial" pitchFamily="34" charset="0"/>
              </a:rPr>
              <a:pPr>
                <a:defRPr/>
              </a:pPr>
              <a:t>72</a:t>
            </a:fld>
            <a:endParaRPr lang="th-TH" smtClean="0">
              <a:latin typeface="Arial" pitchFamily="34" charset="0"/>
            </a:endParaRPr>
          </a:p>
        </p:txBody>
      </p:sp>
      <p:sp>
        <p:nvSpPr>
          <p:cNvPr id="58373" name="Header Placeholder 4"/>
          <p:cNvSpPr>
            <a:spLocks noGrp="1"/>
          </p:cNvSpPr>
          <p:nvPr>
            <p:ph type="hdr" sz="quarter"/>
          </p:nvPr>
        </p:nvSpPr>
        <p:spPr/>
        <p:txBody>
          <a:bodyPr/>
          <a:lstStyle/>
          <a:p>
            <a:pPr>
              <a:defRPr/>
            </a:pPr>
            <a:r>
              <a:rPr lang="th-TH" smtClean="0">
                <a:latin typeface="Arial" pitchFamily="34" charset="0"/>
              </a:rPr>
              <a:t>การพัฒนาคุณภาพสถานพยาบาลในโครงการประกันสังคม</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p:txBody>
          <a:bodyPr wrap="square" numCol="1" anchor="t" anchorCtr="0" compatLnSpc="1">
            <a:prstTxWarp prst="textNoShape">
              <a:avLst/>
            </a:prstTxWarp>
            <a:normAutofit fontScale="92500"/>
          </a:bodyPr>
          <a:lstStyle/>
          <a:p>
            <a:pPr eaLnBrk="1" hangingPunct="1">
              <a:defRPr/>
            </a:pPr>
            <a:endParaRPr lang="en-US" dirty="0">
              <a:cs typeface="Cordia New" pitchFamily="34" charset="-34"/>
            </a:endParaRPr>
          </a:p>
          <a:p>
            <a:pPr eaLnBrk="1" hangingPunct="1">
              <a:defRPr/>
            </a:pPr>
            <a:r>
              <a:rPr lang="en-US" dirty="0">
                <a:cs typeface="Cordia New" pitchFamily="34" charset="-34"/>
              </a:rPr>
              <a:t>There has been a call for transforming healthcare organization from Ottawa Charter to People-Centered Care.</a:t>
            </a:r>
          </a:p>
          <a:p>
            <a:pPr eaLnBrk="1" hangingPunct="1">
              <a:defRPr/>
            </a:pPr>
            <a:endParaRPr lang="en-US" dirty="0">
              <a:cs typeface="Cordia New" pitchFamily="34" charset="-34"/>
            </a:endParaRPr>
          </a:p>
          <a:p>
            <a:pPr eaLnBrk="1" hangingPunct="1">
              <a:defRPr/>
            </a:pPr>
            <a:r>
              <a:rPr lang="en-US" dirty="0">
                <a:cs typeface="Cordia New" pitchFamily="34" charset="-34"/>
              </a:rPr>
              <a:t>Our first creep was the integration of HPH with Hospital Accreditation,  encouraging application of health promotion concepts to the communities, also to patients and hospital staff.  Two-third of the HA accredited hospitals get HPH accreditation. </a:t>
            </a:r>
          </a:p>
          <a:p>
            <a:pPr eaLnBrk="1" hangingPunct="1">
              <a:defRPr/>
            </a:pPr>
            <a:endParaRPr lang="en-US" dirty="0">
              <a:cs typeface="Cordia New" pitchFamily="34" charset="-34"/>
            </a:endParaRPr>
          </a:p>
          <a:p>
            <a:pPr eaLnBrk="1" hangingPunct="1">
              <a:defRPr/>
            </a:pPr>
            <a:r>
              <a:rPr lang="en-US" dirty="0">
                <a:cs typeface="Cordia New" pitchFamily="34" charset="-34"/>
              </a:rPr>
              <a:t>The second creep was Humanized Healthcare.  It is a strong encouraging message giving to the Thai healthcare communities by Prof. Paves </a:t>
            </a:r>
            <a:r>
              <a:rPr lang="en-US" dirty="0" err="1">
                <a:cs typeface="Cordia New" pitchFamily="34" charset="-34"/>
              </a:rPr>
              <a:t>Wasi</a:t>
            </a:r>
            <a:r>
              <a:rPr lang="en-US" dirty="0">
                <a:cs typeface="Cordia New" pitchFamily="34" charset="-34"/>
              </a:rPr>
              <a:t> at our national conference in  2007.</a:t>
            </a:r>
          </a:p>
          <a:p>
            <a:pPr eaLnBrk="1" hangingPunct="1">
              <a:defRPr/>
            </a:pPr>
            <a:endParaRPr lang="en-US" dirty="0">
              <a:cs typeface="Cordia New" pitchFamily="34" charset="-34"/>
            </a:endParaRPr>
          </a:p>
          <a:p>
            <a:pPr eaLnBrk="1" hangingPunct="1">
              <a:defRPr/>
            </a:pPr>
            <a:r>
              <a:rPr lang="en-US" dirty="0">
                <a:cs typeface="Cordia New" pitchFamily="34" charset="-34"/>
              </a:rPr>
              <a:t>In 2009, we started a program called “SHA Program”, of which come from “sustainable healthcare and health promotion by appreciation and accreditation”.  This program is funded by the “Thai Health Promotion Foundation”.</a:t>
            </a:r>
            <a:r>
              <a:rPr lang="th-TH" dirty="0"/>
              <a:t> </a:t>
            </a:r>
            <a:r>
              <a:rPr lang="en-US" dirty="0">
                <a:cs typeface="Cordia New" pitchFamily="34" charset="-34"/>
              </a:rPr>
              <a:t>The goal is to move a focus from patient-centered healthcare to human-centered healthcare, balancing bio-medical and spiritual aspect of care.  </a:t>
            </a:r>
          </a:p>
          <a:p>
            <a:pPr eaLnBrk="1" hangingPunct="1">
              <a:defRPr/>
            </a:pPr>
            <a:endParaRPr lang="en-US" dirty="0">
              <a:cs typeface="Cordia New" pitchFamily="34" charset="-34"/>
            </a:endParaRPr>
          </a:p>
          <a:p>
            <a:pPr eaLnBrk="1" hangingPunct="1">
              <a:defRPr/>
            </a:pPr>
            <a:r>
              <a:rPr lang="en-US" dirty="0">
                <a:cs typeface="Cordia New" pitchFamily="34" charset="-34"/>
              </a:rPr>
              <a:t>The concept of humanized healthcare which was launched in 2007 became systematically promoted through the SHA program in 2009. </a:t>
            </a:r>
          </a:p>
          <a:p>
            <a:pPr eaLnBrk="1" hangingPunct="1">
              <a:defRPr/>
            </a:pPr>
            <a:endParaRPr lang="en-US" dirty="0">
              <a:cs typeface="Cordia New" pitchFamily="34" charset="-34"/>
            </a:endParaRPr>
          </a:p>
          <a:p>
            <a:pPr eaLnBrk="1" hangingPunct="1">
              <a:defRPr/>
            </a:pPr>
            <a:endParaRPr lang="en-US" dirty="0">
              <a:cs typeface="Cordia New" pitchFamily="34" charset="-34"/>
            </a:endParaRPr>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7932708-5524-44A8-8102-E75F837AD860}" type="slidenum">
              <a:rPr lang="en-US" smtClean="0"/>
              <a:pPr>
                <a:defRPr/>
              </a:pPr>
              <a:t>9</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p:spPr>
        <p:txBody>
          <a:bodyPr/>
          <a:lstStyle/>
          <a:p>
            <a:fld id="{5BF6B04B-F6FE-4FCC-A24C-95E86F9B5288}" type="slidenum">
              <a:rPr lang="en-US"/>
              <a:pPr/>
              <a:t>74</a:t>
            </a:fld>
            <a:endParaRPr lang="th-TH"/>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pPr eaLnBrk="1" hangingPunct="1"/>
            <a:endParaRPr lang="th-TH"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cs typeface="Cordia New" pitchFamily="34" charset="-34"/>
            </a:endParaRPr>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1035187" fontAlgn="base">
              <a:spcBef>
                <a:spcPct val="0"/>
              </a:spcBef>
              <a:spcAft>
                <a:spcPct val="0"/>
              </a:spcAft>
              <a:defRPr/>
            </a:pPr>
            <a:fld id="{E8243BD4-D157-42D6-9AFA-9CF7680E73C2}" type="slidenum">
              <a:rPr lang="en-US" smtClean="0">
                <a:latin typeface="Arial" pitchFamily="34" charset="0"/>
                <a:cs typeface="Cordia New" pitchFamily="34" charset="-34"/>
              </a:rPr>
              <a:pPr defTabSz="1035187" fontAlgn="base">
                <a:spcBef>
                  <a:spcPct val="0"/>
                </a:spcBef>
                <a:spcAft>
                  <a:spcPct val="0"/>
                </a:spcAft>
                <a:defRPr/>
              </a:pPr>
              <a:t>79</a:t>
            </a:fld>
            <a:endParaRPr lang="th-TH" dirty="0"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cs typeface="Cordia New" pitchFamily="34" charset="-34"/>
              </a:rPr>
              <a:t>Effective leaders use the process of strategy development to determine the most appropriate direction for the organization and identify the level of performance in key areas that are critical for success (goals and objectives).  Strategic objectives must define, in outcome-oriented terms, what the organization must actually achieve to be successful in the future.  Once strategic direction and strategic objectives are defined, leaders identify the people and the processes that must be in place to produce desired results and be valued by customers.  Leaders must then communicate with the workforce, suppliers, partners, and customers to make certain everyone understands and supports the desired direction and actions.</a:t>
            </a:r>
          </a:p>
          <a:p>
            <a:r>
              <a:rPr lang="en-US" smtClean="0">
                <a:cs typeface="Cordia New" pitchFamily="34" charset="-34"/>
              </a:rPr>
              <a:t>If leaders are not clear about the strategy and actions that must be taken to be successful, they force subordinates to substitute their own ideas about the proper direction and actions.  This creates inefficiency within an organization.  People come to work and want to be successful.  Without direction from the top, they will still work hard but often at cross-purposes.  Unless everyone is pulling in the same direction, processes, products, and services will not be optimized and value to customers will be reduced.</a:t>
            </a:r>
          </a:p>
        </p:txBody>
      </p:sp>
      <p:sp>
        <p:nvSpPr>
          <p:cNvPr id="4" name="Slide Number Placeholder 3"/>
          <p:cNvSpPr>
            <a:spLocks noGrp="1"/>
          </p:cNvSpPr>
          <p:nvPr>
            <p:ph type="sldNum" sz="quarter" idx="5"/>
          </p:nvPr>
        </p:nvSpPr>
        <p:spPr/>
        <p:txBody>
          <a:bodyPr/>
          <a:lstStyle/>
          <a:p>
            <a:pPr>
              <a:defRPr/>
            </a:pPr>
            <a:fld id="{3338AB3A-59B6-4867-8175-032BD7FCAB28}" type="slidenum">
              <a:rPr lang="en-US" smtClean="0"/>
              <a:pPr>
                <a:defRPr/>
              </a:pPr>
              <a:t>87</a:t>
            </a:fld>
            <a:endParaRPr lang="en-US"/>
          </a:p>
        </p:txBody>
      </p:sp>
      <p:sp>
        <p:nvSpPr>
          <p:cNvPr id="5" name="Footer Placeholder 4"/>
          <p:cNvSpPr>
            <a:spLocks noGrp="1"/>
          </p:cNvSpPr>
          <p:nvPr>
            <p:ph type="ftr" sz="quarter" idx="4"/>
          </p:nvPr>
        </p:nvSpPr>
        <p:spPr/>
        <p:txBody>
          <a:bodyPr/>
          <a:lstStyle/>
          <a:p>
            <a:pPr>
              <a:defRPr/>
            </a:pPr>
            <a:r>
              <a:rPr lang="en-US" smtClean="0"/>
              <a:t>TQA Assessor Calibration Course, June-July 2011</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h-TH" smtClean="0"/>
          </a:p>
        </p:txBody>
      </p:sp>
      <p:sp>
        <p:nvSpPr>
          <p:cNvPr id="4" name="Slide Number Placeholder 3"/>
          <p:cNvSpPr>
            <a:spLocks noGrp="1"/>
          </p:cNvSpPr>
          <p:nvPr>
            <p:ph type="sldNum" sz="quarter" idx="5"/>
          </p:nvPr>
        </p:nvSpPr>
        <p:spPr/>
        <p:txBody>
          <a:bodyPr/>
          <a:lstStyle/>
          <a:p>
            <a:pPr>
              <a:defRPr/>
            </a:pPr>
            <a:fld id="{30DCE192-F9B0-432C-9C6A-A4954265AB97}" type="slidenum">
              <a:rPr lang="th-TH" smtClean="0"/>
              <a:pPr>
                <a:defRPr/>
              </a:pPr>
              <a:t>11</a:t>
            </a:fld>
            <a:endParaRPr lang="th-TH"/>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p:txBody>
          <a:bodyPr/>
          <a:lstStyle/>
          <a:p>
            <a:pPr eaLnBrk="1" fontAlgn="auto" hangingPunct="1">
              <a:spcBef>
                <a:spcPts val="0"/>
              </a:spcBef>
              <a:spcAft>
                <a:spcPts val="0"/>
              </a:spcAft>
              <a:tabLst>
                <a:tab pos="478403" algn="l"/>
              </a:tabLst>
              <a:defRPr/>
            </a:pPr>
            <a:r>
              <a:rPr lang="en-US" dirty="0" smtClean="0">
                <a:solidFill>
                  <a:srgbClr val="0033CC"/>
                </a:solidFill>
                <a:latin typeface="Tahoma" pitchFamily="34" charset="0"/>
              </a:rPr>
              <a:t>	</a:t>
            </a:r>
            <a:r>
              <a:rPr lang="th-TH" b="1" u="sng" dirty="0" smtClean="0">
                <a:solidFill>
                  <a:srgbClr val="0033CC"/>
                </a:solidFill>
                <a:latin typeface="Tahoma" pitchFamily="34" charset="0"/>
              </a:rPr>
              <a:t>แนวคิดสำคัญ</a:t>
            </a:r>
            <a:r>
              <a:rPr lang="th-TH" dirty="0" smtClean="0">
                <a:solidFill>
                  <a:srgbClr val="0033CC"/>
                </a:solidFill>
                <a:latin typeface="Tahoma" pitchFamily="34" charset="0"/>
              </a:rPr>
              <a:t>ของกระบวนการ </a:t>
            </a:r>
            <a:r>
              <a:rPr lang="en-US" dirty="0" smtClean="0">
                <a:solidFill>
                  <a:srgbClr val="0033CC"/>
                </a:solidFill>
                <a:latin typeface="Tahoma" pitchFamily="34" charset="0"/>
              </a:rPr>
              <a:t>HA </a:t>
            </a:r>
            <a:r>
              <a:rPr lang="th-TH" dirty="0" smtClean="0">
                <a:solidFill>
                  <a:srgbClr val="0033CC"/>
                </a:solidFill>
                <a:latin typeface="Tahoma" pitchFamily="34" charset="0"/>
              </a:rPr>
              <a:t>ประกอบด้วย</a:t>
            </a:r>
          </a:p>
          <a:p>
            <a:pPr eaLnBrk="1" fontAlgn="auto" hangingPunct="1">
              <a:spcBef>
                <a:spcPts val="0"/>
              </a:spcBef>
              <a:spcAft>
                <a:spcPts val="0"/>
              </a:spcAft>
              <a:tabLst>
                <a:tab pos="478403" algn="l"/>
              </a:tabLst>
              <a:defRPr/>
            </a:pPr>
            <a:r>
              <a:rPr lang="th-TH" dirty="0" smtClean="0">
                <a:solidFill>
                  <a:srgbClr val="0033CC"/>
                </a:solidFill>
                <a:latin typeface="Tahoma" pitchFamily="34" charset="0"/>
              </a:rPr>
              <a:t>	</a:t>
            </a:r>
            <a:r>
              <a:rPr lang="en-US" dirty="0" smtClean="0">
                <a:solidFill>
                  <a:srgbClr val="0033CC"/>
                </a:solidFill>
                <a:latin typeface="Tahoma" pitchFamily="34" charset="0"/>
              </a:rPr>
              <a:t>1. </a:t>
            </a:r>
            <a:r>
              <a:rPr lang="th-TH" dirty="0" smtClean="0">
                <a:solidFill>
                  <a:srgbClr val="0033CC"/>
                </a:solidFill>
                <a:latin typeface="Tahoma" pitchFamily="34" charset="0"/>
              </a:rPr>
              <a:t>ส่งเสริมและให้การยกย่อง</a:t>
            </a:r>
            <a:r>
              <a:rPr lang="th-TH" b="1" dirty="0" smtClean="0">
                <a:solidFill>
                  <a:srgbClr val="0033CC"/>
                </a:solidFill>
                <a:latin typeface="Tahoma" pitchFamily="34" charset="0"/>
              </a:rPr>
              <a:t>การพัฒนาเป็นลำดับขั้น </a:t>
            </a:r>
            <a:r>
              <a:rPr lang="th-TH" dirty="0" smtClean="0">
                <a:solidFill>
                  <a:srgbClr val="0033CC"/>
                </a:solidFill>
                <a:latin typeface="Tahoma" pitchFamily="34" charset="0"/>
              </a:rPr>
              <a:t>ด้วยแนวคิดนี้อาจหมายความรวมถึง</a:t>
            </a:r>
          </a:p>
          <a:p>
            <a:pPr marL="898666" indent="-239202" eaLnBrk="1" fontAlgn="auto" hangingPunct="1">
              <a:spcBef>
                <a:spcPts val="0"/>
              </a:spcBef>
              <a:spcAft>
                <a:spcPts val="0"/>
              </a:spcAft>
              <a:buFontTx/>
              <a:buAutoNum type="thaiAlphaPeriod"/>
              <a:tabLst>
                <a:tab pos="478403" algn="l"/>
              </a:tabLst>
              <a:defRPr/>
            </a:pPr>
            <a:r>
              <a:rPr lang="th-TH" dirty="0" smtClean="0">
                <a:solidFill>
                  <a:srgbClr val="0033CC"/>
                </a:solidFill>
                <a:latin typeface="Tahoma" pitchFamily="34" charset="0"/>
              </a:rPr>
              <a:t>บันไดสามขั้นสู่ </a:t>
            </a:r>
            <a:r>
              <a:rPr lang="en-US" dirty="0" smtClean="0">
                <a:solidFill>
                  <a:srgbClr val="0033CC"/>
                </a:solidFill>
                <a:latin typeface="Tahoma" pitchFamily="34" charset="0"/>
              </a:rPr>
              <a:t>HA  </a:t>
            </a:r>
            <a:r>
              <a:rPr lang="th-TH" dirty="0" smtClean="0">
                <a:solidFill>
                  <a:srgbClr val="0033CC"/>
                </a:solidFill>
                <a:latin typeface="Tahoma" pitchFamily="34" charset="0"/>
              </a:rPr>
              <a:t>ส่งเสริมการพัฒนาในส่วนที่จำเป็นตามกำลังความสามารถของโรงพยาบาล และให้การยกย่องตามลำดับขั้น</a:t>
            </a:r>
            <a:r>
              <a:rPr lang="en-US" dirty="0" smtClean="0">
                <a:solidFill>
                  <a:srgbClr val="0033CC"/>
                </a:solidFill>
                <a:latin typeface="Tahoma" pitchFamily="34" charset="0"/>
              </a:rPr>
              <a:t> (stepwise recognition)</a:t>
            </a:r>
            <a:endParaRPr lang="th-TH" dirty="0" smtClean="0">
              <a:solidFill>
                <a:srgbClr val="0033CC"/>
              </a:solidFill>
              <a:latin typeface="Tahoma" pitchFamily="34" charset="0"/>
            </a:endParaRPr>
          </a:p>
          <a:p>
            <a:pPr marL="898666" indent="-239202" eaLnBrk="1" fontAlgn="auto" hangingPunct="1">
              <a:spcBef>
                <a:spcPts val="0"/>
              </a:spcBef>
              <a:spcAft>
                <a:spcPts val="0"/>
              </a:spcAft>
              <a:buFontTx/>
              <a:buAutoNum type="thaiAlphaPeriod"/>
              <a:tabLst>
                <a:tab pos="478403" algn="l"/>
              </a:tabLst>
              <a:defRPr/>
            </a:pPr>
            <a:r>
              <a:rPr lang="th-TH" dirty="0" smtClean="0">
                <a:solidFill>
                  <a:srgbClr val="0033CC"/>
                </a:solidFill>
                <a:latin typeface="Tahoma" pitchFamily="34" charset="0"/>
              </a:rPr>
              <a:t>ระบบการให้คะแนนประเมินการปฏิบัติตามมาตรฐาน </a:t>
            </a:r>
            <a:r>
              <a:rPr lang="en-US" dirty="0" smtClean="0">
                <a:solidFill>
                  <a:srgbClr val="0033CC"/>
                </a:solidFill>
                <a:latin typeface="Tahoma" pitchFamily="34" charset="0"/>
              </a:rPr>
              <a:t>(scoring) </a:t>
            </a:r>
            <a:r>
              <a:rPr lang="th-TH" dirty="0" smtClean="0">
                <a:solidFill>
                  <a:srgbClr val="0033CC"/>
                </a:solidFill>
                <a:latin typeface="Tahoma" pitchFamily="34" charset="0"/>
              </a:rPr>
              <a:t>แบ่งออกเป็น </a:t>
            </a:r>
            <a:r>
              <a:rPr lang="en-US" dirty="0" smtClean="0">
                <a:solidFill>
                  <a:srgbClr val="0033CC"/>
                </a:solidFill>
                <a:latin typeface="Tahoma" pitchFamily="34" charset="0"/>
              </a:rPr>
              <a:t>5 </a:t>
            </a:r>
            <a:r>
              <a:rPr lang="th-TH" dirty="0" smtClean="0">
                <a:solidFill>
                  <a:srgbClr val="0033CC"/>
                </a:solidFill>
                <a:latin typeface="Tahoma" pitchFamily="34" charset="0"/>
              </a:rPr>
              <a:t>ระดับ ตาม </a:t>
            </a:r>
            <a:r>
              <a:rPr lang="en-US" dirty="0" smtClean="0">
                <a:solidFill>
                  <a:srgbClr val="0033CC"/>
                </a:solidFill>
                <a:latin typeface="Tahoma" pitchFamily="34" charset="0"/>
              </a:rPr>
              <a:t>maturity </a:t>
            </a:r>
            <a:r>
              <a:rPr lang="th-TH" dirty="0" smtClean="0">
                <a:solidFill>
                  <a:srgbClr val="0033CC"/>
                </a:solidFill>
                <a:latin typeface="Tahoma" pitchFamily="34" charset="0"/>
              </a:rPr>
              <a:t>ของการพัฒนา</a:t>
            </a:r>
          </a:p>
          <a:p>
            <a:pPr marL="898666" indent="-239202" eaLnBrk="1" fontAlgn="auto" hangingPunct="1">
              <a:spcBef>
                <a:spcPts val="0"/>
              </a:spcBef>
              <a:spcAft>
                <a:spcPts val="0"/>
              </a:spcAft>
              <a:buFontTx/>
              <a:buAutoNum type="thaiAlphaPeriod"/>
              <a:tabLst>
                <a:tab pos="478403" algn="l"/>
              </a:tabLst>
              <a:defRPr/>
            </a:pPr>
            <a:r>
              <a:rPr lang="th-TH" dirty="0" smtClean="0">
                <a:solidFill>
                  <a:srgbClr val="0033CC"/>
                </a:solidFill>
                <a:latin typeface="Tahoma" pitchFamily="34" charset="0"/>
              </a:rPr>
              <a:t>การต่อยอดไปสู่ความยั่งยืนด้วยการพัฒนาด้านจิตวิญญาณ และด้านความรู้ </a:t>
            </a:r>
            <a:r>
              <a:rPr lang="en-US" dirty="0" smtClean="0">
                <a:solidFill>
                  <a:srgbClr val="0033CC"/>
                </a:solidFill>
                <a:latin typeface="Tahoma" pitchFamily="34" charset="0"/>
              </a:rPr>
              <a:t>(</a:t>
            </a:r>
            <a:r>
              <a:rPr lang="th-TH" dirty="0" smtClean="0">
                <a:solidFill>
                  <a:srgbClr val="0033CC"/>
                </a:solidFill>
                <a:latin typeface="Tahoma" pitchFamily="34" charset="0"/>
              </a:rPr>
              <a:t>การจัดการความรู้และการวิจัย)</a:t>
            </a:r>
          </a:p>
          <a:p>
            <a:pPr marL="1662" indent="-1662" eaLnBrk="1" fontAlgn="auto" hangingPunct="1">
              <a:spcBef>
                <a:spcPts val="0"/>
              </a:spcBef>
              <a:spcAft>
                <a:spcPts val="0"/>
              </a:spcAft>
              <a:tabLst>
                <a:tab pos="478403" algn="l"/>
              </a:tabLst>
              <a:defRPr/>
            </a:pPr>
            <a:r>
              <a:rPr lang="th-TH" dirty="0" smtClean="0">
                <a:solidFill>
                  <a:srgbClr val="0033CC"/>
                </a:solidFill>
                <a:latin typeface="Tahoma" pitchFamily="34" charset="0"/>
              </a:rPr>
              <a:t>		</a:t>
            </a:r>
            <a:r>
              <a:rPr lang="en-US" dirty="0" smtClean="0">
                <a:solidFill>
                  <a:srgbClr val="0033CC"/>
                </a:solidFill>
                <a:latin typeface="Tahoma" pitchFamily="34" charset="0"/>
              </a:rPr>
              <a:t>2. </a:t>
            </a:r>
            <a:r>
              <a:rPr lang="th-TH" b="1" dirty="0" smtClean="0">
                <a:solidFill>
                  <a:srgbClr val="0033CC"/>
                </a:solidFill>
                <a:latin typeface="Tahoma" pitchFamily="34" charset="0"/>
              </a:rPr>
              <a:t>ความครอบคลุมพื้นที่ภายในองค์กร</a:t>
            </a:r>
            <a:r>
              <a:rPr lang="en-US" b="1" dirty="0" smtClean="0">
                <a:solidFill>
                  <a:srgbClr val="0033CC"/>
                </a:solidFill>
                <a:latin typeface="Tahoma" pitchFamily="34" charset="0"/>
              </a:rPr>
              <a:t> </a:t>
            </a:r>
            <a:r>
              <a:rPr lang="th-TH" dirty="0" smtClean="0">
                <a:solidFill>
                  <a:srgbClr val="0033CC"/>
                </a:solidFill>
                <a:latin typeface="Tahoma" pitchFamily="34" charset="0"/>
              </a:rPr>
              <a:t> ซึ่งจัดกลุ่มได้เป็น หน่วยงาน/หน่วยบริการ, กลุ่มผู้ป่วย, ระบบงาน และภาพรวมทั้งองค์กร</a:t>
            </a:r>
          </a:p>
          <a:p>
            <a:pPr marL="1662" indent="-1662" eaLnBrk="1" fontAlgn="auto" hangingPunct="1">
              <a:spcBef>
                <a:spcPts val="0"/>
              </a:spcBef>
              <a:spcAft>
                <a:spcPts val="0"/>
              </a:spcAft>
              <a:tabLst>
                <a:tab pos="478403" algn="l"/>
              </a:tabLst>
              <a:defRPr/>
            </a:pPr>
            <a:r>
              <a:rPr lang="th-TH" dirty="0" smtClean="0">
                <a:solidFill>
                  <a:srgbClr val="0033CC"/>
                </a:solidFill>
                <a:latin typeface="Tahoma" pitchFamily="34" charset="0"/>
              </a:rPr>
              <a:t>	</a:t>
            </a:r>
            <a:r>
              <a:rPr lang="en-US" dirty="0" smtClean="0">
                <a:solidFill>
                  <a:srgbClr val="0033CC"/>
                </a:solidFill>
                <a:latin typeface="Tahoma" pitchFamily="34" charset="0"/>
              </a:rPr>
              <a:t>	3. </a:t>
            </a:r>
            <a:r>
              <a:rPr lang="th-TH" b="1" dirty="0" smtClean="0">
                <a:solidFill>
                  <a:srgbClr val="0033CC"/>
                </a:solidFill>
                <a:latin typeface="Tahoma" pitchFamily="34" charset="0"/>
              </a:rPr>
              <a:t>วงล้อของการเรียนรู้และพัฒนา </a:t>
            </a:r>
            <a:r>
              <a:rPr lang="en-US" b="1" dirty="0" smtClean="0">
                <a:solidFill>
                  <a:srgbClr val="0033CC"/>
                </a:solidFill>
                <a:latin typeface="Tahoma" pitchFamily="34" charset="0"/>
              </a:rPr>
              <a:t>3C-PDSA</a:t>
            </a:r>
            <a:r>
              <a:rPr lang="en-US" dirty="0" smtClean="0">
                <a:solidFill>
                  <a:srgbClr val="0033CC"/>
                </a:solidFill>
                <a:latin typeface="Tahoma" pitchFamily="34" charset="0"/>
              </a:rPr>
              <a:t>  </a:t>
            </a:r>
            <a:r>
              <a:rPr lang="th-TH" dirty="0" smtClean="0">
                <a:solidFill>
                  <a:srgbClr val="0033CC"/>
                </a:solidFill>
                <a:latin typeface="Tahoma" pitchFamily="34" charset="0"/>
              </a:rPr>
              <a:t>เชื่อมโยงมาตรฐานและค่านิยมเข้ากับบริบท มีเป้าหมายที่ชัดเจน แล้วหมุนวงล้อ </a:t>
            </a:r>
            <a:r>
              <a:rPr lang="en-US" dirty="0" smtClean="0">
                <a:solidFill>
                  <a:srgbClr val="0033CC"/>
                </a:solidFill>
                <a:latin typeface="Tahoma" pitchFamily="34" charset="0"/>
              </a:rPr>
              <a:t>PDSA </a:t>
            </a:r>
            <a:r>
              <a:rPr lang="th-TH" dirty="0" smtClean="0">
                <a:solidFill>
                  <a:srgbClr val="0033CC"/>
                </a:solidFill>
                <a:latin typeface="Tahoma" pitchFamily="34" charset="0"/>
              </a:rPr>
              <a:t>อย่างต่อเนื่อง</a:t>
            </a:r>
          </a:p>
          <a:p>
            <a:pPr marL="898666" indent="-239202" eaLnBrk="1" fontAlgn="auto" hangingPunct="1">
              <a:spcBef>
                <a:spcPts val="0"/>
              </a:spcBef>
              <a:spcAft>
                <a:spcPts val="0"/>
              </a:spcAft>
              <a:buFontTx/>
              <a:buAutoNum type="thaiAlphaPeriod"/>
              <a:tabLst>
                <a:tab pos="478403" algn="l"/>
              </a:tabLst>
              <a:defRPr/>
            </a:pPr>
            <a:endParaRPr lang="th-TH" dirty="0" smtClean="0">
              <a:solidFill>
                <a:srgbClr val="0033CC"/>
              </a:solidFill>
              <a:latin typeface="Tahoma" pitchFamily="34" charset="0"/>
            </a:endParaRPr>
          </a:p>
          <a:p>
            <a:pPr marL="898666" indent="-239202" eaLnBrk="1" fontAlgn="auto" hangingPunct="1">
              <a:spcBef>
                <a:spcPts val="0"/>
              </a:spcBef>
              <a:spcAft>
                <a:spcPts val="0"/>
              </a:spcAft>
              <a:buFontTx/>
              <a:buAutoNum type="thaiAlphaPeriod"/>
              <a:tabLst>
                <a:tab pos="478403" algn="l"/>
              </a:tabLst>
              <a:defRPr/>
            </a:pPr>
            <a:endParaRPr lang="en-US" dirty="0" smtClean="0">
              <a:solidFill>
                <a:srgbClr val="0033CC"/>
              </a:solidFill>
              <a:latin typeface="Tahoma" pitchFamily="34" charset="0"/>
            </a:endParaRPr>
          </a:p>
        </p:txBody>
      </p:sp>
      <p:sp>
        <p:nvSpPr>
          <p:cNvPr id="60420" name="Slide Number Placeholder 5"/>
          <p:cNvSpPr>
            <a:spLocks noGrp="1"/>
          </p:cNvSpPr>
          <p:nvPr>
            <p:ph type="sldNum" sz="quarter" idx="5"/>
          </p:nvPr>
        </p:nvSpPr>
        <p:spPr>
          <a:noFill/>
        </p:spPr>
        <p:txBody>
          <a:bodyPr/>
          <a:lstStyle/>
          <a:p>
            <a:fld id="{CA42AF17-14EB-47F7-842B-B8BB855BD73B}" type="slidenum">
              <a:rPr lang="en-US"/>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CC560C-8FB1-43E7-A75E-8EEFC78F524C}" type="slidenum">
              <a:rPr lang="en-US" smtClean="0">
                <a:cs typeface="Cordia New" pitchFamily="34" charset="-34"/>
              </a:rPr>
              <a:pPr fontAlgn="base">
                <a:spcBef>
                  <a:spcPct val="0"/>
                </a:spcBef>
                <a:spcAft>
                  <a:spcPct val="0"/>
                </a:spcAft>
                <a:defRPr/>
              </a:pPr>
              <a:t>13</a:t>
            </a:fld>
            <a:endParaRPr lang="th-TH" smtClean="0"/>
          </a:p>
        </p:txBody>
      </p:sp>
      <p:sp>
        <p:nvSpPr>
          <p:cNvPr id="47107" name="Rectangle 7"/>
          <p:cNvSpPr txBox="1">
            <a:spLocks noGrp="1" noChangeArrowheads="1"/>
          </p:cNvSpPr>
          <p:nvPr/>
        </p:nvSpPr>
        <p:spPr bwMode="auto">
          <a:xfrm>
            <a:off x="4021294" y="9721106"/>
            <a:ext cx="3076363" cy="511731"/>
          </a:xfrm>
          <a:prstGeom prst="rect">
            <a:avLst/>
          </a:prstGeom>
          <a:noFill/>
          <a:ln w="9525">
            <a:noFill/>
            <a:miter lim="800000"/>
            <a:headEnd/>
            <a:tailEnd/>
          </a:ln>
        </p:spPr>
        <p:txBody>
          <a:bodyPr lIns="99048" tIns="49524" rIns="99048" bIns="49524" anchor="b"/>
          <a:lstStyle/>
          <a:p>
            <a:pPr algn="r"/>
            <a:fld id="{41ED4488-F426-4BCC-BEC8-6536FF3C9130}" type="slidenum">
              <a:rPr lang="en-US" sz="1300">
                <a:latin typeface="Calibri" pitchFamily="34" charset="0"/>
                <a:cs typeface="Cordia New" pitchFamily="34" charset="-34"/>
              </a:rPr>
              <a:pPr algn="r"/>
              <a:t>13</a:t>
            </a:fld>
            <a:endParaRPr lang="th-TH" sz="1300" dirty="0">
              <a:latin typeface="Calibri" pitchFamily="34" charset="0"/>
              <a:cs typeface="Cordia New" pitchFamily="34" charset="-34"/>
            </a:endParaRPr>
          </a:p>
        </p:txBody>
      </p:sp>
      <p:sp>
        <p:nvSpPr>
          <p:cNvPr id="4710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h-TH"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C9AC87-6ACF-4A31-9FE4-D714898BDC89}" type="slidenum">
              <a:rPr lang="en-US" smtClean="0">
                <a:cs typeface="Cordia New" pitchFamily="34" charset="-34"/>
              </a:rPr>
              <a:pPr fontAlgn="base">
                <a:spcBef>
                  <a:spcPct val="0"/>
                </a:spcBef>
                <a:spcAft>
                  <a:spcPct val="0"/>
                </a:spcAft>
                <a:defRPr/>
              </a:pPr>
              <a:t>14</a:t>
            </a:fld>
            <a:endParaRPr lang="th-TH" smtClean="0"/>
          </a:p>
        </p:txBody>
      </p:sp>
      <p:sp>
        <p:nvSpPr>
          <p:cNvPr id="48131" name="Slide Image Placeholder 1"/>
          <p:cNvSpPr>
            <a:spLocks noGrp="1" noRot="1" noChangeAspect="1" noTextEdit="1"/>
          </p:cNvSpPr>
          <p:nvPr>
            <p:ph type="sldImg"/>
          </p:nvPr>
        </p:nvSpPr>
        <p:spPr bwMode="auto">
          <a:noFill/>
          <a:ln>
            <a:solidFill>
              <a:srgbClr val="000000"/>
            </a:solidFill>
            <a:miter lim="800000"/>
            <a:headEnd/>
            <a:tailEnd/>
          </a:ln>
        </p:spPr>
      </p:sp>
      <p:sp>
        <p:nvSpPr>
          <p:cNvPr id="4813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h-TH" smtClean="0"/>
          </a:p>
        </p:txBody>
      </p:sp>
      <p:sp>
        <p:nvSpPr>
          <p:cNvPr id="48133" name="Slide Number Placeholder 3"/>
          <p:cNvSpPr txBox="1">
            <a:spLocks noGrp="1"/>
          </p:cNvSpPr>
          <p:nvPr/>
        </p:nvSpPr>
        <p:spPr bwMode="auto">
          <a:xfrm>
            <a:off x="4021294" y="9721106"/>
            <a:ext cx="3076363" cy="511731"/>
          </a:xfrm>
          <a:prstGeom prst="rect">
            <a:avLst/>
          </a:prstGeom>
          <a:noFill/>
          <a:ln w="9525">
            <a:noFill/>
            <a:miter lim="800000"/>
            <a:headEnd/>
            <a:tailEnd/>
          </a:ln>
        </p:spPr>
        <p:txBody>
          <a:bodyPr lIns="99048" tIns="49524" rIns="99048" bIns="49524" anchor="b"/>
          <a:lstStyle/>
          <a:p>
            <a:pPr algn="r"/>
            <a:fld id="{C132E80F-EEAF-4924-A9F1-2C8883147D19}" type="slidenum">
              <a:rPr lang="en-US" sz="1300">
                <a:latin typeface="Calibri" pitchFamily="34" charset="0"/>
                <a:cs typeface="Cordia New" pitchFamily="34" charset="-34"/>
              </a:rPr>
              <a:pPr algn="r"/>
              <a:t>14</a:t>
            </a:fld>
            <a:endParaRPr lang="th-TH" sz="1300" dirty="0">
              <a:latin typeface="Calibri" pitchFamily="34" charset="0"/>
              <a:cs typeface="Cordia New" pitchFamily="34" charset="-34"/>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FA8077-EE91-4049-A711-92EFF154E9EF}" type="slidenum">
              <a:rPr lang="en-US" smtClean="0">
                <a:cs typeface="Cordia New" pitchFamily="34" charset="-34"/>
              </a:rPr>
              <a:pPr fontAlgn="base">
                <a:spcBef>
                  <a:spcPct val="0"/>
                </a:spcBef>
                <a:spcAft>
                  <a:spcPct val="0"/>
                </a:spcAft>
                <a:defRPr/>
              </a:pPr>
              <a:t>15</a:t>
            </a:fld>
            <a:endParaRPr lang="th-TH" smtClean="0"/>
          </a:p>
        </p:txBody>
      </p:sp>
      <p:sp>
        <p:nvSpPr>
          <p:cNvPr id="49155" name="Slide Image Placeholder 1"/>
          <p:cNvSpPr>
            <a:spLocks noGrp="1" noRot="1" noChangeAspect="1" noTextEdit="1"/>
          </p:cNvSpPr>
          <p:nvPr>
            <p:ph type="sldImg"/>
          </p:nvPr>
        </p:nvSpPr>
        <p:spPr bwMode="auto">
          <a:noFill/>
          <a:ln>
            <a:solidFill>
              <a:srgbClr val="000000"/>
            </a:solidFill>
            <a:miter lim="800000"/>
            <a:headEnd/>
            <a:tailEnd/>
          </a:ln>
        </p:spPr>
      </p:sp>
      <p:sp>
        <p:nvSpPr>
          <p:cNvPr id="4915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h-TH" smtClean="0"/>
          </a:p>
        </p:txBody>
      </p:sp>
      <p:sp>
        <p:nvSpPr>
          <p:cNvPr id="49157" name="Slide Number Placeholder 3"/>
          <p:cNvSpPr txBox="1">
            <a:spLocks noGrp="1"/>
          </p:cNvSpPr>
          <p:nvPr/>
        </p:nvSpPr>
        <p:spPr bwMode="auto">
          <a:xfrm>
            <a:off x="4021294" y="9721106"/>
            <a:ext cx="3076363" cy="511731"/>
          </a:xfrm>
          <a:prstGeom prst="rect">
            <a:avLst/>
          </a:prstGeom>
          <a:noFill/>
          <a:ln w="9525">
            <a:noFill/>
            <a:miter lim="800000"/>
            <a:headEnd/>
            <a:tailEnd/>
          </a:ln>
        </p:spPr>
        <p:txBody>
          <a:bodyPr lIns="99048" tIns="49524" rIns="99048" bIns="49524" anchor="b"/>
          <a:lstStyle/>
          <a:p>
            <a:pPr algn="r"/>
            <a:fld id="{6F2BB9D1-1424-4CB5-9086-91C3355F20F5}" type="slidenum">
              <a:rPr lang="en-US" sz="1300">
                <a:latin typeface="Calibri" pitchFamily="34" charset="0"/>
                <a:cs typeface="Cordia New" pitchFamily="34" charset="-34"/>
              </a:rPr>
              <a:pPr algn="r"/>
              <a:t>15</a:t>
            </a:fld>
            <a:endParaRPr lang="th-TH" sz="1300" dirty="0">
              <a:latin typeface="Calibri" pitchFamily="34" charset="0"/>
              <a:cs typeface="Cordia New" pitchFamily="34" charset="-34"/>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indent="358775" eaLnBrk="1" hangingPunct="1">
              <a:spcBef>
                <a:spcPct val="0"/>
              </a:spcBef>
            </a:pPr>
            <a:r>
              <a:rPr lang="th-TH" dirty="0" smtClean="0"/>
              <a:t>ราชวิทยาลัยศัลยแพทย์ออร์โธปิดิกส์แห่งประเทศไทย ร่วมกับภาควิชาออร์โธปิดิกส์ คณะแพทยศาสตร์ มหาวิทยาลัยเชียงใหม่  ชมรมออร์โธปิดิกส์ภาคเหนือ  และชมรมออร์โธปิดิกส์ภาคตะวันออกเฉียงเหนือ  ได้จัดประชุมวิชาการระดับภูมิภาคขึ้นที่จังหวัดเชียงใหม่ ในระหว่างวันที่ </a:t>
            </a:r>
            <a:r>
              <a:rPr lang="en-US" dirty="0" smtClean="0"/>
              <a:t>10-11 </a:t>
            </a:r>
            <a:r>
              <a:rPr lang="th-TH" dirty="0" smtClean="0"/>
              <a:t>มกราคม </a:t>
            </a:r>
            <a:r>
              <a:rPr lang="en-US" dirty="0" smtClean="0"/>
              <a:t>2556</a:t>
            </a:r>
          </a:p>
          <a:p>
            <a:pPr indent="358775" eaLnBrk="1" hangingPunct="1">
              <a:spcBef>
                <a:spcPct val="0"/>
              </a:spcBef>
            </a:pPr>
            <a:r>
              <a:rPr lang="th-TH" dirty="0" smtClean="0"/>
              <a:t>ผมได้รับเชิญไปคุยกับผู้เข้าประชุมในหัวข้อ “ปัญหา </a:t>
            </a:r>
            <a:r>
              <a:rPr lang="en-US" dirty="0" smtClean="0"/>
              <a:t>HA-PCT Ortho” </a:t>
            </a:r>
            <a:r>
              <a:rPr lang="th-TH" dirty="0" smtClean="0"/>
              <a:t>ในช่วงบ่ายของวันที่ </a:t>
            </a:r>
            <a:r>
              <a:rPr lang="en-US" dirty="0" smtClean="0"/>
              <a:t>10 </a:t>
            </a:r>
            <a:r>
              <a:rPr lang="th-TH" dirty="0" smtClean="0"/>
              <a:t>มกราคม </a:t>
            </a:r>
            <a:r>
              <a:rPr lang="en-US" dirty="0" smtClean="0"/>
              <a:t>2556 </a:t>
            </a:r>
            <a:r>
              <a:rPr lang="th-TH" dirty="0" smtClean="0"/>
              <a:t>เวลา </a:t>
            </a:r>
            <a:r>
              <a:rPr lang="en-US" dirty="0" smtClean="0"/>
              <a:t>14.15-14.45 </a:t>
            </a:r>
            <a:r>
              <a:rPr lang="th-TH" dirty="0" smtClean="0"/>
              <a:t>น. เห็นว่ามีบางประเด็นที่จะเป็นประโยชน์แก่ท่านผู้สนใจซึ่งไม่ได้เข้าร่วมประชุมด้วย และมีบางประเด็นที่ผมอาจจะพูดในที่ประชุมเร็วเกินไปหรือตกหล่นไป จึงได้นำข้อคิดเหล่านั้นมาเผยแพร่ไว้ ณ ที่นี้</a:t>
            </a:r>
            <a:endParaRPr lang="en-US" dirty="0"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1035187" fontAlgn="base">
              <a:spcBef>
                <a:spcPct val="0"/>
              </a:spcBef>
              <a:spcAft>
                <a:spcPct val="0"/>
              </a:spcAft>
              <a:defRPr/>
            </a:pPr>
            <a:fld id="{F81441C6-975E-436C-9ECA-81FD4D09434B}" type="slidenum">
              <a:rPr lang="en-US" smtClean="0">
                <a:latin typeface="Arial" pitchFamily="34" charset="0"/>
                <a:cs typeface="Cordia New" pitchFamily="34" charset="-34"/>
              </a:rPr>
              <a:pPr defTabSz="1035187" fontAlgn="base">
                <a:spcBef>
                  <a:spcPct val="0"/>
                </a:spcBef>
                <a:spcAft>
                  <a:spcPct val="0"/>
                </a:spcAft>
                <a:defRPr/>
              </a:pPr>
              <a:t>16</a:t>
            </a:fld>
            <a:endParaRPr lang="th-TH" dirty="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z="1900" smtClean="0">
                <a:cs typeface="Cordia New" pitchFamily="34" charset="-34"/>
              </a:rPr>
              <a:t>We simplify the method for root cause analysis using the advantage of  hindsight bias to identify the steps or process for potential improvement or change of decision, balanced by information from those practicing in  the real situation , and then use the concept of human factor engineering to create the best solution.</a:t>
            </a:r>
          </a:p>
          <a:p>
            <a:pPr eaLnBrk="1" hangingPunct="1"/>
            <a:endParaRPr lang="en-US" sz="1900" smtClean="0">
              <a:cs typeface="Cordia New" pitchFamily="34" charset="-34"/>
            </a:endParaRPr>
          </a:p>
          <a:p>
            <a:endParaRPr lang="th-TH" smtClean="0"/>
          </a:p>
        </p:txBody>
      </p:sp>
      <p:sp>
        <p:nvSpPr>
          <p:cNvPr id="4" name="Slide Number Placeholder 3"/>
          <p:cNvSpPr>
            <a:spLocks noGrp="1"/>
          </p:cNvSpPr>
          <p:nvPr>
            <p:ph type="sldNum" sz="quarter" idx="5"/>
          </p:nvPr>
        </p:nvSpPr>
        <p:spPr/>
        <p:txBody>
          <a:bodyPr/>
          <a:lstStyle/>
          <a:p>
            <a:pPr>
              <a:defRPr/>
            </a:pPr>
            <a:fld id="{D0F1CDF0-C152-4C3E-9ED1-E723786174FA}" type="slidenum">
              <a:rPr lang="en-US" smtClean="0"/>
              <a:pPr>
                <a:defRPr/>
              </a:pPr>
              <a:t>25</a:t>
            </a:fld>
            <a:endParaRPr lang="th-TH"/>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h-T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h-TH"/>
          </a:p>
        </p:txBody>
      </p:sp>
      <p:sp>
        <p:nvSpPr>
          <p:cNvPr id="4" name="Date Placeholder 3"/>
          <p:cNvSpPr>
            <a:spLocks noGrp="1"/>
          </p:cNvSpPr>
          <p:nvPr>
            <p:ph type="dt" sz="half" idx="10"/>
          </p:nvPr>
        </p:nvSpPr>
        <p:spPr/>
        <p:txBody>
          <a:bodyPr/>
          <a:lstStyle>
            <a:lvl1pPr>
              <a:defRPr/>
            </a:lvl1pPr>
          </a:lstStyle>
          <a:p>
            <a:pPr>
              <a:defRPr/>
            </a:pPr>
            <a:fld id="{EDDA8B2D-F2F7-48D3-8F07-4BE97978DA02}" type="datetime1">
              <a:rPr lang="th-TH"/>
              <a:pPr>
                <a:defRPr/>
              </a:pPr>
              <a:t>27/05/57</a:t>
            </a:fld>
            <a:endParaRPr lang="th-TH"/>
          </a:p>
        </p:txBody>
      </p:sp>
      <p:sp>
        <p:nvSpPr>
          <p:cNvPr id="5" name="Footer Placeholder 4"/>
          <p:cNvSpPr>
            <a:spLocks noGrp="1"/>
          </p:cNvSpPr>
          <p:nvPr>
            <p:ph type="ftr" sz="quarter" idx="11"/>
          </p:nvPr>
        </p:nvSpPr>
        <p:spPr/>
        <p:txBody>
          <a:bodyPr/>
          <a:lstStyle>
            <a:lvl1pPr>
              <a:defRPr/>
            </a:lvl1pPr>
          </a:lstStyle>
          <a:p>
            <a:pPr>
              <a:defRPr/>
            </a:pPr>
            <a:endParaRPr lang="th-TH"/>
          </a:p>
        </p:txBody>
      </p:sp>
      <p:sp>
        <p:nvSpPr>
          <p:cNvPr id="6" name="Slide Number Placeholder 5"/>
          <p:cNvSpPr>
            <a:spLocks noGrp="1"/>
          </p:cNvSpPr>
          <p:nvPr>
            <p:ph type="sldNum" sz="quarter" idx="12"/>
          </p:nvPr>
        </p:nvSpPr>
        <p:spPr>
          <a:xfrm>
            <a:off x="6566848" y="6237312"/>
            <a:ext cx="2133600" cy="365125"/>
          </a:xfrm>
        </p:spPr>
        <p:txBody>
          <a:bodyPr/>
          <a:lstStyle>
            <a:lvl1pPr>
              <a:defRPr sz="1800"/>
            </a:lvl1pPr>
          </a:lstStyle>
          <a:p>
            <a:pPr>
              <a:defRPr/>
            </a:pPr>
            <a:fld id="{B6DFF70A-9FB2-4C57-9096-76F52E39BBA3}" type="slidenum">
              <a:rPr lang="th-TH" smtClean="0"/>
              <a:pPr>
                <a:defRPr/>
              </a:pPr>
              <a:t>‹#›</a:t>
            </a:fld>
            <a:endParaRPr lang="th-TH"/>
          </a:p>
        </p:txBody>
      </p:sp>
    </p:spTree>
    <p:extLst>
      <p:ext uri="{BB962C8B-B14F-4D97-AF65-F5344CB8AC3E}">
        <p14:creationId xmlns:p14="http://schemas.microsoft.com/office/powerpoint/2010/main" val="114578605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lvl1pPr>
              <a:defRPr/>
            </a:lvl1pPr>
          </a:lstStyle>
          <a:p>
            <a:pPr>
              <a:defRPr/>
            </a:pPr>
            <a:fld id="{4B027DC7-E696-49FF-A308-198DDF057DFC}" type="datetime1">
              <a:rPr lang="th-TH"/>
              <a:pPr>
                <a:defRPr/>
              </a:pPr>
              <a:t>27/05/57</a:t>
            </a:fld>
            <a:endParaRPr lang="th-TH"/>
          </a:p>
        </p:txBody>
      </p:sp>
      <p:sp>
        <p:nvSpPr>
          <p:cNvPr id="5" name="Footer Placeholder 4"/>
          <p:cNvSpPr>
            <a:spLocks noGrp="1"/>
          </p:cNvSpPr>
          <p:nvPr>
            <p:ph type="ftr" sz="quarter" idx="11"/>
          </p:nvPr>
        </p:nvSpPr>
        <p:spPr/>
        <p:txBody>
          <a:bodyPr/>
          <a:lstStyle>
            <a:lvl1pPr>
              <a:defRPr/>
            </a:lvl1pPr>
          </a:lstStyle>
          <a:p>
            <a:pPr>
              <a:defRPr/>
            </a:pPr>
            <a:endParaRPr lang="th-TH"/>
          </a:p>
        </p:txBody>
      </p:sp>
      <p:sp>
        <p:nvSpPr>
          <p:cNvPr id="6" name="Slide Number Placeholder 5"/>
          <p:cNvSpPr>
            <a:spLocks noGrp="1"/>
          </p:cNvSpPr>
          <p:nvPr>
            <p:ph type="sldNum" sz="quarter" idx="12"/>
          </p:nvPr>
        </p:nvSpPr>
        <p:spPr/>
        <p:txBody>
          <a:bodyPr/>
          <a:lstStyle>
            <a:lvl1pPr>
              <a:defRPr/>
            </a:lvl1pPr>
          </a:lstStyle>
          <a:p>
            <a:pPr>
              <a:defRPr/>
            </a:pPr>
            <a:fld id="{D933BCBA-DADA-4903-AEC9-9AFEC8EDC29B}" type="slidenum">
              <a:rPr lang="th-TH"/>
              <a:pPr>
                <a:defRPr/>
              </a:pPr>
              <a:t>‹#›</a:t>
            </a:fld>
            <a:endParaRPr lang="th-TH"/>
          </a:p>
        </p:txBody>
      </p:sp>
    </p:spTree>
    <p:extLst>
      <p:ext uri="{BB962C8B-B14F-4D97-AF65-F5344CB8AC3E}">
        <p14:creationId xmlns:p14="http://schemas.microsoft.com/office/powerpoint/2010/main" val="3348759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h-T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lvl1pPr>
              <a:defRPr/>
            </a:lvl1pPr>
          </a:lstStyle>
          <a:p>
            <a:pPr>
              <a:defRPr/>
            </a:pPr>
            <a:fld id="{E1E73AD0-2BA0-454C-B4B2-7AE2CEB2C35E}" type="datetime1">
              <a:rPr lang="th-TH"/>
              <a:pPr>
                <a:defRPr/>
              </a:pPr>
              <a:t>27/05/57</a:t>
            </a:fld>
            <a:endParaRPr lang="th-TH"/>
          </a:p>
        </p:txBody>
      </p:sp>
      <p:sp>
        <p:nvSpPr>
          <p:cNvPr id="5" name="Footer Placeholder 4"/>
          <p:cNvSpPr>
            <a:spLocks noGrp="1"/>
          </p:cNvSpPr>
          <p:nvPr>
            <p:ph type="ftr" sz="quarter" idx="11"/>
          </p:nvPr>
        </p:nvSpPr>
        <p:spPr/>
        <p:txBody>
          <a:bodyPr/>
          <a:lstStyle>
            <a:lvl1pPr>
              <a:defRPr/>
            </a:lvl1pPr>
          </a:lstStyle>
          <a:p>
            <a:pPr>
              <a:defRPr/>
            </a:pPr>
            <a:endParaRPr lang="th-TH"/>
          </a:p>
        </p:txBody>
      </p:sp>
      <p:sp>
        <p:nvSpPr>
          <p:cNvPr id="6" name="Slide Number Placeholder 5"/>
          <p:cNvSpPr>
            <a:spLocks noGrp="1"/>
          </p:cNvSpPr>
          <p:nvPr>
            <p:ph type="sldNum" sz="quarter" idx="12"/>
          </p:nvPr>
        </p:nvSpPr>
        <p:spPr/>
        <p:txBody>
          <a:bodyPr/>
          <a:lstStyle>
            <a:lvl1pPr>
              <a:defRPr/>
            </a:lvl1pPr>
          </a:lstStyle>
          <a:p>
            <a:pPr>
              <a:defRPr/>
            </a:pPr>
            <a:fld id="{29DDD07C-2D03-4113-9BB6-B4BD8C928424}" type="slidenum">
              <a:rPr lang="th-TH"/>
              <a:pPr>
                <a:defRPr/>
              </a:pPr>
              <a:t>‹#›</a:t>
            </a:fld>
            <a:endParaRPr lang="th-TH"/>
          </a:p>
        </p:txBody>
      </p:sp>
    </p:spTree>
    <p:extLst>
      <p:ext uri="{BB962C8B-B14F-4D97-AF65-F5344CB8AC3E}">
        <p14:creationId xmlns:p14="http://schemas.microsoft.com/office/powerpoint/2010/main" val="793220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endParaRPr lang="th-TH"/>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th-TH"/>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86A30179-B525-4622-9816-ECA315F51785}" type="slidenum">
              <a:rPr lang="en-US"/>
              <a:pPr>
                <a:defRPr/>
              </a:pPr>
              <a:t>‹#›</a:t>
            </a:fld>
            <a:endParaRPr lang="th-TH"/>
          </a:p>
        </p:txBody>
      </p:sp>
    </p:spTree>
    <p:extLst>
      <p:ext uri="{BB962C8B-B14F-4D97-AF65-F5344CB8AC3E}">
        <p14:creationId xmlns:p14="http://schemas.microsoft.com/office/powerpoint/2010/main" val="3298413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lvl1pPr>
              <a:defRPr/>
            </a:lvl1pPr>
          </a:lstStyle>
          <a:p>
            <a:pPr>
              <a:defRPr/>
            </a:pPr>
            <a:fld id="{754DEF65-C238-4E71-99B8-0C40139391F2}" type="datetime1">
              <a:rPr lang="th-TH"/>
              <a:pPr>
                <a:defRPr/>
              </a:pPr>
              <a:t>27/05/57</a:t>
            </a:fld>
            <a:endParaRPr lang="th-TH"/>
          </a:p>
        </p:txBody>
      </p:sp>
      <p:sp>
        <p:nvSpPr>
          <p:cNvPr id="5" name="Footer Placeholder 4"/>
          <p:cNvSpPr>
            <a:spLocks noGrp="1"/>
          </p:cNvSpPr>
          <p:nvPr>
            <p:ph type="ftr" sz="quarter" idx="11"/>
          </p:nvPr>
        </p:nvSpPr>
        <p:spPr/>
        <p:txBody>
          <a:bodyPr/>
          <a:lstStyle>
            <a:lvl1pPr>
              <a:defRPr/>
            </a:lvl1pPr>
          </a:lstStyle>
          <a:p>
            <a:pPr>
              <a:defRPr/>
            </a:pPr>
            <a:endParaRPr lang="th-TH"/>
          </a:p>
        </p:txBody>
      </p:sp>
      <p:sp>
        <p:nvSpPr>
          <p:cNvPr id="6" name="Slide Number Placeholder 5"/>
          <p:cNvSpPr>
            <a:spLocks noGrp="1"/>
          </p:cNvSpPr>
          <p:nvPr>
            <p:ph type="sldNum" sz="quarter" idx="12"/>
          </p:nvPr>
        </p:nvSpPr>
        <p:spPr/>
        <p:txBody>
          <a:bodyPr/>
          <a:lstStyle>
            <a:lvl1pPr>
              <a:defRPr/>
            </a:lvl1pPr>
          </a:lstStyle>
          <a:p>
            <a:pPr>
              <a:defRPr/>
            </a:pPr>
            <a:fld id="{9D918E04-86EC-4074-A5BF-2D44CC99FE45}" type="slidenum">
              <a:rPr lang="th-TH"/>
              <a:pPr>
                <a:defRPr/>
              </a:pPr>
              <a:t>‹#›</a:t>
            </a:fld>
            <a:endParaRPr lang="th-TH"/>
          </a:p>
        </p:txBody>
      </p:sp>
    </p:spTree>
    <p:extLst>
      <p:ext uri="{BB962C8B-B14F-4D97-AF65-F5344CB8AC3E}">
        <p14:creationId xmlns:p14="http://schemas.microsoft.com/office/powerpoint/2010/main" val="3133262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h-T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086AF77-92DE-4C36-AACC-0904209007E3}" type="datetime1">
              <a:rPr lang="th-TH"/>
              <a:pPr>
                <a:defRPr/>
              </a:pPr>
              <a:t>27/05/57</a:t>
            </a:fld>
            <a:endParaRPr lang="th-TH"/>
          </a:p>
        </p:txBody>
      </p:sp>
      <p:sp>
        <p:nvSpPr>
          <p:cNvPr id="5" name="Footer Placeholder 4"/>
          <p:cNvSpPr>
            <a:spLocks noGrp="1"/>
          </p:cNvSpPr>
          <p:nvPr>
            <p:ph type="ftr" sz="quarter" idx="11"/>
          </p:nvPr>
        </p:nvSpPr>
        <p:spPr/>
        <p:txBody>
          <a:bodyPr/>
          <a:lstStyle>
            <a:lvl1pPr>
              <a:defRPr/>
            </a:lvl1pPr>
          </a:lstStyle>
          <a:p>
            <a:pPr>
              <a:defRPr/>
            </a:pPr>
            <a:endParaRPr lang="th-TH"/>
          </a:p>
        </p:txBody>
      </p:sp>
      <p:sp>
        <p:nvSpPr>
          <p:cNvPr id="6" name="Slide Number Placeholder 5"/>
          <p:cNvSpPr>
            <a:spLocks noGrp="1"/>
          </p:cNvSpPr>
          <p:nvPr>
            <p:ph type="sldNum" sz="quarter" idx="12"/>
          </p:nvPr>
        </p:nvSpPr>
        <p:spPr/>
        <p:txBody>
          <a:bodyPr/>
          <a:lstStyle>
            <a:lvl1pPr>
              <a:defRPr/>
            </a:lvl1pPr>
          </a:lstStyle>
          <a:p>
            <a:pPr>
              <a:defRPr/>
            </a:pPr>
            <a:fld id="{6265A05A-ACC5-4403-BFC8-F99CA9A4248C}" type="slidenum">
              <a:rPr lang="th-TH"/>
              <a:pPr>
                <a:defRPr/>
              </a:pPr>
              <a:t>‹#›</a:t>
            </a:fld>
            <a:endParaRPr lang="th-TH"/>
          </a:p>
        </p:txBody>
      </p:sp>
    </p:spTree>
    <p:extLst>
      <p:ext uri="{BB962C8B-B14F-4D97-AF65-F5344CB8AC3E}">
        <p14:creationId xmlns:p14="http://schemas.microsoft.com/office/powerpoint/2010/main" val="3719807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Date Placeholder 3"/>
          <p:cNvSpPr>
            <a:spLocks noGrp="1"/>
          </p:cNvSpPr>
          <p:nvPr>
            <p:ph type="dt" sz="half" idx="10"/>
          </p:nvPr>
        </p:nvSpPr>
        <p:spPr/>
        <p:txBody>
          <a:bodyPr/>
          <a:lstStyle>
            <a:lvl1pPr>
              <a:defRPr/>
            </a:lvl1pPr>
          </a:lstStyle>
          <a:p>
            <a:pPr>
              <a:defRPr/>
            </a:pPr>
            <a:fld id="{9F283C15-0C77-41CD-A88F-ED2546308D97}" type="datetime1">
              <a:rPr lang="th-TH"/>
              <a:pPr>
                <a:defRPr/>
              </a:pPr>
              <a:t>27/05/57</a:t>
            </a:fld>
            <a:endParaRPr lang="th-TH"/>
          </a:p>
        </p:txBody>
      </p:sp>
      <p:sp>
        <p:nvSpPr>
          <p:cNvPr id="6" name="Footer Placeholder 4"/>
          <p:cNvSpPr>
            <a:spLocks noGrp="1"/>
          </p:cNvSpPr>
          <p:nvPr>
            <p:ph type="ftr" sz="quarter" idx="11"/>
          </p:nvPr>
        </p:nvSpPr>
        <p:spPr/>
        <p:txBody>
          <a:bodyPr/>
          <a:lstStyle>
            <a:lvl1pPr>
              <a:defRPr/>
            </a:lvl1pPr>
          </a:lstStyle>
          <a:p>
            <a:pPr>
              <a:defRPr/>
            </a:pPr>
            <a:endParaRPr lang="th-TH"/>
          </a:p>
        </p:txBody>
      </p:sp>
      <p:sp>
        <p:nvSpPr>
          <p:cNvPr id="7" name="Slide Number Placeholder 5"/>
          <p:cNvSpPr>
            <a:spLocks noGrp="1"/>
          </p:cNvSpPr>
          <p:nvPr>
            <p:ph type="sldNum" sz="quarter" idx="12"/>
          </p:nvPr>
        </p:nvSpPr>
        <p:spPr/>
        <p:txBody>
          <a:bodyPr/>
          <a:lstStyle>
            <a:lvl1pPr>
              <a:defRPr/>
            </a:lvl1pPr>
          </a:lstStyle>
          <a:p>
            <a:pPr>
              <a:defRPr/>
            </a:pPr>
            <a:fld id="{8C838904-4912-4A71-BB73-29344D6B59C1}" type="slidenum">
              <a:rPr lang="th-TH"/>
              <a:pPr>
                <a:defRPr/>
              </a:pPr>
              <a:t>‹#›</a:t>
            </a:fld>
            <a:endParaRPr lang="th-TH"/>
          </a:p>
        </p:txBody>
      </p:sp>
    </p:spTree>
    <p:extLst>
      <p:ext uri="{BB962C8B-B14F-4D97-AF65-F5344CB8AC3E}">
        <p14:creationId xmlns:p14="http://schemas.microsoft.com/office/powerpoint/2010/main" val="1917006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h-T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7" name="Date Placeholder 3"/>
          <p:cNvSpPr>
            <a:spLocks noGrp="1"/>
          </p:cNvSpPr>
          <p:nvPr>
            <p:ph type="dt" sz="half" idx="10"/>
          </p:nvPr>
        </p:nvSpPr>
        <p:spPr/>
        <p:txBody>
          <a:bodyPr/>
          <a:lstStyle>
            <a:lvl1pPr>
              <a:defRPr/>
            </a:lvl1pPr>
          </a:lstStyle>
          <a:p>
            <a:pPr>
              <a:defRPr/>
            </a:pPr>
            <a:fld id="{2DD33A24-2ACB-4994-B93A-1BBCA478DFEB}" type="datetime1">
              <a:rPr lang="th-TH"/>
              <a:pPr>
                <a:defRPr/>
              </a:pPr>
              <a:t>27/05/57</a:t>
            </a:fld>
            <a:endParaRPr lang="th-TH"/>
          </a:p>
        </p:txBody>
      </p:sp>
      <p:sp>
        <p:nvSpPr>
          <p:cNvPr id="8" name="Footer Placeholder 4"/>
          <p:cNvSpPr>
            <a:spLocks noGrp="1"/>
          </p:cNvSpPr>
          <p:nvPr>
            <p:ph type="ftr" sz="quarter" idx="11"/>
          </p:nvPr>
        </p:nvSpPr>
        <p:spPr/>
        <p:txBody>
          <a:bodyPr/>
          <a:lstStyle>
            <a:lvl1pPr>
              <a:defRPr/>
            </a:lvl1pPr>
          </a:lstStyle>
          <a:p>
            <a:pPr>
              <a:defRPr/>
            </a:pPr>
            <a:endParaRPr lang="th-TH"/>
          </a:p>
        </p:txBody>
      </p:sp>
      <p:sp>
        <p:nvSpPr>
          <p:cNvPr id="9" name="Slide Number Placeholder 5"/>
          <p:cNvSpPr>
            <a:spLocks noGrp="1"/>
          </p:cNvSpPr>
          <p:nvPr>
            <p:ph type="sldNum" sz="quarter" idx="12"/>
          </p:nvPr>
        </p:nvSpPr>
        <p:spPr/>
        <p:txBody>
          <a:bodyPr/>
          <a:lstStyle>
            <a:lvl1pPr>
              <a:defRPr/>
            </a:lvl1pPr>
          </a:lstStyle>
          <a:p>
            <a:pPr>
              <a:defRPr/>
            </a:pPr>
            <a:fld id="{26C7F467-BCDF-4D00-840C-2519C7C3E12B}" type="slidenum">
              <a:rPr lang="th-TH"/>
              <a:pPr>
                <a:defRPr/>
              </a:pPr>
              <a:t>‹#›</a:t>
            </a:fld>
            <a:endParaRPr lang="th-TH"/>
          </a:p>
        </p:txBody>
      </p:sp>
    </p:spTree>
    <p:extLst>
      <p:ext uri="{BB962C8B-B14F-4D97-AF65-F5344CB8AC3E}">
        <p14:creationId xmlns:p14="http://schemas.microsoft.com/office/powerpoint/2010/main" val="2781410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Date Placeholder 3"/>
          <p:cNvSpPr>
            <a:spLocks noGrp="1"/>
          </p:cNvSpPr>
          <p:nvPr>
            <p:ph type="dt" sz="half" idx="10"/>
          </p:nvPr>
        </p:nvSpPr>
        <p:spPr/>
        <p:txBody>
          <a:bodyPr/>
          <a:lstStyle>
            <a:lvl1pPr>
              <a:defRPr/>
            </a:lvl1pPr>
          </a:lstStyle>
          <a:p>
            <a:pPr>
              <a:defRPr/>
            </a:pPr>
            <a:fld id="{DF3125B2-0ADF-4E81-A254-EA1B435BB7DD}" type="datetime1">
              <a:rPr lang="th-TH"/>
              <a:pPr>
                <a:defRPr/>
              </a:pPr>
              <a:t>27/05/57</a:t>
            </a:fld>
            <a:endParaRPr lang="th-TH"/>
          </a:p>
        </p:txBody>
      </p:sp>
      <p:sp>
        <p:nvSpPr>
          <p:cNvPr id="4" name="Footer Placeholder 4"/>
          <p:cNvSpPr>
            <a:spLocks noGrp="1"/>
          </p:cNvSpPr>
          <p:nvPr>
            <p:ph type="ftr" sz="quarter" idx="11"/>
          </p:nvPr>
        </p:nvSpPr>
        <p:spPr/>
        <p:txBody>
          <a:bodyPr/>
          <a:lstStyle>
            <a:lvl1pPr>
              <a:defRPr/>
            </a:lvl1pPr>
          </a:lstStyle>
          <a:p>
            <a:pPr>
              <a:defRPr/>
            </a:pPr>
            <a:endParaRPr lang="th-TH"/>
          </a:p>
        </p:txBody>
      </p:sp>
      <p:sp>
        <p:nvSpPr>
          <p:cNvPr id="5" name="Slide Number Placeholder 5"/>
          <p:cNvSpPr>
            <a:spLocks noGrp="1"/>
          </p:cNvSpPr>
          <p:nvPr>
            <p:ph type="sldNum" sz="quarter" idx="12"/>
          </p:nvPr>
        </p:nvSpPr>
        <p:spPr>
          <a:xfrm>
            <a:off x="6553200" y="6237312"/>
            <a:ext cx="2133600" cy="365125"/>
          </a:xfrm>
        </p:spPr>
        <p:txBody>
          <a:bodyPr/>
          <a:lstStyle>
            <a:lvl1pPr>
              <a:defRPr sz="1800"/>
            </a:lvl1pPr>
          </a:lstStyle>
          <a:p>
            <a:pPr>
              <a:defRPr/>
            </a:pPr>
            <a:fld id="{5B4256AD-6F92-4AE9-9F89-064195628959}" type="slidenum">
              <a:rPr lang="th-TH" smtClean="0"/>
              <a:pPr>
                <a:defRPr/>
              </a:pPr>
              <a:t>‹#›</a:t>
            </a:fld>
            <a:endParaRPr lang="th-TH"/>
          </a:p>
        </p:txBody>
      </p:sp>
    </p:spTree>
    <p:extLst>
      <p:ext uri="{BB962C8B-B14F-4D97-AF65-F5344CB8AC3E}">
        <p14:creationId xmlns:p14="http://schemas.microsoft.com/office/powerpoint/2010/main" val="265053295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5EC37B7-B71A-4F68-A911-83EAE1A69B9E}" type="datetime1">
              <a:rPr lang="th-TH"/>
              <a:pPr>
                <a:defRPr/>
              </a:pPr>
              <a:t>27/05/57</a:t>
            </a:fld>
            <a:endParaRPr lang="th-TH"/>
          </a:p>
        </p:txBody>
      </p:sp>
      <p:sp>
        <p:nvSpPr>
          <p:cNvPr id="3" name="Footer Placeholder 4"/>
          <p:cNvSpPr>
            <a:spLocks noGrp="1"/>
          </p:cNvSpPr>
          <p:nvPr>
            <p:ph type="ftr" sz="quarter" idx="11"/>
          </p:nvPr>
        </p:nvSpPr>
        <p:spPr/>
        <p:txBody>
          <a:bodyPr/>
          <a:lstStyle>
            <a:lvl1pPr>
              <a:defRPr/>
            </a:lvl1pPr>
          </a:lstStyle>
          <a:p>
            <a:pPr>
              <a:defRPr/>
            </a:pPr>
            <a:endParaRPr lang="th-TH"/>
          </a:p>
        </p:txBody>
      </p:sp>
      <p:sp>
        <p:nvSpPr>
          <p:cNvPr id="4" name="Slide Number Placeholder 5"/>
          <p:cNvSpPr>
            <a:spLocks noGrp="1"/>
          </p:cNvSpPr>
          <p:nvPr>
            <p:ph type="sldNum" sz="quarter" idx="12"/>
          </p:nvPr>
        </p:nvSpPr>
        <p:spPr>
          <a:xfrm>
            <a:off x="6553200" y="6237312"/>
            <a:ext cx="2133600" cy="365125"/>
          </a:xfrm>
        </p:spPr>
        <p:txBody>
          <a:bodyPr/>
          <a:lstStyle>
            <a:lvl1pPr>
              <a:defRPr sz="1600"/>
            </a:lvl1pPr>
          </a:lstStyle>
          <a:p>
            <a:pPr>
              <a:defRPr/>
            </a:pPr>
            <a:fld id="{86C0AC32-68A8-4A49-B63B-F7CCF8D963FE}" type="slidenum">
              <a:rPr lang="th-TH" smtClean="0"/>
              <a:pPr>
                <a:defRPr/>
              </a:pPr>
              <a:t>‹#›</a:t>
            </a:fld>
            <a:endParaRPr lang="th-TH"/>
          </a:p>
        </p:txBody>
      </p:sp>
    </p:spTree>
    <p:extLst>
      <p:ext uri="{BB962C8B-B14F-4D97-AF65-F5344CB8AC3E}">
        <p14:creationId xmlns:p14="http://schemas.microsoft.com/office/powerpoint/2010/main" val="6552248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h-T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B934AAD-4807-4665-AAD1-2181A3B59C40}" type="datetime1">
              <a:rPr lang="th-TH"/>
              <a:pPr>
                <a:defRPr/>
              </a:pPr>
              <a:t>27/05/57</a:t>
            </a:fld>
            <a:endParaRPr lang="th-TH"/>
          </a:p>
        </p:txBody>
      </p:sp>
      <p:sp>
        <p:nvSpPr>
          <p:cNvPr id="6" name="Footer Placeholder 4"/>
          <p:cNvSpPr>
            <a:spLocks noGrp="1"/>
          </p:cNvSpPr>
          <p:nvPr>
            <p:ph type="ftr" sz="quarter" idx="11"/>
          </p:nvPr>
        </p:nvSpPr>
        <p:spPr/>
        <p:txBody>
          <a:bodyPr/>
          <a:lstStyle>
            <a:lvl1pPr>
              <a:defRPr/>
            </a:lvl1pPr>
          </a:lstStyle>
          <a:p>
            <a:pPr>
              <a:defRPr/>
            </a:pPr>
            <a:endParaRPr lang="th-TH"/>
          </a:p>
        </p:txBody>
      </p:sp>
      <p:sp>
        <p:nvSpPr>
          <p:cNvPr id="7" name="Slide Number Placeholder 5"/>
          <p:cNvSpPr>
            <a:spLocks noGrp="1"/>
          </p:cNvSpPr>
          <p:nvPr>
            <p:ph type="sldNum" sz="quarter" idx="12"/>
          </p:nvPr>
        </p:nvSpPr>
        <p:spPr/>
        <p:txBody>
          <a:bodyPr/>
          <a:lstStyle>
            <a:lvl1pPr>
              <a:defRPr/>
            </a:lvl1pPr>
          </a:lstStyle>
          <a:p>
            <a:pPr>
              <a:defRPr/>
            </a:pPr>
            <a:fld id="{4E41AF8B-B9C7-4825-939A-6964EAE62F70}" type="slidenum">
              <a:rPr lang="th-TH"/>
              <a:pPr>
                <a:defRPr/>
              </a:pPr>
              <a:t>‹#›</a:t>
            </a:fld>
            <a:endParaRPr lang="th-TH"/>
          </a:p>
        </p:txBody>
      </p:sp>
    </p:spTree>
    <p:extLst>
      <p:ext uri="{BB962C8B-B14F-4D97-AF65-F5344CB8AC3E}">
        <p14:creationId xmlns:p14="http://schemas.microsoft.com/office/powerpoint/2010/main" val="893311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h-TH"/>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th-T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C2D2C36-45D3-41E6-B6C3-1E27FD8DECE3}" type="datetime1">
              <a:rPr lang="th-TH"/>
              <a:pPr>
                <a:defRPr/>
              </a:pPr>
              <a:t>27/05/57</a:t>
            </a:fld>
            <a:endParaRPr lang="th-TH"/>
          </a:p>
        </p:txBody>
      </p:sp>
      <p:sp>
        <p:nvSpPr>
          <p:cNvPr id="6" name="Footer Placeholder 4"/>
          <p:cNvSpPr>
            <a:spLocks noGrp="1"/>
          </p:cNvSpPr>
          <p:nvPr>
            <p:ph type="ftr" sz="quarter" idx="11"/>
          </p:nvPr>
        </p:nvSpPr>
        <p:spPr/>
        <p:txBody>
          <a:bodyPr/>
          <a:lstStyle>
            <a:lvl1pPr>
              <a:defRPr/>
            </a:lvl1pPr>
          </a:lstStyle>
          <a:p>
            <a:pPr>
              <a:defRPr/>
            </a:pPr>
            <a:endParaRPr lang="th-TH"/>
          </a:p>
        </p:txBody>
      </p:sp>
      <p:sp>
        <p:nvSpPr>
          <p:cNvPr id="7" name="Slide Number Placeholder 5"/>
          <p:cNvSpPr>
            <a:spLocks noGrp="1"/>
          </p:cNvSpPr>
          <p:nvPr>
            <p:ph type="sldNum" sz="quarter" idx="12"/>
          </p:nvPr>
        </p:nvSpPr>
        <p:spPr/>
        <p:txBody>
          <a:bodyPr/>
          <a:lstStyle>
            <a:lvl1pPr>
              <a:defRPr/>
            </a:lvl1pPr>
          </a:lstStyle>
          <a:p>
            <a:pPr>
              <a:defRPr/>
            </a:pPr>
            <a:fld id="{001EECF2-1976-4870-9766-D62E20B77102}" type="slidenum">
              <a:rPr lang="th-TH"/>
              <a:pPr>
                <a:defRPr/>
              </a:pPr>
              <a:t>‹#›</a:t>
            </a:fld>
            <a:endParaRPr lang="th-TH"/>
          </a:p>
        </p:txBody>
      </p:sp>
    </p:spTree>
    <p:extLst>
      <p:ext uri="{BB962C8B-B14F-4D97-AF65-F5344CB8AC3E}">
        <p14:creationId xmlns:p14="http://schemas.microsoft.com/office/powerpoint/2010/main" val="3440343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th-TH"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DD5E8CD-A375-402C-9324-95F61EADEC55}" type="datetime1">
              <a:rPr lang="th-TH"/>
              <a:pPr>
                <a:defRPr/>
              </a:pPr>
              <a:t>27/05/57</a:t>
            </a:fld>
            <a:endParaRPr lang="th-TH"/>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h-TH"/>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AE5B109-9A48-4B5A-9402-017615B21426}" type="slidenum">
              <a:rPr lang="th-TH"/>
              <a:pPr>
                <a:defRPr/>
              </a:pPr>
              <a:t>‹#›</a:t>
            </a:fld>
            <a:endParaRPr lang="th-TH"/>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cs typeface="Angsana New" pitchFamily="18" charset="-34"/>
        </a:defRPr>
      </a:lvl2pPr>
      <a:lvl3pPr algn="ctr" rtl="0" eaLnBrk="1" fontAlgn="base" hangingPunct="1">
        <a:spcBef>
          <a:spcPct val="0"/>
        </a:spcBef>
        <a:spcAft>
          <a:spcPct val="0"/>
        </a:spcAft>
        <a:defRPr sz="4400">
          <a:solidFill>
            <a:schemeClr val="tx1"/>
          </a:solidFill>
          <a:latin typeface="Calibri" pitchFamily="34" charset="0"/>
          <a:cs typeface="Angsana New" pitchFamily="18" charset="-34"/>
        </a:defRPr>
      </a:lvl3pPr>
      <a:lvl4pPr algn="ctr" rtl="0" eaLnBrk="1" fontAlgn="base" hangingPunct="1">
        <a:spcBef>
          <a:spcPct val="0"/>
        </a:spcBef>
        <a:spcAft>
          <a:spcPct val="0"/>
        </a:spcAft>
        <a:defRPr sz="4400">
          <a:solidFill>
            <a:schemeClr val="tx1"/>
          </a:solidFill>
          <a:latin typeface="Calibri" pitchFamily="34" charset="0"/>
          <a:cs typeface="Angsana New" pitchFamily="18" charset="-34"/>
        </a:defRPr>
      </a:lvl4pPr>
      <a:lvl5pPr algn="ctr" rtl="0" eaLnBrk="1" fontAlgn="base" hangingPunct="1">
        <a:spcBef>
          <a:spcPct val="0"/>
        </a:spcBef>
        <a:spcAft>
          <a:spcPct val="0"/>
        </a:spcAft>
        <a:defRPr sz="4400">
          <a:solidFill>
            <a:schemeClr val="tx1"/>
          </a:solidFill>
          <a:latin typeface="Calibri" pitchFamily="34" charset="0"/>
          <a:cs typeface="Angsana New" pitchFamily="18" charset="-34"/>
        </a:defRPr>
      </a:lvl5pPr>
      <a:lvl6pPr marL="457200" algn="ctr" rtl="0" eaLnBrk="1" fontAlgn="base" hangingPunct="1">
        <a:spcBef>
          <a:spcPct val="0"/>
        </a:spcBef>
        <a:spcAft>
          <a:spcPct val="0"/>
        </a:spcAft>
        <a:defRPr sz="4400">
          <a:solidFill>
            <a:schemeClr val="tx1"/>
          </a:solidFill>
          <a:latin typeface="Calibri" pitchFamily="34" charset="0"/>
          <a:cs typeface="Angsana New" pitchFamily="18" charset="-34"/>
        </a:defRPr>
      </a:lvl6pPr>
      <a:lvl7pPr marL="914400" algn="ctr" rtl="0" eaLnBrk="1" fontAlgn="base" hangingPunct="1">
        <a:spcBef>
          <a:spcPct val="0"/>
        </a:spcBef>
        <a:spcAft>
          <a:spcPct val="0"/>
        </a:spcAft>
        <a:defRPr sz="4400">
          <a:solidFill>
            <a:schemeClr val="tx1"/>
          </a:solidFill>
          <a:latin typeface="Calibri" pitchFamily="34" charset="0"/>
          <a:cs typeface="Angsana New" pitchFamily="18" charset="-34"/>
        </a:defRPr>
      </a:lvl7pPr>
      <a:lvl8pPr marL="1371600" algn="ctr" rtl="0" eaLnBrk="1" fontAlgn="base" hangingPunct="1">
        <a:spcBef>
          <a:spcPct val="0"/>
        </a:spcBef>
        <a:spcAft>
          <a:spcPct val="0"/>
        </a:spcAft>
        <a:defRPr sz="4400">
          <a:solidFill>
            <a:schemeClr val="tx1"/>
          </a:solidFill>
          <a:latin typeface="Calibri" pitchFamily="34" charset="0"/>
          <a:cs typeface="Angsana New" pitchFamily="18" charset="-34"/>
        </a:defRPr>
      </a:lvl8pPr>
      <a:lvl9pPr marL="1828800" algn="ctr" rtl="0" eaLnBrk="1" fontAlgn="base" hangingPunct="1">
        <a:spcBef>
          <a:spcPct val="0"/>
        </a:spcBef>
        <a:spcAft>
          <a:spcPct val="0"/>
        </a:spcAft>
        <a:defRPr sz="4400">
          <a:solidFill>
            <a:schemeClr val="tx1"/>
          </a:solidFill>
          <a:latin typeface="Calibri" pitchFamily="34" charset="0"/>
          <a:cs typeface="Angsana New" pitchFamily="18" charset="-34"/>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16.xml"/><Relationship Id="rId7" Type="http://schemas.openxmlformats.org/officeDocument/2006/relationships/slide" Target="slide9.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slide" Target="slide7.xml"/><Relationship Id="rId5" Type="http://schemas.openxmlformats.org/officeDocument/2006/relationships/slide" Target="slide21.xml"/><Relationship Id="rId4" Type="http://schemas.openxmlformats.org/officeDocument/2006/relationships/slide" Target="slide10.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2.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6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hyperlink" Target="../../_Project%202012/HA%20Plus/HA%20Plus%20Part%20I%20version%203.1.doc" TargetMode="Externa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hyperlink" Target="../../_Project%202012/HA%20Plus/ISMP_SAfull.pdf" TargetMode="Externa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3" y="-2698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8382000" y="6172200"/>
            <a:ext cx="381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52" name="Text Box 3"/>
          <p:cNvSpPr txBox="1">
            <a:spLocks noChangeArrowheads="1"/>
          </p:cNvSpPr>
          <p:nvPr/>
        </p:nvSpPr>
        <p:spPr bwMode="auto">
          <a:xfrm>
            <a:off x="395536" y="2132856"/>
            <a:ext cx="8223448" cy="1569660"/>
          </a:xfrm>
          <a:prstGeom prst="rect">
            <a:avLst/>
          </a:prstGeom>
          <a:noFill/>
          <a:ln w="9525">
            <a:noFill/>
            <a:miter lim="800000"/>
            <a:headEnd/>
            <a:tailEnd/>
          </a:ln>
          <a:effectLst>
            <a:glow rad="63500">
              <a:schemeClr val="accent2">
                <a:satMod val="175000"/>
                <a:alpha val="40000"/>
              </a:schemeClr>
            </a:glow>
            <a:outerShdw blurRad="50800" dist="38100" algn="l" rotWithShape="0">
              <a:prstClr val="black">
                <a:alpha val="40000"/>
              </a:prstClr>
            </a:outerShdw>
          </a:effectLst>
        </p:spPr>
        <p:txBody>
          <a:bodyPr>
            <a:spAutoFit/>
          </a:bodyPr>
          <a:lstStyle/>
          <a:p>
            <a:pPr algn="ctr">
              <a:defRPr/>
            </a:pPr>
            <a:r>
              <a:rPr lang="th-TH" sz="4800" b="1" dirty="0" smtClean="0">
                <a:solidFill>
                  <a:srgbClr val="0033CC"/>
                </a:solidFill>
                <a:latin typeface="Browallia New" pitchFamily="34" charset="-34"/>
                <a:cs typeface="FreesiaUPC" pitchFamily="34" charset="-34"/>
              </a:rPr>
              <a:t>เกริ่นนำ</a:t>
            </a:r>
          </a:p>
          <a:p>
            <a:pPr algn="ctr">
              <a:defRPr/>
            </a:pPr>
            <a:r>
              <a:rPr lang="th-TH" sz="4800" b="1" dirty="0" smtClean="0">
                <a:solidFill>
                  <a:srgbClr val="0033CC"/>
                </a:solidFill>
                <a:latin typeface="Browallia New" pitchFamily="34" charset="-34"/>
                <a:cs typeface="FreesiaUPC" pitchFamily="34" charset="-34"/>
              </a:rPr>
              <a:t>ทบทวนความเข้าใจกับ </a:t>
            </a:r>
            <a:r>
              <a:rPr lang="en-US" sz="4800" b="1" dirty="0" smtClean="0">
                <a:solidFill>
                  <a:srgbClr val="0033CC"/>
                </a:solidFill>
                <a:latin typeface="Browallia New" pitchFamily="34" charset="-34"/>
                <a:cs typeface="FreesiaUPC" pitchFamily="34" charset="-34"/>
              </a:rPr>
              <a:t>HA</a:t>
            </a:r>
            <a:endParaRPr lang="th-TH" sz="4800" b="1" dirty="0" smtClean="0">
              <a:solidFill>
                <a:srgbClr val="0033CC"/>
              </a:solidFill>
              <a:latin typeface="Browallia New" pitchFamily="34" charset="-34"/>
              <a:cs typeface="FreesiaUPC" pitchFamily="34" charset="-34"/>
            </a:endParaRPr>
          </a:p>
        </p:txBody>
      </p:sp>
      <p:sp>
        <p:nvSpPr>
          <p:cNvPr id="3079" name="Text Box 4"/>
          <p:cNvSpPr txBox="1">
            <a:spLocks noChangeArrowheads="1"/>
          </p:cNvSpPr>
          <p:nvPr/>
        </p:nvSpPr>
        <p:spPr bwMode="auto">
          <a:xfrm>
            <a:off x="1679840" y="4707141"/>
            <a:ext cx="562846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tabLst>
                <a:tab pos="7427913" algn="l"/>
              </a:tabLst>
              <a:defRPr sz="2800">
                <a:solidFill>
                  <a:schemeClr val="tx1"/>
                </a:solidFill>
                <a:latin typeface="Arial" pitchFamily="34" charset="0"/>
                <a:cs typeface="Angsana New" pitchFamily="18" charset="-34"/>
              </a:defRPr>
            </a:lvl1pPr>
            <a:lvl2pPr marL="742950" indent="-285750" eaLnBrk="0" hangingPunct="0">
              <a:tabLst>
                <a:tab pos="7427913" algn="l"/>
              </a:tabLst>
              <a:defRPr sz="2800">
                <a:solidFill>
                  <a:schemeClr val="tx1"/>
                </a:solidFill>
                <a:latin typeface="Arial" pitchFamily="34" charset="0"/>
                <a:cs typeface="Angsana New" pitchFamily="18" charset="-34"/>
              </a:defRPr>
            </a:lvl2pPr>
            <a:lvl3pPr marL="1143000" indent="-228600" eaLnBrk="0" hangingPunct="0">
              <a:tabLst>
                <a:tab pos="7427913" algn="l"/>
              </a:tabLst>
              <a:defRPr sz="2800">
                <a:solidFill>
                  <a:schemeClr val="tx1"/>
                </a:solidFill>
                <a:latin typeface="Arial" pitchFamily="34" charset="0"/>
                <a:cs typeface="Angsana New" pitchFamily="18" charset="-34"/>
              </a:defRPr>
            </a:lvl3pPr>
            <a:lvl4pPr marL="1600200" indent="-228600" eaLnBrk="0" hangingPunct="0">
              <a:tabLst>
                <a:tab pos="7427913" algn="l"/>
              </a:tabLst>
              <a:defRPr sz="2800">
                <a:solidFill>
                  <a:schemeClr val="tx1"/>
                </a:solidFill>
                <a:latin typeface="Arial" pitchFamily="34" charset="0"/>
                <a:cs typeface="Angsana New" pitchFamily="18" charset="-34"/>
              </a:defRPr>
            </a:lvl4pPr>
            <a:lvl5pPr marL="2057400" indent="-228600" eaLnBrk="0" hangingPunct="0">
              <a:tabLst>
                <a:tab pos="7427913" algn="l"/>
              </a:tabLst>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tabLst>
                <a:tab pos="7427913" algn="l"/>
              </a:tabLs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tabLst>
                <a:tab pos="7427913" algn="l"/>
              </a:tabLs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tabLst>
                <a:tab pos="7427913" algn="l"/>
              </a:tabLs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tabLst>
                <a:tab pos="7427913" algn="l"/>
              </a:tabLst>
              <a:defRPr sz="2800">
                <a:solidFill>
                  <a:schemeClr val="tx1"/>
                </a:solidFill>
                <a:latin typeface="Arial" pitchFamily="34" charset="0"/>
                <a:cs typeface="Angsana New" pitchFamily="18" charset="-34"/>
              </a:defRPr>
            </a:lvl9pPr>
          </a:lstStyle>
          <a:p>
            <a:pPr algn="ctr" eaLnBrk="1" hangingPunct="1"/>
            <a:r>
              <a:rPr lang="th-TH" dirty="0" smtClean="0">
                <a:latin typeface="Browallia New" pitchFamily="34" charset="-34"/>
                <a:cs typeface="Browallia New" pitchFamily="34" charset="-34"/>
              </a:rPr>
              <a:t>สถาบัน</a:t>
            </a:r>
            <a:r>
              <a:rPr lang="th-TH" dirty="0">
                <a:latin typeface="Browallia New" pitchFamily="34" charset="-34"/>
                <a:cs typeface="Browallia New" pitchFamily="34" charset="-34"/>
              </a:rPr>
              <a:t>รับรองคุณภาพสถานพยาบาล (องค์การมหาชน</a:t>
            </a:r>
            <a:r>
              <a:rPr lang="th-TH" dirty="0" smtClean="0">
                <a:latin typeface="Browallia New" pitchFamily="34" charset="-34"/>
                <a:cs typeface="Browallia New" pitchFamily="34" charset="-34"/>
              </a:rPr>
              <a:t>)</a:t>
            </a:r>
          </a:p>
          <a:p>
            <a:pPr algn="ctr" eaLnBrk="1" hangingPunct="1"/>
            <a:r>
              <a:rPr lang="en-US" dirty="0" smtClean="0">
                <a:latin typeface="Browallia New" pitchFamily="34" charset="-34"/>
                <a:cs typeface="Browallia New" pitchFamily="34" charset="-34"/>
              </a:rPr>
              <a:t>5 </a:t>
            </a:r>
            <a:r>
              <a:rPr lang="th-TH" dirty="0" smtClean="0">
                <a:latin typeface="Browallia New" pitchFamily="34" charset="-34"/>
                <a:cs typeface="Browallia New" pitchFamily="34" charset="-34"/>
              </a:rPr>
              <a:t>มิถุนายน </a:t>
            </a:r>
            <a:r>
              <a:rPr lang="en-US" dirty="0" smtClean="0">
                <a:latin typeface="Browallia New" pitchFamily="34" charset="-34"/>
                <a:cs typeface="Browallia New" pitchFamily="34" charset="-34"/>
              </a:rPr>
              <a:t>2556 </a:t>
            </a:r>
            <a:endParaRPr lang="th-TH" dirty="0">
              <a:latin typeface="Browallia New" pitchFamily="34" charset="-34"/>
              <a:cs typeface="Browallia New" pitchFamily="34" charset="-34"/>
            </a:endParaRPr>
          </a:p>
        </p:txBody>
      </p:sp>
      <p:sp>
        <p:nvSpPr>
          <p:cNvPr id="6" name="Slide Number Placeholder 5"/>
          <p:cNvSpPr>
            <a:spLocks noGrp="1"/>
          </p:cNvSpPr>
          <p:nvPr>
            <p:ph type="sldNum" sz="quarter" idx="12"/>
          </p:nvPr>
        </p:nvSpPr>
        <p:spPr/>
        <p:txBody>
          <a:bodyPr/>
          <a:lstStyle/>
          <a:p>
            <a:pPr>
              <a:defRPr/>
            </a:pPr>
            <a:fld id="{690366BC-3040-4212-8C0D-308D382D0162}" type="slidenum">
              <a:rPr lang="th-TH" smtClean="0"/>
              <a:pPr>
                <a:defRPr/>
              </a:pPr>
              <a:t>1</a:t>
            </a:fld>
            <a:endParaRPr lang="th-TH"/>
          </a:p>
        </p:txBody>
      </p:sp>
    </p:spTree>
    <p:extLst>
      <p:ext uri="{BB962C8B-B14F-4D97-AF65-F5344CB8AC3E}">
        <p14:creationId xmlns:p14="http://schemas.microsoft.com/office/powerpoint/2010/main" val="28177357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150" y="1079500"/>
            <a:ext cx="850900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9"/>
          <p:cNvSpPr>
            <a:spLocks noChangeArrowheads="1"/>
          </p:cNvSpPr>
          <p:nvPr/>
        </p:nvSpPr>
        <p:spPr bwMode="auto">
          <a:xfrm>
            <a:off x="304800" y="273050"/>
            <a:ext cx="5486400" cy="646113"/>
          </a:xfrm>
          <a:prstGeom prst="rect">
            <a:avLst/>
          </a:prstGeom>
          <a:solidFill>
            <a:srgbClr val="33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th-TH" sz="3600" b="1">
                <a:solidFill>
                  <a:schemeClr val="bg1"/>
                </a:solidFill>
                <a:latin typeface="Browallia New" pitchFamily="34" charset="-34"/>
                <a:cs typeface="FreesiaUPC" pitchFamily="34" charset="-34"/>
              </a:rPr>
              <a:t>สมดุลของการพัฒนาสามแนวทาง</a:t>
            </a:r>
            <a:endParaRPr lang="en-US" sz="4400" b="1">
              <a:solidFill>
                <a:schemeClr val="bg1"/>
              </a:solidFill>
              <a:latin typeface="Browallia New" pitchFamily="34" charset="-34"/>
              <a:cs typeface="FreesiaUPC" pitchFamily="34" charset="-34"/>
            </a:endParaRPr>
          </a:p>
        </p:txBody>
      </p:sp>
      <p:sp>
        <p:nvSpPr>
          <p:cNvPr id="9" name="TextBox 8"/>
          <p:cNvSpPr txBox="1"/>
          <p:nvPr/>
        </p:nvSpPr>
        <p:spPr>
          <a:xfrm>
            <a:off x="452011" y="5373216"/>
            <a:ext cx="2619628" cy="954107"/>
          </a:xfrm>
          <a:prstGeom prst="rect">
            <a:avLst/>
          </a:prstGeom>
          <a:solidFill>
            <a:schemeClr val="accent5">
              <a:lumMod val="40000"/>
              <a:lumOff val="60000"/>
            </a:schemeClr>
          </a:solidFill>
          <a:effectLst>
            <a:softEdge rad="63500"/>
          </a:effectLst>
        </p:spPr>
        <p:txBody>
          <a:bodyPr wrap="none">
            <a:spAutoFit/>
          </a:bodyPr>
          <a:lstStyle/>
          <a:p>
            <a:pPr algn="ctr">
              <a:defRPr/>
            </a:pPr>
            <a:r>
              <a:rPr lang="th-TH" b="1" dirty="0">
                <a:latin typeface="TH SarabunPSK" pitchFamily="34" charset="-34"/>
                <a:cs typeface="TH SarabunPSK" pitchFamily="34" charset="-34"/>
              </a:rPr>
              <a:t>ฝึกอยู่กับปัจจุบัน</a:t>
            </a:r>
          </a:p>
          <a:p>
            <a:pPr algn="ctr">
              <a:defRPr/>
            </a:pPr>
            <a:r>
              <a:rPr lang="th-TH" b="1" dirty="0">
                <a:latin typeface="TH SarabunPSK" pitchFamily="34" charset="-34"/>
                <a:cs typeface="TH SarabunPSK" pitchFamily="34" charset="-34"/>
              </a:rPr>
              <a:t>แบ่งปันพลังบวกให้ผู้ป่วย</a:t>
            </a:r>
          </a:p>
        </p:txBody>
      </p:sp>
      <p:sp>
        <p:nvSpPr>
          <p:cNvPr id="10" name="TextBox 9"/>
          <p:cNvSpPr txBox="1"/>
          <p:nvPr/>
        </p:nvSpPr>
        <p:spPr>
          <a:xfrm>
            <a:off x="6084168" y="4317159"/>
            <a:ext cx="2350323" cy="954107"/>
          </a:xfrm>
          <a:prstGeom prst="rect">
            <a:avLst/>
          </a:prstGeom>
          <a:solidFill>
            <a:schemeClr val="accent4">
              <a:lumMod val="20000"/>
              <a:lumOff val="80000"/>
            </a:schemeClr>
          </a:solidFill>
          <a:effectLst>
            <a:softEdge rad="63500"/>
          </a:effectLst>
        </p:spPr>
        <p:txBody>
          <a:bodyPr wrap="none">
            <a:spAutoFit/>
          </a:bodyPr>
          <a:lstStyle/>
          <a:p>
            <a:pPr algn="ctr">
              <a:defRPr/>
            </a:pPr>
            <a:r>
              <a:rPr lang="th-TH" b="1" dirty="0">
                <a:latin typeface="TH SarabunPSK" pitchFamily="34" charset="-34"/>
                <a:cs typeface="TH SarabunPSK" pitchFamily="34" charset="-34"/>
              </a:rPr>
              <a:t>ใช้ความรู้และปัญญา</a:t>
            </a:r>
          </a:p>
          <a:p>
            <a:pPr algn="ctr">
              <a:defRPr/>
            </a:pPr>
            <a:r>
              <a:rPr lang="th-TH" b="1" dirty="0">
                <a:latin typeface="TH SarabunPSK" pitchFamily="34" charset="-34"/>
                <a:cs typeface="TH SarabunPSK" pitchFamily="34" charset="-34"/>
              </a:rPr>
              <a:t>เพื่อสลายการติดกรอบ</a:t>
            </a:r>
          </a:p>
        </p:txBody>
      </p:sp>
      <p:sp>
        <p:nvSpPr>
          <p:cNvPr id="11" name="TextBox 10"/>
          <p:cNvSpPr txBox="1"/>
          <p:nvPr/>
        </p:nvSpPr>
        <p:spPr>
          <a:xfrm>
            <a:off x="3359088" y="5373216"/>
            <a:ext cx="2597186" cy="954107"/>
          </a:xfrm>
          <a:prstGeom prst="rect">
            <a:avLst/>
          </a:prstGeom>
          <a:solidFill>
            <a:srgbClr val="FDEADA"/>
          </a:solidFill>
          <a:effectLst>
            <a:softEdge rad="63500"/>
          </a:effectLst>
        </p:spPr>
        <p:txBody>
          <a:bodyPr wrap="none">
            <a:spAutoFit/>
          </a:bodyPr>
          <a:lstStyle/>
          <a:p>
            <a:pPr algn="ctr">
              <a:defRPr/>
            </a:pPr>
            <a:r>
              <a:rPr lang="th-TH" b="1" dirty="0">
                <a:latin typeface="TH SarabunPSK" pitchFamily="34" charset="-34"/>
                <a:cs typeface="TH SarabunPSK" pitchFamily="34" charset="-34"/>
              </a:rPr>
              <a:t>สร้างระบบคุณภาพ</a:t>
            </a:r>
          </a:p>
          <a:p>
            <a:pPr algn="ctr">
              <a:defRPr/>
            </a:pPr>
            <a:r>
              <a:rPr lang="th-TH" b="1" dirty="0">
                <a:latin typeface="TH SarabunPSK" pitchFamily="34" charset="-34"/>
                <a:cs typeface="TH SarabunPSK" pitchFamily="34" charset="-34"/>
              </a:rPr>
              <a:t>ด้วยจิตอิสระ สร้างสรรค์ </a:t>
            </a:r>
          </a:p>
        </p:txBody>
      </p:sp>
      <p:sp>
        <p:nvSpPr>
          <p:cNvPr id="16397" name="TextBox 6"/>
          <p:cNvSpPr txBox="1">
            <a:spLocks noChangeArrowheads="1"/>
          </p:cNvSpPr>
          <p:nvPr/>
        </p:nvSpPr>
        <p:spPr bwMode="auto">
          <a:xfrm>
            <a:off x="1143000" y="2344738"/>
            <a:ext cx="12334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eaLnBrk="1" hangingPunct="1"/>
            <a:r>
              <a:rPr lang="en-US" sz="3200" b="1">
                <a:solidFill>
                  <a:srgbClr val="FF0000"/>
                </a:solidFill>
              </a:rPr>
              <a:t>Heart</a:t>
            </a:r>
            <a:endParaRPr lang="th-TH" sz="3200" b="1">
              <a:solidFill>
                <a:srgbClr val="FF0000"/>
              </a:solidFill>
            </a:endParaRPr>
          </a:p>
        </p:txBody>
      </p:sp>
      <p:sp>
        <p:nvSpPr>
          <p:cNvPr id="16398" name="TextBox 7"/>
          <p:cNvSpPr txBox="1">
            <a:spLocks noChangeArrowheads="1"/>
          </p:cNvSpPr>
          <p:nvPr/>
        </p:nvSpPr>
        <p:spPr bwMode="auto">
          <a:xfrm>
            <a:off x="6858000" y="2357438"/>
            <a:ext cx="11858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eaLnBrk="1" hangingPunct="1"/>
            <a:r>
              <a:rPr lang="en-US" sz="3200" b="1">
                <a:solidFill>
                  <a:srgbClr val="FF0000"/>
                </a:solidFill>
              </a:rPr>
              <a:t>Head</a:t>
            </a:r>
            <a:endParaRPr lang="th-TH" sz="3200" b="1">
              <a:solidFill>
                <a:srgbClr val="FF0000"/>
              </a:solidFill>
            </a:endParaRPr>
          </a:p>
        </p:txBody>
      </p:sp>
      <p:sp>
        <p:nvSpPr>
          <p:cNvPr id="16399" name="TextBox 8"/>
          <p:cNvSpPr txBox="1">
            <a:spLocks noChangeArrowheads="1"/>
          </p:cNvSpPr>
          <p:nvPr/>
        </p:nvSpPr>
        <p:spPr bwMode="auto">
          <a:xfrm>
            <a:off x="3948113" y="2344738"/>
            <a:ext cx="1209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eaLnBrk="1" hangingPunct="1"/>
            <a:r>
              <a:rPr lang="en-US" sz="3200" b="1">
                <a:solidFill>
                  <a:srgbClr val="FF0000"/>
                </a:solidFill>
              </a:rPr>
              <a:t>Hand</a:t>
            </a:r>
            <a:endParaRPr lang="th-TH" sz="3200" b="1">
              <a:solidFill>
                <a:srgbClr val="FF0000"/>
              </a:solidFill>
            </a:endParaRPr>
          </a:p>
        </p:txBody>
      </p:sp>
      <p:sp>
        <p:nvSpPr>
          <p:cNvPr id="15" name="TextBox 14"/>
          <p:cNvSpPr txBox="1"/>
          <p:nvPr/>
        </p:nvSpPr>
        <p:spPr>
          <a:xfrm>
            <a:off x="1043608" y="6237312"/>
            <a:ext cx="6696744" cy="584775"/>
          </a:xfrm>
          <a:prstGeom prst="rect">
            <a:avLst/>
          </a:prstGeom>
          <a:solidFill>
            <a:schemeClr val="accent6">
              <a:lumMod val="60000"/>
              <a:lumOff val="40000"/>
            </a:schemeClr>
          </a:solidFill>
          <a:effectLst>
            <a:softEdge rad="63500"/>
          </a:effectLst>
        </p:spPr>
        <p:txBody>
          <a:bodyPr>
            <a:spAutoFit/>
          </a:bodyPr>
          <a:lstStyle/>
          <a:p>
            <a:pPr algn="ctr">
              <a:defRPr/>
            </a:pPr>
            <a:r>
              <a:rPr lang="th-TH" sz="3200" b="1" dirty="0">
                <a:cs typeface="FreesiaUPC" pitchFamily="34" charset="-34"/>
              </a:rPr>
              <a:t>พัฒนางาน พัฒนาคน เพื่อประโยชน์ของผู้รับผลงาน”</a:t>
            </a:r>
            <a:endParaRPr lang="th-TH" sz="3200" b="1" dirty="0">
              <a:latin typeface="TH SarabunPSK" pitchFamily="34" charset="-34"/>
              <a:cs typeface="FreesiaUPC" pitchFamily="34" charset="-34"/>
            </a:endParaRPr>
          </a:p>
        </p:txBody>
      </p:sp>
    </p:spTree>
    <p:extLst>
      <p:ext uri="{BB962C8B-B14F-4D97-AF65-F5344CB8AC3E}">
        <p14:creationId xmlns:p14="http://schemas.microsoft.com/office/powerpoint/2010/main" val="9060303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251519" y="257901"/>
            <a:ext cx="5472609" cy="752697"/>
          </a:xfrm>
          <a:solidFill>
            <a:srgbClr val="0000CC"/>
          </a:solidFill>
          <a:extLst/>
        </p:spPr>
        <p:txBody>
          <a:bodyPr/>
          <a:lstStyle/>
          <a:p>
            <a:pPr eaLnBrk="1" hangingPunct="1">
              <a:lnSpc>
                <a:spcPct val="85000"/>
              </a:lnSpc>
              <a:defRPr/>
            </a:pPr>
            <a:r>
              <a:rPr lang="en-US" sz="4800" b="1" dirty="0" smtClean="0">
                <a:solidFill>
                  <a:schemeClr val="bg1"/>
                </a:solidFill>
                <a:effectLst>
                  <a:outerShdw blurRad="38100" dist="38100" dir="2700000" algn="tl">
                    <a:srgbClr val="000000"/>
                  </a:outerShdw>
                </a:effectLst>
                <a:latin typeface="FreesiaUPC" pitchFamily="34" charset="-34"/>
                <a:cs typeface="FreesiaUPC" pitchFamily="34" charset="-34"/>
              </a:rPr>
              <a:t>HA </a:t>
            </a:r>
            <a:r>
              <a:rPr lang="th-TH" sz="4800" b="1" dirty="0" smtClean="0">
                <a:solidFill>
                  <a:schemeClr val="bg1"/>
                </a:solidFill>
                <a:effectLst>
                  <a:outerShdw blurRad="38100" dist="38100" dir="2700000" algn="tl">
                    <a:srgbClr val="000000"/>
                  </a:outerShdw>
                </a:effectLst>
                <a:latin typeface="FreesiaUPC" pitchFamily="34" charset="-34"/>
                <a:cs typeface="FreesiaUPC" pitchFamily="34" charset="-34"/>
              </a:rPr>
              <a:t>ไม่ยาก หากทำอย่างเข้าใจ</a:t>
            </a:r>
            <a:endParaRPr lang="th-TH" sz="4800" b="1" dirty="0">
              <a:solidFill>
                <a:schemeClr val="bg1"/>
              </a:solidFill>
              <a:effectLst>
                <a:outerShdw blurRad="38100" dist="38100" dir="2700000" algn="tl">
                  <a:srgbClr val="000000"/>
                </a:outerShdw>
              </a:effectLst>
              <a:latin typeface="FreesiaUPC" pitchFamily="34" charset="-34"/>
              <a:cs typeface="FreesiaUPC" pitchFamily="34" charset="-34"/>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340768"/>
            <a:ext cx="8209911" cy="4786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502731" y="2996952"/>
            <a:ext cx="925253" cy="523220"/>
          </a:xfrm>
          <a:prstGeom prst="rect">
            <a:avLst/>
          </a:prstGeom>
          <a:noFill/>
        </p:spPr>
        <p:txBody>
          <a:bodyPr wrap="none" rtlCol="0">
            <a:spAutoFit/>
          </a:bodyPr>
          <a:lstStyle/>
          <a:p>
            <a:r>
              <a:rPr lang="th-TH" b="1" dirty="0" smtClean="0">
                <a:solidFill>
                  <a:srgbClr val="0000CC"/>
                </a:solidFill>
                <a:latin typeface="FreesiaUPC" pitchFamily="34" charset="-34"/>
                <a:cs typeface="FreesiaUPC" pitchFamily="34" charset="-34"/>
              </a:rPr>
              <a:t>ขั้นที่ </a:t>
            </a:r>
            <a:r>
              <a:rPr lang="en-US" b="1" dirty="0" smtClean="0">
                <a:solidFill>
                  <a:srgbClr val="0000CC"/>
                </a:solidFill>
                <a:latin typeface="FreesiaUPC" pitchFamily="34" charset="-34"/>
                <a:cs typeface="FreesiaUPC" pitchFamily="34" charset="-34"/>
              </a:rPr>
              <a:t>1</a:t>
            </a:r>
            <a:endParaRPr lang="th-TH" b="1" dirty="0">
              <a:solidFill>
                <a:srgbClr val="0000CC"/>
              </a:solidFill>
              <a:latin typeface="FreesiaUPC" pitchFamily="34" charset="-34"/>
              <a:cs typeface="FreesiaUPC" pitchFamily="34" charset="-34"/>
            </a:endParaRPr>
          </a:p>
        </p:txBody>
      </p:sp>
      <p:sp>
        <p:nvSpPr>
          <p:cNvPr id="20" name="TextBox 19"/>
          <p:cNvSpPr txBox="1"/>
          <p:nvPr/>
        </p:nvSpPr>
        <p:spPr>
          <a:xfrm>
            <a:off x="6588224" y="1537628"/>
            <a:ext cx="925253" cy="523220"/>
          </a:xfrm>
          <a:prstGeom prst="rect">
            <a:avLst/>
          </a:prstGeom>
          <a:noFill/>
        </p:spPr>
        <p:txBody>
          <a:bodyPr wrap="none" rtlCol="0">
            <a:spAutoFit/>
          </a:bodyPr>
          <a:lstStyle/>
          <a:p>
            <a:r>
              <a:rPr lang="th-TH" b="1" dirty="0" smtClean="0">
                <a:solidFill>
                  <a:srgbClr val="FF0000"/>
                </a:solidFill>
                <a:latin typeface="FreesiaUPC" pitchFamily="34" charset="-34"/>
                <a:cs typeface="FreesiaUPC" pitchFamily="34" charset="-34"/>
              </a:rPr>
              <a:t>ขั้นที่ </a:t>
            </a:r>
            <a:r>
              <a:rPr lang="en-US" b="1" dirty="0" smtClean="0">
                <a:solidFill>
                  <a:srgbClr val="FF0000"/>
                </a:solidFill>
                <a:latin typeface="FreesiaUPC" pitchFamily="34" charset="-34"/>
                <a:cs typeface="FreesiaUPC" pitchFamily="34" charset="-34"/>
              </a:rPr>
              <a:t>2</a:t>
            </a:r>
            <a:endParaRPr lang="th-TH" b="1" dirty="0">
              <a:solidFill>
                <a:srgbClr val="FF0000"/>
              </a:solidFill>
              <a:latin typeface="FreesiaUPC" pitchFamily="34" charset="-34"/>
              <a:cs typeface="FreesiaUPC" pitchFamily="34" charset="-34"/>
            </a:endParaRPr>
          </a:p>
        </p:txBody>
      </p:sp>
      <p:sp>
        <p:nvSpPr>
          <p:cNvPr id="21" name="TextBox 20"/>
          <p:cNvSpPr txBox="1"/>
          <p:nvPr/>
        </p:nvSpPr>
        <p:spPr>
          <a:xfrm>
            <a:off x="8172400" y="2636912"/>
            <a:ext cx="925253" cy="523220"/>
          </a:xfrm>
          <a:prstGeom prst="rect">
            <a:avLst/>
          </a:prstGeom>
          <a:noFill/>
        </p:spPr>
        <p:txBody>
          <a:bodyPr wrap="none" rtlCol="0">
            <a:spAutoFit/>
          </a:bodyPr>
          <a:lstStyle/>
          <a:p>
            <a:r>
              <a:rPr lang="th-TH" b="1" dirty="0" smtClean="0">
                <a:solidFill>
                  <a:srgbClr val="00B050"/>
                </a:solidFill>
                <a:latin typeface="FreesiaUPC" pitchFamily="34" charset="-34"/>
                <a:cs typeface="FreesiaUPC" pitchFamily="34" charset="-34"/>
              </a:rPr>
              <a:t>ขั้นที่ </a:t>
            </a:r>
            <a:r>
              <a:rPr lang="en-US" b="1" dirty="0" smtClean="0">
                <a:solidFill>
                  <a:srgbClr val="00B050"/>
                </a:solidFill>
                <a:latin typeface="FreesiaUPC" pitchFamily="34" charset="-34"/>
                <a:cs typeface="FreesiaUPC" pitchFamily="34" charset="-34"/>
              </a:rPr>
              <a:t>3</a:t>
            </a:r>
            <a:endParaRPr lang="th-TH" b="1" dirty="0">
              <a:solidFill>
                <a:srgbClr val="00B050"/>
              </a:solidFill>
              <a:latin typeface="FreesiaUPC" pitchFamily="34" charset="-34"/>
              <a:cs typeface="FreesiaUPC" pitchFamily="34" charset="-34"/>
            </a:endParaRPr>
          </a:p>
        </p:txBody>
      </p:sp>
    </p:spTree>
    <p:extLst>
      <p:ext uri="{BB962C8B-B14F-4D97-AF65-F5344CB8AC3E}">
        <p14:creationId xmlns:p14="http://schemas.microsoft.com/office/powerpoint/2010/main" val="27745502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762000" y="1166813"/>
            <a:ext cx="7639050" cy="4852987"/>
          </a:xfrm>
          <a:prstGeom prst="rect">
            <a:avLst/>
          </a:prstGeom>
          <a:noFill/>
          <a:ln w="9525">
            <a:noFill/>
            <a:miter lim="800000"/>
            <a:headEnd/>
            <a:tailEnd/>
          </a:ln>
        </p:spPr>
      </p:pic>
      <p:sp>
        <p:nvSpPr>
          <p:cNvPr id="9219" name="Text Box 10"/>
          <p:cNvSpPr txBox="1">
            <a:spLocks noChangeArrowheads="1"/>
          </p:cNvSpPr>
          <p:nvPr/>
        </p:nvSpPr>
        <p:spPr bwMode="auto">
          <a:xfrm>
            <a:off x="228600" y="304800"/>
            <a:ext cx="8343928" cy="646331"/>
          </a:xfrm>
          <a:prstGeom prst="rect">
            <a:avLst/>
          </a:prstGeom>
          <a:solidFill>
            <a:srgbClr val="3333CC"/>
          </a:solidFill>
          <a:ln w="9525">
            <a:noFill/>
            <a:miter lim="800000"/>
            <a:headEnd/>
            <a:tailEnd/>
          </a:ln>
        </p:spPr>
        <p:txBody>
          <a:bodyPr wrap="square">
            <a:spAutoFit/>
          </a:bodyPr>
          <a:lstStyle/>
          <a:p>
            <a:pPr algn="ctr"/>
            <a:r>
              <a:rPr lang="th-TH" sz="3600" b="1" dirty="0">
                <a:solidFill>
                  <a:schemeClr val="bg1"/>
                </a:solidFill>
                <a:latin typeface="Browallia New" pitchFamily="34" charset="-34"/>
                <a:cs typeface="FreesiaUPC" pitchFamily="34" charset="-34"/>
              </a:rPr>
              <a:t>แนวคิดสำคัญของกระบวนการ </a:t>
            </a:r>
            <a:r>
              <a:rPr lang="en-US" sz="3600" b="1" dirty="0" smtClean="0">
                <a:solidFill>
                  <a:schemeClr val="bg1"/>
                </a:solidFill>
                <a:latin typeface="Browallia New" pitchFamily="34" charset="-34"/>
                <a:cs typeface="FreesiaUPC" pitchFamily="34" charset="-34"/>
              </a:rPr>
              <a:t>HA </a:t>
            </a:r>
            <a:endParaRPr lang="en-US" sz="4400" b="1" dirty="0">
              <a:solidFill>
                <a:schemeClr val="bg1"/>
              </a:solidFill>
              <a:latin typeface="Browallia New" pitchFamily="34" charset="-34"/>
              <a:cs typeface="FreesiaUPC" pitchFamily="34" charset="-34"/>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ตัวยึดหมายเลขภาพนิ่ง 3"/>
          <p:cNvSpPr>
            <a:spLocks noGrp="1"/>
          </p:cNvSpPr>
          <p:nvPr>
            <p:ph type="sldNum" sz="quarter" idx="12"/>
          </p:nvPr>
        </p:nvSpPr>
        <p:spPr/>
        <p:txBody>
          <a:bodyPr/>
          <a:lstStyle/>
          <a:p>
            <a:pPr>
              <a:defRPr/>
            </a:pPr>
            <a:fld id="{82C7345D-954B-4A01-B981-5F713378014B}" type="slidenum">
              <a:rPr lang="en-US"/>
              <a:pPr>
                <a:defRPr/>
              </a:pPr>
              <a:t>13</a:t>
            </a:fld>
            <a:endParaRPr lang="th-TH"/>
          </a:p>
        </p:txBody>
      </p:sp>
      <p:sp>
        <p:nvSpPr>
          <p:cNvPr id="4099" name="Rectangle 2"/>
          <p:cNvSpPr>
            <a:spLocks noChangeArrowheads="1"/>
          </p:cNvSpPr>
          <p:nvPr/>
        </p:nvSpPr>
        <p:spPr bwMode="auto">
          <a:xfrm>
            <a:off x="1600200" y="1066800"/>
            <a:ext cx="6019800" cy="1555750"/>
          </a:xfrm>
          <a:prstGeom prst="rect">
            <a:avLst/>
          </a:prstGeom>
          <a:solidFill>
            <a:srgbClr val="9900CC"/>
          </a:solidFill>
          <a:ln w="9525">
            <a:noFill/>
            <a:miter lim="800000"/>
            <a:headEnd/>
            <a:tailEnd/>
          </a:ln>
        </p:spPr>
        <p:txBody>
          <a:bodyPr>
            <a:spAutoFit/>
          </a:bodyPr>
          <a:lstStyle/>
          <a:p>
            <a:pPr algn="ctr"/>
            <a:r>
              <a:rPr lang="th-TH" sz="4800" b="1">
                <a:solidFill>
                  <a:schemeClr val="bg1"/>
                </a:solidFill>
                <a:latin typeface="Times New Roman" pitchFamily="18" charset="0"/>
                <a:cs typeface="FreesiaUPC" pitchFamily="34" charset="-34"/>
              </a:rPr>
              <a:t>การใช้มาตรฐาน </a:t>
            </a:r>
            <a:r>
              <a:rPr lang="en-US" sz="4000" b="1">
                <a:solidFill>
                  <a:schemeClr val="bg1"/>
                </a:solidFill>
                <a:latin typeface="Times New Roman" pitchFamily="18" charset="0"/>
                <a:cs typeface="FreesiaUPC" pitchFamily="34" charset="-34"/>
              </a:rPr>
              <a:t>HA </a:t>
            </a:r>
            <a:endParaRPr lang="th-TH" sz="4000" b="1">
              <a:solidFill>
                <a:schemeClr val="bg1"/>
              </a:solidFill>
              <a:latin typeface="Times New Roman" pitchFamily="18" charset="0"/>
              <a:cs typeface="FreesiaUPC" pitchFamily="34" charset="-34"/>
            </a:endParaRPr>
          </a:p>
          <a:p>
            <a:pPr algn="ctr"/>
            <a:r>
              <a:rPr lang="th-TH" sz="4800" b="1">
                <a:solidFill>
                  <a:schemeClr val="bg1"/>
                </a:solidFill>
                <a:latin typeface="Times New Roman" pitchFamily="18" charset="0"/>
                <a:cs typeface="FreesiaUPC" pitchFamily="34" charset="-34"/>
              </a:rPr>
              <a:t>เพื่อพัฒนาองค์กร</a:t>
            </a:r>
            <a:endParaRPr lang="en-US" sz="6000" b="1">
              <a:solidFill>
                <a:schemeClr val="bg1"/>
              </a:solidFill>
              <a:latin typeface="Times New Roman" pitchFamily="18" charset="0"/>
              <a:cs typeface="FreesiaUPC" pitchFamily="34" charset="-34"/>
            </a:endParaRPr>
          </a:p>
        </p:txBody>
      </p:sp>
      <p:sp>
        <p:nvSpPr>
          <p:cNvPr id="4100" name="Rectangle 3"/>
          <p:cNvSpPr>
            <a:spLocks noChangeArrowheads="1"/>
          </p:cNvSpPr>
          <p:nvPr/>
        </p:nvSpPr>
        <p:spPr bwMode="auto">
          <a:xfrm>
            <a:off x="762000" y="3200400"/>
            <a:ext cx="7772400" cy="2838450"/>
          </a:xfrm>
          <a:prstGeom prst="rect">
            <a:avLst/>
          </a:prstGeom>
          <a:noFill/>
          <a:ln w="9525">
            <a:noFill/>
            <a:miter lim="800000"/>
            <a:headEnd/>
            <a:tailEnd/>
          </a:ln>
        </p:spPr>
        <p:txBody>
          <a:bodyPr>
            <a:spAutoFit/>
          </a:bodyPr>
          <a:lstStyle/>
          <a:p>
            <a:pPr algn="ctr"/>
            <a:r>
              <a:rPr lang="en-US" sz="3600" b="1">
                <a:solidFill>
                  <a:srgbClr val="009900"/>
                </a:solidFill>
                <a:latin typeface="Browallia New" pitchFamily="34" charset="-34"/>
                <a:cs typeface="FreesiaUPC" pitchFamily="34" charset="-34"/>
              </a:rPr>
              <a:t>Hospital Accreditation (HA) </a:t>
            </a:r>
            <a:r>
              <a:rPr lang="th-TH" sz="3600" b="1">
                <a:solidFill>
                  <a:srgbClr val="009900"/>
                </a:solidFill>
                <a:latin typeface="Browallia New" pitchFamily="34" charset="-34"/>
                <a:cs typeface="FreesiaUPC" pitchFamily="34" charset="-34"/>
              </a:rPr>
              <a:t>คือกลไกประเมิน</a:t>
            </a:r>
          </a:p>
          <a:p>
            <a:pPr algn="ctr"/>
            <a:r>
              <a:rPr lang="th-TH" sz="3600" b="1">
                <a:solidFill>
                  <a:srgbClr val="009900"/>
                </a:solidFill>
                <a:latin typeface="Browallia New" pitchFamily="34" charset="-34"/>
                <a:cs typeface="FreesiaUPC" pitchFamily="34" charset="-34"/>
              </a:rPr>
              <a:t>เพื่อกระตุ้นให้เกิดการพัฒนาระบบงานภายในของโรงพยาบาล  โดยมีการพัฒนาอย่างเป็นระบบ และพัฒนาทั้งองค์กร  ทำให้องค์กรเกิดการเรียนรู้ มีการประเมินและพัฒนาตนเองอย่างต่อเนื่อง</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ตัวยึดหมายเลขภาพนิ่ง 3"/>
          <p:cNvSpPr>
            <a:spLocks noGrp="1"/>
          </p:cNvSpPr>
          <p:nvPr>
            <p:ph type="sldNum" sz="quarter" idx="12"/>
          </p:nvPr>
        </p:nvSpPr>
        <p:spPr/>
        <p:txBody>
          <a:bodyPr/>
          <a:lstStyle/>
          <a:p>
            <a:pPr>
              <a:defRPr/>
            </a:pPr>
            <a:fld id="{8C884DEE-4956-451E-999C-F16E8D9A0585}" type="slidenum">
              <a:rPr lang="en-US"/>
              <a:pPr>
                <a:defRPr/>
              </a:pPr>
              <a:t>14</a:t>
            </a:fld>
            <a:endParaRPr lang="th-TH"/>
          </a:p>
        </p:txBody>
      </p:sp>
      <p:sp>
        <p:nvSpPr>
          <p:cNvPr id="11267" name="Rectangle 3"/>
          <p:cNvSpPr>
            <a:spLocks noGrp="1" noChangeArrowheads="1"/>
          </p:cNvSpPr>
          <p:nvPr>
            <p:ph type="ctrTitle" idx="4294967295"/>
          </p:nvPr>
        </p:nvSpPr>
        <p:spPr>
          <a:xfrm>
            <a:off x="0" y="3357563"/>
            <a:ext cx="7162800" cy="1295400"/>
          </a:xfrm>
        </p:spPr>
        <p:txBody>
          <a:bodyPr rtlCol="0">
            <a:normAutofit/>
          </a:bodyPr>
          <a:lstStyle/>
          <a:p>
            <a:pPr eaLnBrk="1" fontAlgn="auto" hangingPunct="1">
              <a:lnSpc>
                <a:spcPct val="90000"/>
              </a:lnSpc>
              <a:spcAft>
                <a:spcPts val="0"/>
              </a:spcAft>
              <a:defRPr/>
            </a:pPr>
            <a:r>
              <a:rPr lang="th-TH" sz="2800" b="1">
                <a:solidFill>
                  <a:schemeClr val="accent2"/>
                </a:solidFill>
                <a:effectLst>
                  <a:outerShdw blurRad="38100" dist="38100" dir="2700000" algn="tl">
                    <a:srgbClr val="C0C0C0"/>
                  </a:outerShdw>
                </a:effectLst>
                <a:latin typeface="Browallia New" pitchFamily="34" charset="-34"/>
                <a:cs typeface="FreesiaUPC" pitchFamily="34" charset="-34"/>
              </a:rPr>
              <a:t>มาตรฐานโรงพยาบาลและบริการสุขภาพ</a:t>
            </a:r>
            <a:r>
              <a:rPr lang="en-US" sz="2800" b="1">
                <a:solidFill>
                  <a:schemeClr val="accent2"/>
                </a:solidFill>
                <a:effectLst>
                  <a:outerShdw blurRad="38100" dist="38100" dir="2700000" algn="tl">
                    <a:srgbClr val="C0C0C0"/>
                  </a:outerShdw>
                </a:effectLst>
                <a:latin typeface="Browallia New" pitchFamily="34" charset="-34"/>
                <a:cs typeface="FreesiaUPC" pitchFamily="34" charset="-34"/>
              </a:rPr>
              <a:t/>
            </a:r>
            <a:br>
              <a:rPr lang="en-US" sz="2800" b="1">
                <a:solidFill>
                  <a:schemeClr val="accent2"/>
                </a:solidFill>
                <a:effectLst>
                  <a:outerShdw blurRad="38100" dist="38100" dir="2700000" algn="tl">
                    <a:srgbClr val="C0C0C0"/>
                  </a:outerShdw>
                </a:effectLst>
                <a:latin typeface="Browallia New" pitchFamily="34" charset="-34"/>
                <a:cs typeface="FreesiaUPC" pitchFamily="34" charset="-34"/>
              </a:rPr>
            </a:br>
            <a:r>
              <a:rPr lang="th-TH" sz="2800" b="1">
                <a:solidFill>
                  <a:schemeClr val="accent2"/>
                </a:solidFill>
                <a:effectLst>
                  <a:outerShdw blurRad="38100" dist="38100" dir="2700000" algn="tl">
                    <a:srgbClr val="C0C0C0"/>
                  </a:outerShdw>
                </a:effectLst>
                <a:latin typeface="Browallia New" pitchFamily="34" charset="-34"/>
                <a:cs typeface="FreesiaUPC" pitchFamily="34" charset="-34"/>
              </a:rPr>
              <a:t>ฉบับเฉลิมพระเกียรติ ฉลองสิริราชสมบัติครบ </a:t>
            </a:r>
            <a:r>
              <a:rPr lang="en-US" sz="2800" b="1">
                <a:solidFill>
                  <a:schemeClr val="accent2"/>
                </a:solidFill>
                <a:effectLst>
                  <a:outerShdw blurRad="38100" dist="38100" dir="2700000" algn="tl">
                    <a:srgbClr val="C0C0C0"/>
                  </a:outerShdw>
                </a:effectLst>
                <a:latin typeface="Browallia New" pitchFamily="34" charset="-34"/>
                <a:cs typeface="FreesiaUPC" pitchFamily="34" charset="-34"/>
              </a:rPr>
              <a:t>60</a:t>
            </a:r>
            <a:r>
              <a:rPr lang="th-TH" sz="2800" b="1">
                <a:solidFill>
                  <a:schemeClr val="accent2"/>
                </a:solidFill>
                <a:effectLst>
                  <a:outerShdw blurRad="38100" dist="38100" dir="2700000" algn="tl">
                    <a:srgbClr val="C0C0C0"/>
                  </a:outerShdw>
                </a:effectLst>
                <a:latin typeface="Browallia New" pitchFamily="34" charset="-34"/>
                <a:cs typeface="FreesiaUPC" pitchFamily="34" charset="-34"/>
              </a:rPr>
              <a:t> ปี</a:t>
            </a:r>
            <a:endParaRPr lang="en-US" sz="2800" b="1">
              <a:solidFill>
                <a:schemeClr val="accent2"/>
              </a:solidFill>
              <a:effectLst>
                <a:outerShdw blurRad="38100" dist="38100" dir="2700000" algn="tl">
                  <a:srgbClr val="C0C0C0"/>
                </a:outerShdw>
              </a:effectLst>
              <a:latin typeface="Browallia New" pitchFamily="34" charset="-34"/>
              <a:cs typeface="FreesiaUPC" pitchFamily="34" charset="-34"/>
            </a:endParaRPr>
          </a:p>
        </p:txBody>
      </p:sp>
      <p:sp>
        <p:nvSpPr>
          <p:cNvPr id="5124" name="Rectangle 2"/>
          <p:cNvSpPr>
            <a:spLocks noChangeArrowheads="1"/>
          </p:cNvSpPr>
          <p:nvPr/>
        </p:nvSpPr>
        <p:spPr bwMode="auto">
          <a:xfrm>
            <a:off x="684213" y="533400"/>
            <a:ext cx="7921625" cy="3832225"/>
          </a:xfrm>
          <a:prstGeom prst="rect">
            <a:avLst/>
          </a:prstGeom>
          <a:solidFill>
            <a:srgbClr val="FFFF99"/>
          </a:solidFill>
          <a:ln w="9525">
            <a:noFill/>
            <a:miter lim="800000"/>
            <a:headEnd/>
            <a:tailEnd/>
          </a:ln>
          <a:effectLst>
            <a:prstShdw prst="shdw17" dist="17961" dir="2700000">
              <a:srgbClr val="99995C"/>
            </a:prstShdw>
          </a:effectLst>
        </p:spPr>
        <p:txBody>
          <a:bodyPr wrap="none" anchor="ctr"/>
          <a:lstStyle/>
          <a:p>
            <a:endParaRPr lang="th-TH">
              <a:latin typeface="Calibri" pitchFamily="34" charset="0"/>
              <a:cs typeface="Cordia New" pitchFamily="34" charset="-34"/>
            </a:endParaRPr>
          </a:p>
        </p:txBody>
      </p:sp>
      <p:sp>
        <p:nvSpPr>
          <p:cNvPr id="5125" name="Rectangle 4"/>
          <p:cNvSpPr>
            <a:spLocks noChangeArrowheads="1"/>
          </p:cNvSpPr>
          <p:nvPr/>
        </p:nvSpPr>
        <p:spPr bwMode="auto">
          <a:xfrm>
            <a:off x="684213" y="4506913"/>
            <a:ext cx="2447925" cy="2160587"/>
          </a:xfrm>
          <a:prstGeom prst="rect">
            <a:avLst/>
          </a:prstGeom>
          <a:solidFill>
            <a:srgbClr val="CCFFFF"/>
          </a:solidFill>
          <a:ln w="9525">
            <a:noFill/>
            <a:miter lim="800000"/>
            <a:headEnd/>
            <a:tailEnd/>
          </a:ln>
          <a:effectLst>
            <a:prstShdw prst="shdw17" dist="17961" dir="2700000">
              <a:srgbClr val="7A9999"/>
            </a:prstShdw>
          </a:effectLst>
        </p:spPr>
        <p:txBody>
          <a:bodyPr wrap="none" anchor="ctr"/>
          <a:lstStyle/>
          <a:p>
            <a:pPr algn="ctr"/>
            <a:endParaRPr lang="th-TH">
              <a:latin typeface="Calibri" pitchFamily="34" charset="0"/>
              <a:cs typeface="Cordia New" pitchFamily="34" charset="-34"/>
            </a:endParaRPr>
          </a:p>
        </p:txBody>
      </p:sp>
      <p:pic>
        <p:nvPicPr>
          <p:cNvPr id="5126" name="Picture 5" descr="Untitled-1 copy"/>
          <p:cNvPicPr>
            <a:picLocks noChangeAspect="1" noChangeArrowheads="1"/>
          </p:cNvPicPr>
          <p:nvPr/>
        </p:nvPicPr>
        <p:blipFill>
          <a:blip r:embed="rId3" cstate="print">
            <a:lum bright="30000" contrast="24000"/>
          </a:blip>
          <a:srcRect/>
          <a:stretch>
            <a:fillRect/>
          </a:stretch>
        </p:blipFill>
        <p:spPr bwMode="auto">
          <a:xfrm>
            <a:off x="684213" y="4603750"/>
            <a:ext cx="2447925" cy="1920875"/>
          </a:xfrm>
          <a:prstGeom prst="rect">
            <a:avLst/>
          </a:prstGeom>
          <a:noFill/>
          <a:ln w="9525">
            <a:noFill/>
            <a:miter lim="800000"/>
            <a:headEnd/>
            <a:tailEnd/>
          </a:ln>
        </p:spPr>
      </p:pic>
      <p:sp>
        <p:nvSpPr>
          <p:cNvPr id="5127" name="Rectangle 6"/>
          <p:cNvSpPr>
            <a:spLocks noChangeArrowheads="1"/>
          </p:cNvSpPr>
          <p:nvPr/>
        </p:nvSpPr>
        <p:spPr bwMode="auto">
          <a:xfrm>
            <a:off x="3419475" y="4506913"/>
            <a:ext cx="2376488" cy="2160587"/>
          </a:xfrm>
          <a:prstGeom prst="rect">
            <a:avLst/>
          </a:prstGeom>
          <a:solidFill>
            <a:srgbClr val="CCFFCC"/>
          </a:solidFill>
          <a:ln w="9525">
            <a:noFill/>
            <a:miter lim="800000"/>
            <a:headEnd/>
            <a:tailEnd/>
          </a:ln>
          <a:effectLst>
            <a:prstShdw prst="shdw17" dist="17961" dir="2700000">
              <a:srgbClr val="7A997A"/>
            </a:prstShdw>
          </a:effectLst>
        </p:spPr>
        <p:txBody>
          <a:bodyPr wrap="none" anchor="ctr"/>
          <a:lstStyle/>
          <a:p>
            <a:pPr algn="ctr"/>
            <a:endParaRPr lang="th-TH">
              <a:latin typeface="Calibri" pitchFamily="34" charset="0"/>
              <a:cs typeface="Cordia New" pitchFamily="34" charset="-34"/>
            </a:endParaRPr>
          </a:p>
        </p:txBody>
      </p:sp>
      <p:sp>
        <p:nvSpPr>
          <p:cNvPr id="5128" name="Rectangle 7"/>
          <p:cNvSpPr>
            <a:spLocks noChangeArrowheads="1"/>
          </p:cNvSpPr>
          <p:nvPr/>
        </p:nvSpPr>
        <p:spPr bwMode="auto">
          <a:xfrm>
            <a:off x="6156325" y="4508500"/>
            <a:ext cx="2376488" cy="2160588"/>
          </a:xfrm>
          <a:prstGeom prst="rect">
            <a:avLst/>
          </a:prstGeom>
          <a:solidFill>
            <a:srgbClr val="FFCCFF"/>
          </a:solidFill>
          <a:ln w="9525">
            <a:noFill/>
            <a:miter lim="800000"/>
            <a:headEnd/>
            <a:tailEnd/>
          </a:ln>
          <a:effectLst>
            <a:prstShdw prst="shdw17" dist="17961" dir="2700000">
              <a:srgbClr val="997A99"/>
            </a:prstShdw>
          </a:effectLst>
        </p:spPr>
        <p:txBody>
          <a:bodyPr wrap="none" anchor="ctr"/>
          <a:lstStyle/>
          <a:p>
            <a:pPr algn="ctr"/>
            <a:endParaRPr lang="th-TH">
              <a:latin typeface="Calibri" pitchFamily="34" charset="0"/>
              <a:cs typeface="Cordia New" pitchFamily="34" charset="-34"/>
            </a:endParaRPr>
          </a:p>
        </p:txBody>
      </p:sp>
      <p:pic>
        <p:nvPicPr>
          <p:cNvPr id="5129" name="Picture 8" descr="tqa_logo"/>
          <p:cNvPicPr>
            <a:picLocks noChangeAspect="1" noChangeArrowheads="1"/>
          </p:cNvPicPr>
          <p:nvPr/>
        </p:nvPicPr>
        <p:blipFill>
          <a:blip r:embed="rId4" cstate="print"/>
          <a:srcRect/>
          <a:stretch>
            <a:fillRect/>
          </a:stretch>
        </p:blipFill>
        <p:spPr bwMode="auto">
          <a:xfrm>
            <a:off x="6945313" y="4579938"/>
            <a:ext cx="795337" cy="2016125"/>
          </a:xfrm>
          <a:prstGeom prst="rect">
            <a:avLst/>
          </a:prstGeom>
          <a:noFill/>
          <a:ln w="9525">
            <a:noFill/>
            <a:miter lim="800000"/>
            <a:headEnd/>
            <a:tailEnd/>
          </a:ln>
        </p:spPr>
      </p:pic>
      <p:pic>
        <p:nvPicPr>
          <p:cNvPr id="5130" name="Picture 9" descr="ปกมาตรฐาน รพ"/>
          <p:cNvPicPr>
            <a:picLocks noChangeAspect="1" noChangeArrowheads="1"/>
          </p:cNvPicPr>
          <p:nvPr/>
        </p:nvPicPr>
        <p:blipFill>
          <a:blip r:embed="rId5" cstate="print"/>
          <a:srcRect/>
          <a:stretch>
            <a:fillRect/>
          </a:stretch>
        </p:blipFill>
        <p:spPr bwMode="auto">
          <a:xfrm>
            <a:off x="3849688" y="4460875"/>
            <a:ext cx="1585912" cy="2176463"/>
          </a:xfrm>
          <a:prstGeom prst="rect">
            <a:avLst/>
          </a:prstGeom>
          <a:noFill/>
          <a:ln w="9525">
            <a:noFill/>
            <a:miter lim="800000"/>
            <a:headEnd/>
            <a:tailEnd/>
          </a:ln>
        </p:spPr>
      </p:pic>
      <p:pic>
        <p:nvPicPr>
          <p:cNvPr id="5131" name="Picture 10" descr="IMG_0009"/>
          <p:cNvPicPr>
            <a:picLocks noChangeAspect="1" noChangeArrowheads="1"/>
          </p:cNvPicPr>
          <p:nvPr/>
        </p:nvPicPr>
        <p:blipFill>
          <a:blip r:embed="rId6" cstate="print">
            <a:lum bright="18000"/>
          </a:blip>
          <a:srcRect l="12257" t="10716" r="14151" b="9534"/>
          <a:stretch>
            <a:fillRect/>
          </a:stretch>
        </p:blipFill>
        <p:spPr bwMode="auto">
          <a:xfrm>
            <a:off x="3492500" y="561975"/>
            <a:ext cx="2143125" cy="3095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ตัวยึดหมายเลขภาพนิ่ง 3"/>
          <p:cNvSpPr>
            <a:spLocks noGrp="1"/>
          </p:cNvSpPr>
          <p:nvPr>
            <p:ph type="sldNum" sz="quarter" idx="12"/>
          </p:nvPr>
        </p:nvSpPr>
        <p:spPr/>
        <p:txBody>
          <a:bodyPr/>
          <a:lstStyle/>
          <a:p>
            <a:pPr>
              <a:defRPr/>
            </a:pPr>
            <a:fld id="{4E086EE0-7525-46F2-992E-E772DB6FA4B8}" type="slidenum">
              <a:rPr lang="en-US"/>
              <a:pPr>
                <a:defRPr/>
              </a:pPr>
              <a:t>15</a:t>
            </a:fld>
            <a:endParaRPr lang="th-TH"/>
          </a:p>
        </p:txBody>
      </p:sp>
      <p:sp>
        <p:nvSpPr>
          <p:cNvPr id="6147" name="Rectangle 2"/>
          <p:cNvSpPr>
            <a:spLocks noChangeArrowheads="1"/>
          </p:cNvSpPr>
          <p:nvPr/>
        </p:nvSpPr>
        <p:spPr bwMode="auto">
          <a:xfrm>
            <a:off x="6400800" y="3657600"/>
            <a:ext cx="2590800" cy="2819400"/>
          </a:xfrm>
          <a:prstGeom prst="rect">
            <a:avLst/>
          </a:prstGeom>
          <a:solidFill>
            <a:schemeClr val="accent1"/>
          </a:solidFill>
          <a:ln w="9525">
            <a:solidFill>
              <a:schemeClr val="tx1"/>
            </a:solidFill>
            <a:miter lim="800000"/>
            <a:headEnd/>
            <a:tailEnd/>
          </a:ln>
        </p:spPr>
        <p:txBody>
          <a:bodyPr wrap="none" anchor="ctr"/>
          <a:lstStyle/>
          <a:p>
            <a:endParaRPr lang="th-TH">
              <a:latin typeface="Calibri" pitchFamily="34" charset="0"/>
              <a:cs typeface="Cordia New" pitchFamily="34" charset="-34"/>
            </a:endParaRPr>
          </a:p>
        </p:txBody>
      </p:sp>
      <p:sp>
        <p:nvSpPr>
          <p:cNvPr id="6148" name="Rectangle 3"/>
          <p:cNvSpPr>
            <a:spLocks noChangeArrowheads="1"/>
          </p:cNvSpPr>
          <p:nvPr/>
        </p:nvSpPr>
        <p:spPr bwMode="auto">
          <a:xfrm>
            <a:off x="228600" y="76200"/>
            <a:ext cx="4775200" cy="2819400"/>
          </a:xfrm>
          <a:prstGeom prst="rect">
            <a:avLst/>
          </a:prstGeom>
          <a:solidFill>
            <a:srgbClr val="FFCCFF"/>
          </a:solidFill>
          <a:ln w="9525">
            <a:solidFill>
              <a:schemeClr val="tx1"/>
            </a:solidFill>
            <a:miter lim="800000"/>
            <a:headEnd/>
            <a:tailEnd/>
          </a:ln>
        </p:spPr>
        <p:txBody>
          <a:bodyPr wrap="none" anchor="ctr"/>
          <a:lstStyle/>
          <a:p>
            <a:endParaRPr lang="th-TH">
              <a:latin typeface="Calibri" pitchFamily="34" charset="0"/>
              <a:cs typeface="Cordia New" pitchFamily="34" charset="-34"/>
            </a:endParaRPr>
          </a:p>
        </p:txBody>
      </p:sp>
      <p:sp>
        <p:nvSpPr>
          <p:cNvPr id="6149" name="Rectangle 4"/>
          <p:cNvSpPr>
            <a:spLocks noChangeArrowheads="1"/>
          </p:cNvSpPr>
          <p:nvPr/>
        </p:nvSpPr>
        <p:spPr bwMode="auto">
          <a:xfrm>
            <a:off x="5148263" y="609600"/>
            <a:ext cx="3967162" cy="2438400"/>
          </a:xfrm>
          <a:prstGeom prst="rect">
            <a:avLst/>
          </a:prstGeom>
          <a:solidFill>
            <a:srgbClr val="FFCCFF"/>
          </a:solidFill>
          <a:ln w="9525">
            <a:solidFill>
              <a:schemeClr val="tx1"/>
            </a:solidFill>
            <a:miter lim="800000"/>
            <a:headEnd/>
            <a:tailEnd/>
          </a:ln>
        </p:spPr>
        <p:txBody>
          <a:bodyPr wrap="none" anchor="ctr"/>
          <a:lstStyle/>
          <a:p>
            <a:endParaRPr lang="th-TH">
              <a:latin typeface="Calibri" pitchFamily="34" charset="0"/>
              <a:cs typeface="Cordia New" pitchFamily="34" charset="-34"/>
            </a:endParaRPr>
          </a:p>
        </p:txBody>
      </p:sp>
      <p:sp>
        <p:nvSpPr>
          <p:cNvPr id="6150" name="Rectangle 5">
            <a:hlinkClick r:id="rId3" action="ppaction://hlinksldjump"/>
          </p:cNvPr>
          <p:cNvSpPr>
            <a:spLocks noChangeArrowheads="1"/>
          </p:cNvSpPr>
          <p:nvPr/>
        </p:nvSpPr>
        <p:spPr bwMode="auto">
          <a:xfrm>
            <a:off x="3048000" y="3124200"/>
            <a:ext cx="3200400" cy="3048000"/>
          </a:xfrm>
          <a:prstGeom prst="rect">
            <a:avLst/>
          </a:prstGeom>
          <a:solidFill>
            <a:schemeClr val="accent1"/>
          </a:solidFill>
          <a:ln w="9525">
            <a:solidFill>
              <a:schemeClr val="tx1"/>
            </a:solidFill>
            <a:miter lim="800000"/>
            <a:headEnd/>
            <a:tailEnd/>
          </a:ln>
        </p:spPr>
        <p:txBody>
          <a:bodyPr wrap="none" anchor="ctr"/>
          <a:lstStyle/>
          <a:p>
            <a:endParaRPr lang="th-TH">
              <a:latin typeface="Calibri" pitchFamily="34" charset="0"/>
              <a:cs typeface="Cordia New" pitchFamily="34" charset="-34"/>
            </a:endParaRPr>
          </a:p>
        </p:txBody>
      </p:sp>
      <p:cxnSp>
        <p:nvCxnSpPr>
          <p:cNvPr id="6151" name="AutoShape 6"/>
          <p:cNvCxnSpPr>
            <a:cxnSpLocks noChangeShapeType="1"/>
            <a:stCxn id="6167" idx="1"/>
            <a:endCxn id="6168" idx="3"/>
          </p:cNvCxnSpPr>
          <p:nvPr/>
        </p:nvCxnSpPr>
        <p:spPr bwMode="auto">
          <a:xfrm>
            <a:off x="2171700" y="1557338"/>
            <a:ext cx="0" cy="542925"/>
          </a:xfrm>
          <a:prstGeom prst="straightConnector1">
            <a:avLst/>
          </a:prstGeom>
          <a:noFill/>
          <a:ln w="38100">
            <a:solidFill>
              <a:srgbClr val="9933FF"/>
            </a:solidFill>
            <a:round/>
            <a:headEnd type="triangle" w="med" len="med"/>
            <a:tailEnd type="triangle" w="med" len="med"/>
          </a:ln>
        </p:spPr>
      </p:cxnSp>
      <p:sp>
        <p:nvSpPr>
          <p:cNvPr id="6152" name="Text Box 7"/>
          <p:cNvSpPr txBox="1">
            <a:spLocks noChangeArrowheads="1"/>
          </p:cNvSpPr>
          <p:nvPr/>
        </p:nvSpPr>
        <p:spPr bwMode="auto">
          <a:xfrm>
            <a:off x="3132138" y="3214688"/>
            <a:ext cx="2395537" cy="457200"/>
          </a:xfrm>
          <a:prstGeom prst="rect">
            <a:avLst/>
          </a:prstGeom>
          <a:solidFill>
            <a:srgbClr val="0033CC"/>
          </a:solidFill>
          <a:ln w="9525">
            <a:noFill/>
            <a:miter lim="800000"/>
            <a:headEnd/>
            <a:tailEnd/>
          </a:ln>
        </p:spPr>
        <p:txBody>
          <a:bodyPr wrap="none">
            <a:spAutoFit/>
          </a:bodyPr>
          <a:lstStyle/>
          <a:p>
            <a:pPr algn="ctr"/>
            <a:r>
              <a:rPr lang="th-TH" sz="2400" b="1">
                <a:solidFill>
                  <a:schemeClr val="bg1"/>
                </a:solidFill>
                <a:latin typeface="Browallia New" pitchFamily="34" charset="-34"/>
                <a:cs typeface="Browallia New" pitchFamily="34" charset="-34"/>
              </a:rPr>
              <a:t>ระบบงานสำคัญของ รพ.</a:t>
            </a:r>
          </a:p>
        </p:txBody>
      </p:sp>
      <p:sp>
        <p:nvSpPr>
          <p:cNvPr id="6153" name="Text Box 8"/>
          <p:cNvSpPr txBox="1">
            <a:spLocks noChangeArrowheads="1"/>
          </p:cNvSpPr>
          <p:nvPr/>
        </p:nvSpPr>
        <p:spPr bwMode="auto">
          <a:xfrm>
            <a:off x="3203575" y="3762375"/>
            <a:ext cx="2841625" cy="2762250"/>
          </a:xfrm>
          <a:prstGeom prst="rect">
            <a:avLst/>
          </a:prstGeom>
          <a:solidFill>
            <a:srgbClr val="FFFF00"/>
          </a:solidFill>
          <a:ln w="9525">
            <a:noFill/>
            <a:miter lim="800000"/>
            <a:headEnd/>
            <a:tailEnd/>
          </a:ln>
        </p:spPr>
        <p:txBody>
          <a:bodyPr wrap="none">
            <a:spAutoFit/>
          </a:bodyPr>
          <a:lstStyle/>
          <a:p>
            <a:pPr>
              <a:lnSpc>
                <a:spcPct val="70000"/>
              </a:lnSpc>
              <a:spcBef>
                <a:spcPct val="20000"/>
              </a:spcBef>
            </a:pPr>
            <a:r>
              <a:rPr lang="th-TH" sz="2000" b="1">
                <a:latin typeface="Browallia New" pitchFamily="34" charset="-34"/>
                <a:cs typeface="Browallia New" pitchFamily="34" charset="-34"/>
              </a:rPr>
              <a:t>ความเสี่ยง ความปลอดภัย คุณภาพ</a:t>
            </a:r>
          </a:p>
          <a:p>
            <a:pPr>
              <a:lnSpc>
                <a:spcPct val="70000"/>
              </a:lnSpc>
              <a:spcBef>
                <a:spcPct val="20000"/>
              </a:spcBef>
            </a:pPr>
            <a:r>
              <a:rPr lang="th-TH" sz="2000" b="1">
                <a:latin typeface="Browallia New" pitchFamily="34" charset="-34"/>
                <a:cs typeface="Browallia New" pitchFamily="34" charset="-34"/>
                <a:hlinkClick r:id="rId4" action="ppaction://hlinksldjump"/>
              </a:rPr>
              <a:t>การกำกับดูแลวิชาชีพ</a:t>
            </a:r>
            <a:endParaRPr lang="th-TH" sz="2000" b="1">
              <a:latin typeface="Browallia New" pitchFamily="34" charset="-34"/>
              <a:cs typeface="Browallia New" pitchFamily="34" charset="-34"/>
            </a:endParaRPr>
          </a:p>
          <a:p>
            <a:pPr>
              <a:lnSpc>
                <a:spcPct val="70000"/>
              </a:lnSpc>
              <a:spcBef>
                <a:spcPct val="20000"/>
              </a:spcBef>
            </a:pPr>
            <a:r>
              <a:rPr lang="th-TH" sz="2000" b="1">
                <a:latin typeface="Browallia New" pitchFamily="34" charset="-34"/>
                <a:cs typeface="Browallia New" pitchFamily="34" charset="-34"/>
                <a:hlinkClick r:id="rId5" action="ppaction://hlinksldjump"/>
              </a:rPr>
              <a:t>สิ่งแวดล้อมในการดูแลผู้ป่วย</a:t>
            </a:r>
            <a:endParaRPr lang="th-TH" sz="2000" b="1">
              <a:latin typeface="Browallia New" pitchFamily="34" charset="-34"/>
              <a:cs typeface="Browallia New" pitchFamily="34" charset="-34"/>
            </a:endParaRPr>
          </a:p>
          <a:p>
            <a:pPr>
              <a:lnSpc>
                <a:spcPct val="70000"/>
              </a:lnSpc>
              <a:spcBef>
                <a:spcPct val="20000"/>
              </a:spcBef>
            </a:pPr>
            <a:r>
              <a:rPr lang="th-TH" sz="2000" b="1">
                <a:latin typeface="Browallia New" pitchFamily="34" charset="-34"/>
                <a:cs typeface="Browallia New" pitchFamily="34" charset="-34"/>
                <a:hlinkClick r:id="rId5" action="ppaction://hlinksldjump"/>
              </a:rPr>
              <a:t>การป้องกันการติดเชื้อ</a:t>
            </a:r>
            <a:endParaRPr lang="th-TH" sz="2000" b="1">
              <a:latin typeface="Browallia New" pitchFamily="34" charset="-34"/>
              <a:cs typeface="Browallia New" pitchFamily="34" charset="-34"/>
            </a:endParaRPr>
          </a:p>
          <a:p>
            <a:pPr>
              <a:lnSpc>
                <a:spcPct val="70000"/>
              </a:lnSpc>
              <a:spcBef>
                <a:spcPct val="20000"/>
              </a:spcBef>
            </a:pPr>
            <a:r>
              <a:rPr lang="th-TH" sz="2000" b="1">
                <a:latin typeface="Browallia New" pitchFamily="34" charset="-34"/>
                <a:cs typeface="Browallia New" pitchFamily="34" charset="-34"/>
                <a:hlinkClick r:id="rId5" action="ppaction://hlinksldjump"/>
              </a:rPr>
              <a:t>ระบบเวชระเบียน</a:t>
            </a:r>
            <a:endParaRPr lang="th-TH" sz="2000" b="1">
              <a:latin typeface="Browallia New" pitchFamily="34" charset="-34"/>
              <a:cs typeface="Browallia New" pitchFamily="34" charset="-34"/>
            </a:endParaRPr>
          </a:p>
          <a:p>
            <a:pPr>
              <a:lnSpc>
                <a:spcPct val="70000"/>
              </a:lnSpc>
              <a:spcBef>
                <a:spcPct val="20000"/>
              </a:spcBef>
            </a:pPr>
            <a:r>
              <a:rPr lang="th-TH" sz="2000" b="1">
                <a:latin typeface="Browallia New" pitchFamily="34" charset="-34"/>
                <a:cs typeface="Browallia New" pitchFamily="34" charset="-34"/>
              </a:rPr>
              <a:t>ระบบจัดการด้านยา</a:t>
            </a:r>
          </a:p>
          <a:p>
            <a:pPr>
              <a:lnSpc>
                <a:spcPct val="70000"/>
              </a:lnSpc>
              <a:spcBef>
                <a:spcPct val="20000"/>
              </a:spcBef>
            </a:pPr>
            <a:r>
              <a:rPr lang="th-TH" sz="2000" b="1">
                <a:latin typeface="Browallia New" pitchFamily="34" charset="-34"/>
                <a:cs typeface="Browallia New" pitchFamily="34" charset="-34"/>
              </a:rPr>
              <a:t>การตรวจทดสอบ</a:t>
            </a:r>
          </a:p>
          <a:p>
            <a:pPr>
              <a:lnSpc>
                <a:spcPct val="70000"/>
              </a:lnSpc>
              <a:spcBef>
                <a:spcPct val="20000"/>
              </a:spcBef>
            </a:pPr>
            <a:r>
              <a:rPr lang="th-TH" sz="2000" b="1">
                <a:latin typeface="Browallia New" pitchFamily="34" charset="-34"/>
                <a:cs typeface="Browallia New" pitchFamily="34" charset="-34"/>
                <a:hlinkClick r:id="" action="ppaction://hlinkshowjump?jump=nextslide"/>
              </a:rPr>
              <a:t>การเฝ้าระวังโรคและภัยสุขภาพ</a:t>
            </a:r>
            <a:endParaRPr lang="th-TH" sz="2000" b="1">
              <a:latin typeface="Browallia New" pitchFamily="34" charset="-34"/>
              <a:cs typeface="Browallia New" pitchFamily="34" charset="-34"/>
            </a:endParaRPr>
          </a:p>
          <a:p>
            <a:pPr>
              <a:lnSpc>
                <a:spcPct val="70000"/>
              </a:lnSpc>
              <a:spcBef>
                <a:spcPct val="20000"/>
              </a:spcBef>
            </a:pPr>
            <a:r>
              <a:rPr lang="th-TH" sz="2000" b="1">
                <a:latin typeface="Browallia New" pitchFamily="34" charset="-34"/>
                <a:cs typeface="Browallia New" pitchFamily="34" charset="-34"/>
                <a:hlinkClick r:id="rId5" action="ppaction://hlinksldjump"/>
              </a:rPr>
              <a:t>การทำงานกับชุมชน</a:t>
            </a:r>
            <a:endParaRPr lang="th-TH" sz="2000" b="1">
              <a:latin typeface="Browallia New" pitchFamily="34" charset="-34"/>
              <a:cs typeface="Browallia New" pitchFamily="34" charset="-34"/>
            </a:endParaRPr>
          </a:p>
          <a:p>
            <a:pPr>
              <a:lnSpc>
                <a:spcPct val="70000"/>
              </a:lnSpc>
              <a:spcBef>
                <a:spcPct val="20000"/>
              </a:spcBef>
            </a:pPr>
            <a:r>
              <a:rPr lang="th-TH" sz="2000" b="1">
                <a:latin typeface="Browallia New" pitchFamily="34" charset="-34"/>
                <a:cs typeface="Browallia New" pitchFamily="34" charset="-34"/>
              </a:rPr>
              <a:t>กระบวนการดูแลผู้ป่วย</a:t>
            </a:r>
          </a:p>
        </p:txBody>
      </p:sp>
      <p:sp>
        <p:nvSpPr>
          <p:cNvPr id="6154" name="Text Box 9"/>
          <p:cNvSpPr txBox="1">
            <a:spLocks noChangeArrowheads="1"/>
          </p:cNvSpPr>
          <p:nvPr/>
        </p:nvSpPr>
        <p:spPr bwMode="auto">
          <a:xfrm>
            <a:off x="6553200" y="4648200"/>
            <a:ext cx="2266950" cy="1670050"/>
          </a:xfrm>
          <a:prstGeom prst="rect">
            <a:avLst/>
          </a:prstGeom>
          <a:solidFill>
            <a:srgbClr val="FFFF00"/>
          </a:solidFill>
          <a:ln w="9525">
            <a:noFill/>
            <a:miter lim="800000"/>
            <a:headEnd/>
            <a:tailEnd/>
          </a:ln>
        </p:spPr>
        <p:txBody>
          <a:bodyPr wrap="none">
            <a:spAutoFit/>
          </a:bodyPr>
          <a:lstStyle/>
          <a:p>
            <a:pPr>
              <a:lnSpc>
                <a:spcPct val="70000"/>
              </a:lnSpc>
              <a:spcBef>
                <a:spcPct val="20000"/>
              </a:spcBef>
            </a:pPr>
            <a:r>
              <a:rPr lang="th-TH" sz="2000" b="1">
                <a:latin typeface="Browallia New" pitchFamily="34" charset="-34"/>
                <a:cs typeface="Browallia New" pitchFamily="34" charset="-34"/>
                <a:hlinkClick r:id="rId5" action="ppaction://hlinksldjump"/>
              </a:rPr>
              <a:t>การเข้าถึงและเข้ารับบริการ</a:t>
            </a:r>
            <a:endParaRPr lang="en-US" sz="2000" b="1">
              <a:latin typeface="Browallia New" pitchFamily="34" charset="-34"/>
              <a:cs typeface="Browallia New" pitchFamily="34" charset="-34"/>
            </a:endParaRPr>
          </a:p>
          <a:p>
            <a:pPr>
              <a:lnSpc>
                <a:spcPct val="70000"/>
              </a:lnSpc>
              <a:spcBef>
                <a:spcPct val="20000"/>
              </a:spcBef>
            </a:pPr>
            <a:r>
              <a:rPr lang="th-TH" sz="2000" b="1">
                <a:latin typeface="Browallia New" pitchFamily="34" charset="-34"/>
                <a:cs typeface="Browallia New" pitchFamily="34" charset="-34"/>
                <a:hlinkClick r:id="rId5" action="ppaction://hlinksldjump"/>
              </a:rPr>
              <a:t>การประเมินผู้ป่วย</a:t>
            </a:r>
            <a:endParaRPr lang="th-TH" sz="2000" b="1">
              <a:latin typeface="Browallia New" pitchFamily="34" charset="-34"/>
              <a:cs typeface="Browallia New" pitchFamily="34" charset="-34"/>
            </a:endParaRPr>
          </a:p>
          <a:p>
            <a:pPr>
              <a:lnSpc>
                <a:spcPct val="70000"/>
              </a:lnSpc>
              <a:spcBef>
                <a:spcPct val="20000"/>
              </a:spcBef>
            </a:pPr>
            <a:r>
              <a:rPr lang="th-TH" sz="2000" b="1">
                <a:latin typeface="Browallia New" pitchFamily="34" charset="-34"/>
                <a:cs typeface="Browallia New" pitchFamily="34" charset="-34"/>
              </a:rPr>
              <a:t>การวางแผน</a:t>
            </a:r>
          </a:p>
          <a:p>
            <a:pPr>
              <a:lnSpc>
                <a:spcPct val="70000"/>
              </a:lnSpc>
              <a:spcBef>
                <a:spcPct val="20000"/>
              </a:spcBef>
            </a:pPr>
            <a:r>
              <a:rPr lang="th-TH" sz="2000" b="1">
                <a:latin typeface="Browallia New" pitchFamily="34" charset="-34"/>
                <a:cs typeface="Browallia New" pitchFamily="34" charset="-34"/>
                <a:hlinkClick r:id="rId5" action="ppaction://hlinksldjump"/>
              </a:rPr>
              <a:t>การดูแลผู้ป่วย</a:t>
            </a:r>
            <a:endParaRPr lang="th-TH" sz="2000" b="1">
              <a:latin typeface="Browallia New" pitchFamily="34" charset="-34"/>
              <a:cs typeface="Browallia New" pitchFamily="34" charset="-34"/>
            </a:endParaRPr>
          </a:p>
          <a:p>
            <a:pPr>
              <a:lnSpc>
                <a:spcPct val="70000"/>
              </a:lnSpc>
              <a:spcBef>
                <a:spcPct val="20000"/>
              </a:spcBef>
            </a:pPr>
            <a:r>
              <a:rPr lang="th-TH" sz="2000" b="1">
                <a:latin typeface="Browallia New" pitchFamily="34" charset="-34"/>
                <a:cs typeface="Browallia New" pitchFamily="34" charset="-34"/>
                <a:hlinkClick r:id="rId5" action="ppaction://hlinksldjump"/>
              </a:rPr>
              <a:t>การให้ข้อมูลและเสริมพลัง</a:t>
            </a:r>
            <a:endParaRPr lang="th-TH" sz="2000" b="1">
              <a:latin typeface="Browallia New" pitchFamily="34" charset="-34"/>
              <a:cs typeface="Browallia New" pitchFamily="34" charset="-34"/>
            </a:endParaRPr>
          </a:p>
          <a:p>
            <a:pPr>
              <a:lnSpc>
                <a:spcPct val="70000"/>
              </a:lnSpc>
              <a:spcBef>
                <a:spcPct val="20000"/>
              </a:spcBef>
            </a:pPr>
            <a:r>
              <a:rPr lang="th-TH" sz="2000" b="1">
                <a:latin typeface="Browallia New" pitchFamily="34" charset="-34"/>
                <a:cs typeface="Browallia New" pitchFamily="34" charset="-34"/>
                <a:hlinkClick r:id="rId5" action="ppaction://hlinksldjump"/>
              </a:rPr>
              <a:t>การดูแลต่อเนื่อง</a:t>
            </a:r>
            <a:endParaRPr lang="th-TH" sz="2000" b="1">
              <a:latin typeface="Browallia New" pitchFamily="34" charset="-34"/>
              <a:cs typeface="Browallia New" pitchFamily="34" charset="-34"/>
            </a:endParaRPr>
          </a:p>
        </p:txBody>
      </p:sp>
      <p:sp>
        <p:nvSpPr>
          <p:cNvPr id="6155" name="Text Box 10"/>
          <p:cNvSpPr txBox="1">
            <a:spLocks noChangeArrowheads="1"/>
          </p:cNvSpPr>
          <p:nvPr/>
        </p:nvSpPr>
        <p:spPr bwMode="auto">
          <a:xfrm>
            <a:off x="6372225" y="1039813"/>
            <a:ext cx="2673350" cy="1943100"/>
          </a:xfrm>
          <a:prstGeom prst="rect">
            <a:avLst/>
          </a:prstGeom>
          <a:solidFill>
            <a:srgbClr val="FFFF00"/>
          </a:solidFill>
          <a:ln w="9525">
            <a:noFill/>
            <a:miter lim="800000"/>
            <a:headEnd/>
            <a:tailEnd/>
          </a:ln>
        </p:spPr>
        <p:txBody>
          <a:bodyPr wrap="none">
            <a:spAutoFit/>
          </a:bodyPr>
          <a:lstStyle/>
          <a:p>
            <a:pPr>
              <a:lnSpc>
                <a:spcPct val="70000"/>
              </a:lnSpc>
              <a:spcBef>
                <a:spcPct val="20000"/>
              </a:spcBef>
            </a:pPr>
            <a:r>
              <a:rPr lang="th-TH" sz="2000" b="1">
                <a:latin typeface="Browallia New" pitchFamily="34" charset="-34"/>
                <a:cs typeface="Browallia New" pitchFamily="34" charset="-34"/>
                <a:hlinkClick r:id="" action="ppaction://noaction"/>
              </a:rPr>
              <a:t>ด้านการดูแลผู้ป่วย</a:t>
            </a:r>
            <a:endParaRPr lang="th-TH" sz="2000" b="1">
              <a:latin typeface="Browallia New" pitchFamily="34" charset="-34"/>
              <a:cs typeface="Browallia New" pitchFamily="34" charset="-34"/>
            </a:endParaRPr>
          </a:p>
          <a:p>
            <a:pPr>
              <a:lnSpc>
                <a:spcPct val="70000"/>
              </a:lnSpc>
              <a:spcBef>
                <a:spcPct val="20000"/>
              </a:spcBef>
            </a:pPr>
            <a:r>
              <a:rPr lang="th-TH" sz="2000" b="1">
                <a:latin typeface="Browallia New" pitchFamily="34" charset="-34"/>
                <a:cs typeface="Browallia New" pitchFamily="34" charset="-34"/>
              </a:rPr>
              <a:t>ด้านการมุ่งเน้นผู้รับผลงาน</a:t>
            </a:r>
          </a:p>
          <a:p>
            <a:pPr>
              <a:lnSpc>
                <a:spcPct val="70000"/>
              </a:lnSpc>
              <a:spcBef>
                <a:spcPct val="20000"/>
              </a:spcBef>
            </a:pPr>
            <a:r>
              <a:rPr lang="th-TH" sz="2000" b="1">
                <a:latin typeface="Browallia New" pitchFamily="34" charset="-34"/>
                <a:cs typeface="Browallia New" pitchFamily="34" charset="-34"/>
              </a:rPr>
              <a:t>ด้านการเงิน</a:t>
            </a:r>
          </a:p>
          <a:p>
            <a:pPr>
              <a:lnSpc>
                <a:spcPct val="70000"/>
              </a:lnSpc>
              <a:spcBef>
                <a:spcPct val="20000"/>
              </a:spcBef>
            </a:pPr>
            <a:r>
              <a:rPr lang="th-TH" sz="2000" b="1">
                <a:latin typeface="Browallia New" pitchFamily="34" charset="-34"/>
                <a:cs typeface="Browallia New" pitchFamily="34" charset="-34"/>
                <a:hlinkClick r:id="rId5" action="ppaction://hlinksldjump"/>
              </a:rPr>
              <a:t>ด้านทรัพยากรบุคคล</a:t>
            </a:r>
            <a:endParaRPr lang="th-TH" sz="2000" b="1">
              <a:latin typeface="Browallia New" pitchFamily="34" charset="-34"/>
              <a:cs typeface="Browallia New" pitchFamily="34" charset="-34"/>
            </a:endParaRPr>
          </a:p>
          <a:p>
            <a:pPr>
              <a:lnSpc>
                <a:spcPct val="70000"/>
              </a:lnSpc>
              <a:spcBef>
                <a:spcPct val="20000"/>
              </a:spcBef>
            </a:pPr>
            <a:r>
              <a:rPr lang="th-TH" sz="2000" b="1">
                <a:latin typeface="Browallia New" pitchFamily="34" charset="-34"/>
                <a:cs typeface="Browallia New" pitchFamily="34" charset="-34"/>
                <a:hlinkClick r:id="rId5" action="ppaction://hlinksldjump"/>
              </a:rPr>
              <a:t>ด้านประสิทธิผลของกระบวนการ</a:t>
            </a:r>
            <a:endParaRPr lang="th-TH" sz="2000" b="1">
              <a:latin typeface="Browallia New" pitchFamily="34" charset="-34"/>
              <a:cs typeface="Browallia New" pitchFamily="34" charset="-34"/>
            </a:endParaRPr>
          </a:p>
          <a:p>
            <a:pPr>
              <a:lnSpc>
                <a:spcPct val="70000"/>
              </a:lnSpc>
              <a:spcBef>
                <a:spcPct val="20000"/>
              </a:spcBef>
            </a:pPr>
            <a:r>
              <a:rPr lang="th-TH" sz="2000" b="1">
                <a:latin typeface="Browallia New" pitchFamily="34" charset="-34"/>
                <a:cs typeface="Browallia New" pitchFamily="34" charset="-34"/>
                <a:hlinkClick r:id="rId5" action="ppaction://hlinksldjump"/>
              </a:rPr>
              <a:t>ด้านการนำ</a:t>
            </a:r>
            <a:endParaRPr lang="th-TH" sz="2000" b="1">
              <a:latin typeface="Browallia New" pitchFamily="34" charset="-34"/>
              <a:cs typeface="Browallia New" pitchFamily="34" charset="-34"/>
            </a:endParaRPr>
          </a:p>
          <a:p>
            <a:pPr>
              <a:lnSpc>
                <a:spcPct val="70000"/>
              </a:lnSpc>
              <a:spcBef>
                <a:spcPct val="20000"/>
              </a:spcBef>
            </a:pPr>
            <a:r>
              <a:rPr lang="th-TH" sz="2000" b="1">
                <a:latin typeface="Browallia New" pitchFamily="34" charset="-34"/>
                <a:cs typeface="Browallia New" pitchFamily="34" charset="-34"/>
              </a:rPr>
              <a:t>ด้านการสร้างเสริมสุขภาพ</a:t>
            </a:r>
          </a:p>
        </p:txBody>
      </p:sp>
      <p:sp>
        <p:nvSpPr>
          <p:cNvPr id="6156" name="AutoShape 11"/>
          <p:cNvSpPr>
            <a:spLocks noChangeArrowheads="1"/>
          </p:cNvSpPr>
          <p:nvPr/>
        </p:nvSpPr>
        <p:spPr bwMode="auto">
          <a:xfrm>
            <a:off x="2989263" y="1676400"/>
            <a:ext cx="287337" cy="304800"/>
          </a:xfrm>
          <a:prstGeom prst="leftRightArrow">
            <a:avLst>
              <a:gd name="adj1" fmla="val 50000"/>
              <a:gd name="adj2" fmla="val 20000"/>
            </a:avLst>
          </a:prstGeom>
          <a:solidFill>
            <a:srgbClr val="9933FF"/>
          </a:solidFill>
          <a:ln w="9525">
            <a:solidFill>
              <a:schemeClr val="tx1"/>
            </a:solidFill>
            <a:miter lim="800000"/>
            <a:headEnd/>
            <a:tailEnd/>
          </a:ln>
        </p:spPr>
        <p:txBody>
          <a:bodyPr wrap="none" anchor="ctr"/>
          <a:lstStyle/>
          <a:p>
            <a:endParaRPr lang="th-TH">
              <a:latin typeface="Calibri" pitchFamily="34" charset="0"/>
              <a:cs typeface="Cordia New" pitchFamily="34" charset="-34"/>
            </a:endParaRPr>
          </a:p>
        </p:txBody>
      </p:sp>
      <p:sp>
        <p:nvSpPr>
          <p:cNvPr id="6157" name="AutoShape 12"/>
          <p:cNvSpPr>
            <a:spLocks noChangeArrowheads="1"/>
          </p:cNvSpPr>
          <p:nvPr/>
        </p:nvSpPr>
        <p:spPr bwMode="auto">
          <a:xfrm>
            <a:off x="2057400" y="684213"/>
            <a:ext cx="381000" cy="152400"/>
          </a:xfrm>
          <a:prstGeom prst="upDownArrow">
            <a:avLst>
              <a:gd name="adj1" fmla="val 50000"/>
              <a:gd name="adj2" fmla="val 20000"/>
            </a:avLst>
          </a:prstGeom>
          <a:solidFill>
            <a:srgbClr val="9933FF"/>
          </a:solidFill>
          <a:ln w="9525">
            <a:solidFill>
              <a:schemeClr val="tx1"/>
            </a:solidFill>
            <a:miter lim="800000"/>
            <a:headEnd/>
            <a:tailEnd/>
          </a:ln>
        </p:spPr>
        <p:txBody>
          <a:bodyPr wrap="none" anchor="ctr"/>
          <a:lstStyle/>
          <a:p>
            <a:endParaRPr lang="th-TH">
              <a:latin typeface="Calibri" pitchFamily="34" charset="0"/>
              <a:cs typeface="Cordia New" pitchFamily="34" charset="-34"/>
            </a:endParaRPr>
          </a:p>
        </p:txBody>
      </p:sp>
      <p:sp>
        <p:nvSpPr>
          <p:cNvPr id="6158" name="AutoShape 13">
            <a:hlinkClick r:id="" action="ppaction://noaction"/>
          </p:cNvPr>
          <p:cNvSpPr>
            <a:spLocks noChangeArrowheads="1"/>
          </p:cNvSpPr>
          <p:nvPr/>
        </p:nvSpPr>
        <p:spPr bwMode="auto">
          <a:xfrm>
            <a:off x="4267200" y="2805113"/>
            <a:ext cx="381000" cy="304800"/>
          </a:xfrm>
          <a:prstGeom prst="downArrow">
            <a:avLst>
              <a:gd name="adj1" fmla="val 50000"/>
              <a:gd name="adj2" fmla="val 25000"/>
            </a:avLst>
          </a:prstGeom>
          <a:solidFill>
            <a:srgbClr val="9933FF"/>
          </a:solidFill>
          <a:ln w="9525">
            <a:solidFill>
              <a:schemeClr val="tx1"/>
            </a:solidFill>
            <a:miter lim="800000"/>
            <a:headEnd/>
            <a:tailEnd/>
          </a:ln>
        </p:spPr>
        <p:txBody>
          <a:bodyPr wrap="none" anchor="ctr"/>
          <a:lstStyle/>
          <a:p>
            <a:endParaRPr lang="th-TH">
              <a:latin typeface="Calibri" pitchFamily="34" charset="0"/>
              <a:cs typeface="Cordia New" pitchFamily="34" charset="-34"/>
            </a:endParaRPr>
          </a:p>
        </p:txBody>
      </p:sp>
      <p:sp>
        <p:nvSpPr>
          <p:cNvPr id="6159" name="AutoShape 14"/>
          <p:cNvSpPr>
            <a:spLocks noChangeArrowheads="1"/>
          </p:cNvSpPr>
          <p:nvPr/>
        </p:nvSpPr>
        <p:spPr bwMode="auto">
          <a:xfrm>
            <a:off x="5181600" y="6248400"/>
            <a:ext cx="1143000" cy="228600"/>
          </a:xfrm>
          <a:prstGeom prst="rightArrow">
            <a:avLst>
              <a:gd name="adj1" fmla="val 50000"/>
              <a:gd name="adj2" fmla="val 125000"/>
            </a:avLst>
          </a:prstGeom>
          <a:solidFill>
            <a:srgbClr val="6600CC"/>
          </a:solidFill>
          <a:ln w="9525">
            <a:solidFill>
              <a:schemeClr val="tx1"/>
            </a:solidFill>
            <a:miter lim="800000"/>
            <a:headEnd/>
            <a:tailEnd/>
          </a:ln>
        </p:spPr>
        <p:txBody>
          <a:bodyPr wrap="none" anchor="ctr"/>
          <a:lstStyle/>
          <a:p>
            <a:endParaRPr lang="th-TH">
              <a:latin typeface="Calibri" pitchFamily="34" charset="0"/>
              <a:cs typeface="Cordia New" pitchFamily="34" charset="-34"/>
            </a:endParaRPr>
          </a:p>
        </p:txBody>
      </p:sp>
      <p:sp>
        <p:nvSpPr>
          <p:cNvPr id="6160" name="Text Box 15"/>
          <p:cNvSpPr txBox="1">
            <a:spLocks noChangeArrowheads="1"/>
          </p:cNvSpPr>
          <p:nvPr/>
        </p:nvSpPr>
        <p:spPr bwMode="auto">
          <a:xfrm>
            <a:off x="6721475" y="669925"/>
            <a:ext cx="874713" cy="396875"/>
          </a:xfrm>
          <a:prstGeom prst="rect">
            <a:avLst/>
          </a:prstGeom>
          <a:noFill/>
          <a:ln w="9525">
            <a:noFill/>
            <a:miter lim="800000"/>
            <a:headEnd/>
            <a:tailEnd/>
          </a:ln>
        </p:spPr>
        <p:txBody>
          <a:bodyPr wrap="none">
            <a:spAutoFit/>
          </a:bodyPr>
          <a:lstStyle/>
          <a:p>
            <a:r>
              <a:rPr lang="th-TH" sz="2000" b="1">
                <a:latin typeface="Browallia New" pitchFamily="34" charset="-34"/>
                <a:cs typeface="Browallia New" pitchFamily="34" charset="-34"/>
              </a:rPr>
              <a:t>ตอนที่ </a:t>
            </a:r>
            <a:r>
              <a:rPr lang="en-US" sz="2000" b="1">
                <a:latin typeface="Browallia New" pitchFamily="34" charset="-34"/>
                <a:cs typeface="Browallia New" pitchFamily="34" charset="-34"/>
              </a:rPr>
              <a:t>IV</a:t>
            </a:r>
            <a:endParaRPr lang="th-TH" sz="2000" b="1">
              <a:latin typeface="Browallia New" pitchFamily="34" charset="-34"/>
              <a:cs typeface="Browallia New" pitchFamily="34" charset="-34"/>
            </a:endParaRPr>
          </a:p>
        </p:txBody>
      </p:sp>
      <p:sp>
        <p:nvSpPr>
          <p:cNvPr id="6161" name="Text Box 16"/>
          <p:cNvSpPr txBox="1">
            <a:spLocks noChangeArrowheads="1"/>
          </p:cNvSpPr>
          <p:nvPr/>
        </p:nvSpPr>
        <p:spPr bwMode="auto">
          <a:xfrm>
            <a:off x="7239000" y="3657600"/>
            <a:ext cx="855663" cy="396875"/>
          </a:xfrm>
          <a:prstGeom prst="rect">
            <a:avLst/>
          </a:prstGeom>
          <a:noFill/>
          <a:ln w="9525">
            <a:noFill/>
            <a:miter lim="800000"/>
            <a:headEnd/>
            <a:tailEnd/>
          </a:ln>
        </p:spPr>
        <p:txBody>
          <a:bodyPr wrap="none">
            <a:spAutoFit/>
          </a:bodyPr>
          <a:lstStyle/>
          <a:p>
            <a:r>
              <a:rPr lang="th-TH" sz="2000" b="1">
                <a:latin typeface="Browallia New" pitchFamily="34" charset="-34"/>
                <a:cs typeface="Browallia New" pitchFamily="34" charset="-34"/>
              </a:rPr>
              <a:t>ตอนที่ </a:t>
            </a:r>
            <a:r>
              <a:rPr lang="en-US" sz="2000" b="1">
                <a:latin typeface="Browallia New" pitchFamily="34" charset="-34"/>
                <a:cs typeface="Browallia New" pitchFamily="34" charset="-34"/>
              </a:rPr>
              <a:t>III</a:t>
            </a:r>
            <a:endParaRPr lang="th-TH" sz="2000" b="1">
              <a:latin typeface="Browallia New" pitchFamily="34" charset="-34"/>
              <a:cs typeface="Browallia New" pitchFamily="34" charset="-34"/>
            </a:endParaRPr>
          </a:p>
        </p:txBody>
      </p:sp>
      <p:sp>
        <p:nvSpPr>
          <p:cNvPr id="6162" name="Text Box 17"/>
          <p:cNvSpPr txBox="1">
            <a:spLocks noChangeArrowheads="1"/>
          </p:cNvSpPr>
          <p:nvPr/>
        </p:nvSpPr>
        <p:spPr bwMode="auto">
          <a:xfrm>
            <a:off x="5486400" y="3260725"/>
            <a:ext cx="809625" cy="396875"/>
          </a:xfrm>
          <a:prstGeom prst="rect">
            <a:avLst/>
          </a:prstGeom>
          <a:noFill/>
          <a:ln w="9525">
            <a:noFill/>
            <a:miter lim="800000"/>
            <a:headEnd/>
            <a:tailEnd/>
          </a:ln>
        </p:spPr>
        <p:txBody>
          <a:bodyPr wrap="none">
            <a:spAutoFit/>
          </a:bodyPr>
          <a:lstStyle/>
          <a:p>
            <a:r>
              <a:rPr lang="th-TH" sz="2000" b="1">
                <a:latin typeface="Browallia New" pitchFamily="34" charset="-34"/>
                <a:cs typeface="Browallia New" pitchFamily="34" charset="-34"/>
              </a:rPr>
              <a:t>ตอนที่ </a:t>
            </a:r>
            <a:r>
              <a:rPr lang="en-US" sz="2000" b="1">
                <a:latin typeface="Browallia New" pitchFamily="34" charset="-34"/>
                <a:cs typeface="Browallia New" pitchFamily="34" charset="-34"/>
              </a:rPr>
              <a:t>II</a:t>
            </a:r>
            <a:endParaRPr lang="th-TH" sz="2000" b="1">
              <a:latin typeface="Browallia New" pitchFamily="34" charset="-34"/>
              <a:cs typeface="Browallia New" pitchFamily="34" charset="-34"/>
            </a:endParaRPr>
          </a:p>
        </p:txBody>
      </p:sp>
      <p:sp>
        <p:nvSpPr>
          <p:cNvPr id="6163" name="Text Box 18"/>
          <p:cNvSpPr txBox="1">
            <a:spLocks noChangeArrowheads="1"/>
          </p:cNvSpPr>
          <p:nvPr/>
        </p:nvSpPr>
        <p:spPr bwMode="auto">
          <a:xfrm>
            <a:off x="423863" y="223838"/>
            <a:ext cx="763587" cy="396875"/>
          </a:xfrm>
          <a:prstGeom prst="rect">
            <a:avLst/>
          </a:prstGeom>
          <a:noFill/>
          <a:ln w="9525">
            <a:noFill/>
            <a:miter lim="800000"/>
            <a:headEnd/>
            <a:tailEnd/>
          </a:ln>
        </p:spPr>
        <p:txBody>
          <a:bodyPr wrap="none">
            <a:spAutoFit/>
          </a:bodyPr>
          <a:lstStyle/>
          <a:p>
            <a:r>
              <a:rPr lang="th-TH" sz="2000" b="1">
                <a:latin typeface="Browallia New" pitchFamily="34" charset="-34"/>
                <a:cs typeface="Browallia New" pitchFamily="34" charset="-34"/>
              </a:rPr>
              <a:t>ตอนที่ </a:t>
            </a:r>
            <a:r>
              <a:rPr lang="en-US" sz="2000" b="1">
                <a:latin typeface="Browallia New" pitchFamily="34" charset="-34"/>
                <a:cs typeface="Browallia New" pitchFamily="34" charset="-34"/>
              </a:rPr>
              <a:t>I</a:t>
            </a:r>
            <a:endParaRPr lang="th-TH" sz="2000" b="1">
              <a:latin typeface="Browallia New" pitchFamily="34" charset="-34"/>
              <a:cs typeface="Browallia New" pitchFamily="34" charset="-34"/>
            </a:endParaRPr>
          </a:p>
        </p:txBody>
      </p:sp>
      <p:sp>
        <p:nvSpPr>
          <p:cNvPr id="6164" name="AutoShape 19"/>
          <p:cNvSpPr>
            <a:spLocks noChangeArrowheads="1"/>
          </p:cNvSpPr>
          <p:nvPr/>
        </p:nvSpPr>
        <p:spPr bwMode="auto">
          <a:xfrm>
            <a:off x="4114800" y="684213"/>
            <a:ext cx="381000" cy="152400"/>
          </a:xfrm>
          <a:prstGeom prst="upDownArrow">
            <a:avLst>
              <a:gd name="adj1" fmla="val 50000"/>
              <a:gd name="adj2" fmla="val 20000"/>
            </a:avLst>
          </a:prstGeom>
          <a:solidFill>
            <a:srgbClr val="9933FF"/>
          </a:solidFill>
          <a:ln w="9525">
            <a:solidFill>
              <a:schemeClr val="tx1"/>
            </a:solidFill>
            <a:miter lim="800000"/>
            <a:headEnd/>
            <a:tailEnd/>
          </a:ln>
        </p:spPr>
        <p:txBody>
          <a:bodyPr wrap="none" anchor="ctr"/>
          <a:lstStyle/>
          <a:p>
            <a:endParaRPr lang="th-TH">
              <a:latin typeface="Calibri" pitchFamily="34" charset="0"/>
              <a:cs typeface="Cordia New" pitchFamily="34" charset="-34"/>
            </a:endParaRPr>
          </a:p>
        </p:txBody>
      </p:sp>
      <p:sp>
        <p:nvSpPr>
          <p:cNvPr id="6165" name="AutoShape 20"/>
          <p:cNvSpPr>
            <a:spLocks noChangeArrowheads="1"/>
          </p:cNvSpPr>
          <p:nvPr/>
        </p:nvSpPr>
        <p:spPr bwMode="auto">
          <a:xfrm>
            <a:off x="7696200" y="3124200"/>
            <a:ext cx="304800" cy="381000"/>
          </a:xfrm>
          <a:prstGeom prst="upArrow">
            <a:avLst>
              <a:gd name="adj1" fmla="val 50000"/>
              <a:gd name="adj2" fmla="val 31250"/>
            </a:avLst>
          </a:prstGeom>
          <a:solidFill>
            <a:srgbClr val="6600CC"/>
          </a:solidFill>
          <a:ln w="9525">
            <a:solidFill>
              <a:schemeClr val="tx1"/>
            </a:solidFill>
            <a:miter lim="800000"/>
            <a:headEnd/>
            <a:tailEnd/>
          </a:ln>
        </p:spPr>
        <p:txBody>
          <a:bodyPr wrap="none" anchor="ctr"/>
          <a:lstStyle/>
          <a:p>
            <a:endParaRPr lang="th-TH">
              <a:latin typeface="Calibri" pitchFamily="34" charset="0"/>
              <a:cs typeface="Cordia New" pitchFamily="34" charset="-34"/>
            </a:endParaRPr>
          </a:p>
        </p:txBody>
      </p:sp>
      <p:sp>
        <p:nvSpPr>
          <p:cNvPr id="6166" name="AutoShape 21">
            <a:hlinkClick r:id="rId6" action="ppaction://hlinksldjump" highlightClick="1"/>
          </p:cNvPr>
          <p:cNvSpPr>
            <a:spLocks noChangeArrowheads="1"/>
          </p:cNvSpPr>
          <p:nvPr/>
        </p:nvSpPr>
        <p:spPr bwMode="auto">
          <a:xfrm>
            <a:off x="381000" y="1524000"/>
            <a:ext cx="838200" cy="533400"/>
          </a:xfrm>
          <a:prstGeom prst="actionButtonBlank">
            <a:avLst/>
          </a:prstGeom>
          <a:solidFill>
            <a:schemeClr val="accent2"/>
          </a:solidFill>
          <a:ln w="9525">
            <a:solidFill>
              <a:srgbClr val="666699"/>
            </a:solidFill>
            <a:miter lim="800000"/>
            <a:headEnd/>
            <a:tailEnd/>
          </a:ln>
        </p:spPr>
        <p:txBody>
          <a:bodyPr wrap="none" anchor="ctr"/>
          <a:lstStyle/>
          <a:p>
            <a:pPr algn="ctr"/>
            <a:r>
              <a:rPr lang="th-TH" sz="2200" b="1">
                <a:solidFill>
                  <a:schemeClr val="bg1"/>
                </a:solidFill>
                <a:latin typeface="Browallia New" pitchFamily="34" charset="-34"/>
                <a:cs typeface="Browallia New" pitchFamily="34" charset="-34"/>
              </a:rPr>
              <a:t>การนำ</a:t>
            </a:r>
          </a:p>
        </p:txBody>
      </p:sp>
      <p:sp>
        <p:nvSpPr>
          <p:cNvPr id="6167" name="AutoShape 22">
            <a:hlinkClick r:id="rId5" action="ppaction://hlinksldjump" highlightClick="1"/>
          </p:cNvPr>
          <p:cNvSpPr>
            <a:spLocks noChangeArrowheads="1"/>
          </p:cNvSpPr>
          <p:nvPr/>
        </p:nvSpPr>
        <p:spPr bwMode="auto">
          <a:xfrm>
            <a:off x="1371600" y="914400"/>
            <a:ext cx="1600200" cy="685800"/>
          </a:xfrm>
          <a:prstGeom prst="actionButtonBlank">
            <a:avLst/>
          </a:prstGeom>
          <a:solidFill>
            <a:schemeClr val="accent2"/>
          </a:solidFill>
          <a:ln w="9525">
            <a:solidFill>
              <a:srgbClr val="666699"/>
            </a:solidFill>
            <a:miter lim="800000"/>
            <a:headEnd/>
            <a:tailEnd/>
          </a:ln>
        </p:spPr>
        <p:txBody>
          <a:bodyPr wrap="none" anchor="ctr"/>
          <a:lstStyle/>
          <a:p>
            <a:pPr algn="ctr">
              <a:lnSpc>
                <a:spcPct val="70000"/>
              </a:lnSpc>
            </a:pPr>
            <a:r>
              <a:rPr lang="th-TH" sz="2200" b="1">
                <a:solidFill>
                  <a:schemeClr val="bg1"/>
                </a:solidFill>
                <a:latin typeface="Browallia New" pitchFamily="34" charset="-34"/>
                <a:cs typeface="Browallia New" pitchFamily="34" charset="-34"/>
              </a:rPr>
              <a:t>การวางแผน</a:t>
            </a:r>
          </a:p>
          <a:p>
            <a:pPr algn="ctr">
              <a:lnSpc>
                <a:spcPct val="70000"/>
              </a:lnSpc>
            </a:pPr>
            <a:r>
              <a:rPr lang="th-TH" sz="2200" b="1">
                <a:solidFill>
                  <a:schemeClr val="bg1"/>
                </a:solidFill>
                <a:latin typeface="Browallia New" pitchFamily="34" charset="-34"/>
                <a:cs typeface="Browallia New" pitchFamily="34" charset="-34"/>
              </a:rPr>
              <a:t>กลยุทธ์</a:t>
            </a:r>
          </a:p>
        </p:txBody>
      </p:sp>
      <p:sp>
        <p:nvSpPr>
          <p:cNvPr id="6168" name="AutoShape 23">
            <a:hlinkClick r:id="" action="ppaction://noaction" highlightClick="1"/>
          </p:cNvPr>
          <p:cNvSpPr>
            <a:spLocks noChangeArrowheads="1"/>
          </p:cNvSpPr>
          <p:nvPr/>
        </p:nvSpPr>
        <p:spPr bwMode="auto">
          <a:xfrm>
            <a:off x="1371600" y="2057400"/>
            <a:ext cx="1600200" cy="685800"/>
          </a:xfrm>
          <a:prstGeom prst="actionButtonBlank">
            <a:avLst/>
          </a:prstGeom>
          <a:solidFill>
            <a:schemeClr val="accent2"/>
          </a:solidFill>
          <a:ln w="9525">
            <a:solidFill>
              <a:srgbClr val="666699"/>
            </a:solidFill>
            <a:miter lim="800000"/>
            <a:headEnd/>
            <a:tailEnd/>
          </a:ln>
        </p:spPr>
        <p:txBody>
          <a:bodyPr wrap="none" anchor="ctr"/>
          <a:lstStyle/>
          <a:p>
            <a:pPr algn="ctr">
              <a:lnSpc>
                <a:spcPct val="70000"/>
              </a:lnSpc>
            </a:pPr>
            <a:r>
              <a:rPr lang="th-TH" sz="2200" b="1">
                <a:solidFill>
                  <a:schemeClr val="bg1"/>
                </a:solidFill>
                <a:latin typeface="Browallia New" pitchFamily="34" charset="-34"/>
                <a:cs typeface="Browallia New" pitchFamily="34" charset="-34"/>
              </a:rPr>
              <a:t>การมุ่งเน้นผู้ป่วย</a:t>
            </a:r>
          </a:p>
          <a:p>
            <a:pPr algn="ctr">
              <a:lnSpc>
                <a:spcPct val="70000"/>
              </a:lnSpc>
            </a:pPr>
            <a:r>
              <a:rPr lang="th-TH" sz="2200" b="1">
                <a:solidFill>
                  <a:schemeClr val="bg1"/>
                </a:solidFill>
                <a:latin typeface="Browallia New" pitchFamily="34" charset="-34"/>
                <a:cs typeface="Browallia New" pitchFamily="34" charset="-34"/>
              </a:rPr>
              <a:t>และสิทธิผู้ป่วย</a:t>
            </a:r>
          </a:p>
        </p:txBody>
      </p:sp>
      <p:cxnSp>
        <p:nvCxnSpPr>
          <p:cNvPr id="6169" name="AutoShape 24"/>
          <p:cNvCxnSpPr>
            <a:cxnSpLocks noChangeShapeType="1"/>
            <a:stCxn id="6166" idx="3"/>
            <a:endCxn id="6167" idx="2"/>
          </p:cNvCxnSpPr>
          <p:nvPr/>
        </p:nvCxnSpPr>
        <p:spPr bwMode="auto">
          <a:xfrm rot="-5400000">
            <a:off x="957263" y="1100137"/>
            <a:ext cx="300038" cy="614363"/>
          </a:xfrm>
          <a:prstGeom prst="curvedConnector2">
            <a:avLst/>
          </a:prstGeom>
          <a:noFill/>
          <a:ln w="38100">
            <a:solidFill>
              <a:srgbClr val="9933FF"/>
            </a:solidFill>
            <a:round/>
            <a:headEnd type="triangle" w="med" len="med"/>
            <a:tailEnd type="triangle" w="med" len="med"/>
          </a:ln>
        </p:spPr>
      </p:cxnSp>
      <p:cxnSp>
        <p:nvCxnSpPr>
          <p:cNvPr id="6170" name="AutoShape 25"/>
          <p:cNvCxnSpPr>
            <a:cxnSpLocks noChangeShapeType="1"/>
            <a:stCxn id="6166" idx="1"/>
            <a:endCxn id="6168" idx="2"/>
          </p:cNvCxnSpPr>
          <p:nvPr/>
        </p:nvCxnSpPr>
        <p:spPr bwMode="auto">
          <a:xfrm rot="16200000" flipH="1">
            <a:off x="935832" y="1921668"/>
            <a:ext cx="342900" cy="614363"/>
          </a:xfrm>
          <a:prstGeom prst="curvedConnector2">
            <a:avLst/>
          </a:prstGeom>
          <a:noFill/>
          <a:ln w="38100">
            <a:solidFill>
              <a:srgbClr val="9933FF"/>
            </a:solidFill>
            <a:round/>
            <a:headEnd type="triangle" w="med" len="med"/>
            <a:tailEnd type="triangle" w="med" len="med"/>
          </a:ln>
        </p:spPr>
      </p:cxnSp>
      <p:sp>
        <p:nvSpPr>
          <p:cNvPr id="6171" name="AutoShape 26">
            <a:hlinkClick r:id="rId7" action="ppaction://hlinksldjump" highlightClick="1"/>
          </p:cNvPr>
          <p:cNvSpPr>
            <a:spLocks noChangeArrowheads="1"/>
          </p:cNvSpPr>
          <p:nvPr/>
        </p:nvSpPr>
        <p:spPr bwMode="auto">
          <a:xfrm>
            <a:off x="1476375" y="119063"/>
            <a:ext cx="3124200" cy="457200"/>
          </a:xfrm>
          <a:prstGeom prst="actionButtonBlank">
            <a:avLst/>
          </a:prstGeom>
          <a:solidFill>
            <a:schemeClr val="accent2"/>
          </a:solidFill>
          <a:ln w="9525">
            <a:solidFill>
              <a:srgbClr val="666699"/>
            </a:solidFill>
            <a:miter lim="800000"/>
            <a:headEnd/>
            <a:tailEnd/>
          </a:ln>
        </p:spPr>
        <p:txBody>
          <a:bodyPr wrap="none" anchor="ctr"/>
          <a:lstStyle/>
          <a:p>
            <a:pPr algn="ctr"/>
            <a:r>
              <a:rPr lang="th-TH" sz="2200" b="1">
                <a:solidFill>
                  <a:schemeClr val="bg1"/>
                </a:solidFill>
                <a:latin typeface="Browallia New" pitchFamily="34" charset="-34"/>
                <a:cs typeface="Browallia New" pitchFamily="34" charset="-34"/>
              </a:rPr>
              <a:t>การวัด วิเคราะห์ และจัดการความรู้</a:t>
            </a:r>
          </a:p>
        </p:txBody>
      </p:sp>
      <p:sp>
        <p:nvSpPr>
          <p:cNvPr id="6172" name="AutoShape 27">
            <a:hlinkClick r:id="rId5" action="ppaction://hlinksldjump" highlightClick="1"/>
          </p:cNvPr>
          <p:cNvSpPr>
            <a:spLocks noChangeArrowheads="1"/>
          </p:cNvSpPr>
          <p:nvPr/>
        </p:nvSpPr>
        <p:spPr bwMode="auto">
          <a:xfrm>
            <a:off x="3276600" y="2057400"/>
            <a:ext cx="1600200" cy="685800"/>
          </a:xfrm>
          <a:prstGeom prst="actionButtonBlank">
            <a:avLst/>
          </a:prstGeom>
          <a:solidFill>
            <a:schemeClr val="accent2"/>
          </a:solidFill>
          <a:ln w="9525">
            <a:solidFill>
              <a:srgbClr val="666699"/>
            </a:solidFill>
            <a:miter lim="800000"/>
            <a:headEnd/>
            <a:tailEnd/>
          </a:ln>
        </p:spPr>
        <p:txBody>
          <a:bodyPr wrap="none" anchor="ctr"/>
          <a:lstStyle/>
          <a:p>
            <a:pPr algn="ctr">
              <a:lnSpc>
                <a:spcPct val="70000"/>
              </a:lnSpc>
            </a:pPr>
            <a:r>
              <a:rPr lang="th-TH" sz="2200" b="1">
                <a:solidFill>
                  <a:schemeClr val="bg1"/>
                </a:solidFill>
                <a:latin typeface="Browallia New" pitchFamily="34" charset="-34"/>
                <a:cs typeface="Browallia New" pitchFamily="34" charset="-34"/>
              </a:rPr>
              <a:t>การจัดการ</a:t>
            </a:r>
          </a:p>
          <a:p>
            <a:pPr algn="ctr">
              <a:lnSpc>
                <a:spcPct val="70000"/>
              </a:lnSpc>
            </a:pPr>
            <a:r>
              <a:rPr lang="th-TH" sz="2200" b="1">
                <a:solidFill>
                  <a:schemeClr val="bg1"/>
                </a:solidFill>
                <a:latin typeface="Browallia New" pitchFamily="34" charset="-34"/>
                <a:cs typeface="Browallia New" pitchFamily="34" charset="-34"/>
              </a:rPr>
              <a:t>กระบวนการ</a:t>
            </a:r>
          </a:p>
        </p:txBody>
      </p:sp>
      <p:sp>
        <p:nvSpPr>
          <p:cNvPr id="6173" name="AutoShape 28">
            <a:hlinkClick r:id="rId5" action="ppaction://hlinksldjump" highlightClick="1"/>
          </p:cNvPr>
          <p:cNvSpPr>
            <a:spLocks noChangeArrowheads="1"/>
          </p:cNvSpPr>
          <p:nvPr/>
        </p:nvSpPr>
        <p:spPr bwMode="auto">
          <a:xfrm>
            <a:off x="3276600" y="914400"/>
            <a:ext cx="1600200" cy="685800"/>
          </a:xfrm>
          <a:prstGeom prst="actionButtonBlank">
            <a:avLst/>
          </a:prstGeom>
          <a:solidFill>
            <a:schemeClr val="accent2"/>
          </a:solidFill>
          <a:ln w="9525">
            <a:solidFill>
              <a:srgbClr val="666699"/>
            </a:solidFill>
            <a:miter lim="800000"/>
            <a:headEnd/>
            <a:tailEnd/>
          </a:ln>
        </p:spPr>
        <p:txBody>
          <a:bodyPr wrap="none" anchor="ctr"/>
          <a:lstStyle/>
          <a:p>
            <a:pPr algn="ctr">
              <a:lnSpc>
                <a:spcPct val="70000"/>
              </a:lnSpc>
            </a:pPr>
            <a:r>
              <a:rPr lang="th-TH" sz="2200" b="1">
                <a:solidFill>
                  <a:schemeClr val="bg1"/>
                </a:solidFill>
                <a:latin typeface="Browallia New" pitchFamily="34" charset="-34"/>
                <a:cs typeface="Browallia New" pitchFamily="34" charset="-34"/>
              </a:rPr>
              <a:t>การมุ่งเน้น</a:t>
            </a:r>
          </a:p>
          <a:p>
            <a:pPr algn="ctr">
              <a:lnSpc>
                <a:spcPct val="70000"/>
              </a:lnSpc>
            </a:pPr>
            <a:r>
              <a:rPr lang="th-TH" sz="2200" b="1">
                <a:solidFill>
                  <a:schemeClr val="bg1"/>
                </a:solidFill>
                <a:latin typeface="Browallia New" pitchFamily="34" charset="-34"/>
                <a:cs typeface="Browallia New" pitchFamily="34" charset="-34"/>
              </a:rPr>
              <a:t>ทรัพยากรบุคคล</a:t>
            </a:r>
          </a:p>
        </p:txBody>
      </p:sp>
      <p:cxnSp>
        <p:nvCxnSpPr>
          <p:cNvPr id="6174" name="AutoShape 29"/>
          <p:cNvCxnSpPr>
            <a:cxnSpLocks noChangeShapeType="1"/>
            <a:stCxn id="6173" idx="1"/>
            <a:endCxn id="6172" idx="3"/>
          </p:cNvCxnSpPr>
          <p:nvPr/>
        </p:nvCxnSpPr>
        <p:spPr bwMode="auto">
          <a:xfrm>
            <a:off x="4076700" y="1600200"/>
            <a:ext cx="0" cy="457200"/>
          </a:xfrm>
          <a:prstGeom prst="straightConnector1">
            <a:avLst/>
          </a:prstGeom>
          <a:noFill/>
          <a:ln w="38100">
            <a:solidFill>
              <a:srgbClr val="9933FF"/>
            </a:solidFill>
            <a:round/>
            <a:headEnd type="triangle" w="med" len="med"/>
            <a:tailEnd type="triangle" w="med" len="med"/>
          </a:ln>
        </p:spPr>
      </p:cxnSp>
      <p:sp>
        <p:nvSpPr>
          <p:cNvPr id="6175" name="AutoShape 30">
            <a:hlinkClick r:id="rId5" action="ppaction://hlinksldjump" highlightClick="1"/>
          </p:cNvPr>
          <p:cNvSpPr>
            <a:spLocks noChangeArrowheads="1"/>
          </p:cNvSpPr>
          <p:nvPr/>
        </p:nvSpPr>
        <p:spPr bwMode="auto">
          <a:xfrm>
            <a:off x="5248275" y="1600200"/>
            <a:ext cx="1031875" cy="533400"/>
          </a:xfrm>
          <a:prstGeom prst="actionButtonBlank">
            <a:avLst/>
          </a:prstGeom>
          <a:solidFill>
            <a:schemeClr val="accent2"/>
          </a:solidFill>
          <a:ln w="9525">
            <a:solidFill>
              <a:srgbClr val="666699"/>
            </a:solidFill>
            <a:miter lim="800000"/>
            <a:headEnd/>
            <a:tailEnd/>
          </a:ln>
        </p:spPr>
        <p:txBody>
          <a:bodyPr wrap="none" anchor="ctr"/>
          <a:lstStyle/>
          <a:p>
            <a:pPr algn="ctr">
              <a:lnSpc>
                <a:spcPct val="70000"/>
              </a:lnSpc>
            </a:pPr>
            <a:r>
              <a:rPr lang="th-TH" sz="2200" b="1">
                <a:solidFill>
                  <a:schemeClr val="bg1"/>
                </a:solidFill>
                <a:latin typeface="Browallia New" pitchFamily="34" charset="-34"/>
                <a:cs typeface="Browallia New" pitchFamily="34" charset="-34"/>
              </a:rPr>
              <a:t>ผลการ</a:t>
            </a:r>
          </a:p>
          <a:p>
            <a:pPr algn="ctr">
              <a:lnSpc>
                <a:spcPct val="70000"/>
              </a:lnSpc>
            </a:pPr>
            <a:r>
              <a:rPr lang="th-TH" sz="2200" b="1">
                <a:solidFill>
                  <a:schemeClr val="bg1"/>
                </a:solidFill>
                <a:latin typeface="Browallia New" pitchFamily="34" charset="-34"/>
                <a:cs typeface="Browallia New" pitchFamily="34" charset="-34"/>
              </a:rPr>
              <a:t>ดำเนินงาน</a:t>
            </a:r>
          </a:p>
        </p:txBody>
      </p:sp>
      <p:cxnSp>
        <p:nvCxnSpPr>
          <p:cNvPr id="6176" name="AutoShape 31"/>
          <p:cNvCxnSpPr>
            <a:cxnSpLocks noChangeShapeType="1"/>
            <a:stCxn id="6172" idx="0"/>
            <a:endCxn id="6175" idx="1"/>
          </p:cNvCxnSpPr>
          <p:nvPr/>
        </p:nvCxnSpPr>
        <p:spPr bwMode="auto">
          <a:xfrm flipV="1">
            <a:off x="4876800" y="2133600"/>
            <a:ext cx="887413" cy="266700"/>
          </a:xfrm>
          <a:prstGeom prst="curvedConnector2">
            <a:avLst/>
          </a:prstGeom>
          <a:noFill/>
          <a:ln w="38100">
            <a:solidFill>
              <a:srgbClr val="9933FF"/>
            </a:solidFill>
            <a:round/>
            <a:headEnd type="triangle" w="med" len="med"/>
            <a:tailEnd type="triangle" w="med" len="med"/>
          </a:ln>
        </p:spPr>
      </p:cxnSp>
      <p:cxnSp>
        <p:nvCxnSpPr>
          <p:cNvPr id="6177" name="AutoShape 32"/>
          <p:cNvCxnSpPr>
            <a:cxnSpLocks noChangeShapeType="1"/>
            <a:stCxn id="6175" idx="3"/>
            <a:endCxn id="6173" idx="0"/>
          </p:cNvCxnSpPr>
          <p:nvPr/>
        </p:nvCxnSpPr>
        <p:spPr bwMode="auto">
          <a:xfrm rot="5400000" flipH="1">
            <a:off x="5149057" y="985043"/>
            <a:ext cx="342900" cy="887413"/>
          </a:xfrm>
          <a:prstGeom prst="curvedConnector2">
            <a:avLst/>
          </a:prstGeom>
          <a:noFill/>
          <a:ln w="38100">
            <a:solidFill>
              <a:srgbClr val="9933FF"/>
            </a:solidFill>
            <a:round/>
            <a:headEnd type="triangle" w="med" len="med"/>
            <a:tailEnd type="triangle" w="med" len="med"/>
          </a:ln>
        </p:spPr>
      </p:cxnSp>
      <p:sp>
        <p:nvSpPr>
          <p:cNvPr id="6178" name="AutoShape 33">
            <a:hlinkClick r:id="" action="ppaction://noaction" highlightClick="1"/>
          </p:cNvPr>
          <p:cNvSpPr>
            <a:spLocks noChangeArrowheads="1"/>
          </p:cNvSpPr>
          <p:nvPr/>
        </p:nvSpPr>
        <p:spPr bwMode="auto">
          <a:xfrm>
            <a:off x="6553200" y="4038600"/>
            <a:ext cx="2209800" cy="457200"/>
          </a:xfrm>
          <a:prstGeom prst="actionButtonBlank">
            <a:avLst/>
          </a:prstGeom>
          <a:solidFill>
            <a:schemeClr val="accent2"/>
          </a:solidFill>
          <a:ln w="9525">
            <a:solidFill>
              <a:srgbClr val="666699"/>
            </a:solidFill>
            <a:miter lim="800000"/>
            <a:headEnd/>
            <a:tailEnd/>
          </a:ln>
        </p:spPr>
        <p:txBody>
          <a:bodyPr wrap="none" anchor="ctr"/>
          <a:lstStyle/>
          <a:p>
            <a:pPr algn="ctr"/>
            <a:r>
              <a:rPr lang="th-TH" sz="2200" b="1">
                <a:solidFill>
                  <a:schemeClr val="bg1"/>
                </a:solidFill>
                <a:latin typeface="Browallia New" pitchFamily="34" charset="-34"/>
                <a:cs typeface="Browallia New" pitchFamily="34" charset="-34"/>
              </a:rPr>
              <a:t>กระบวนการดูแลผู้ป่วย</a:t>
            </a:r>
          </a:p>
        </p:txBody>
      </p:sp>
      <p:sp>
        <p:nvSpPr>
          <p:cNvPr id="6179" name="AutoShape 34"/>
          <p:cNvSpPr>
            <a:spLocks noChangeArrowheads="1"/>
          </p:cNvSpPr>
          <p:nvPr/>
        </p:nvSpPr>
        <p:spPr bwMode="auto">
          <a:xfrm>
            <a:off x="5724525" y="2781300"/>
            <a:ext cx="304800" cy="381000"/>
          </a:xfrm>
          <a:prstGeom prst="upArrow">
            <a:avLst>
              <a:gd name="adj1" fmla="val 50000"/>
              <a:gd name="adj2" fmla="val 31250"/>
            </a:avLst>
          </a:prstGeom>
          <a:solidFill>
            <a:srgbClr val="6600CC"/>
          </a:solidFill>
          <a:ln w="9525">
            <a:solidFill>
              <a:schemeClr val="tx1"/>
            </a:solidFill>
            <a:miter lim="800000"/>
            <a:headEnd/>
            <a:tailEnd/>
          </a:ln>
        </p:spPr>
        <p:txBody>
          <a:bodyPr wrap="none" anchor="ctr"/>
          <a:lstStyle/>
          <a:p>
            <a:endParaRPr lang="th-TH">
              <a:latin typeface="Calibri" pitchFamily="34" charset="0"/>
              <a:cs typeface="Cordia New" pitchFamily="34" charset="-34"/>
            </a:endParaRPr>
          </a:p>
        </p:txBody>
      </p:sp>
      <p:pic>
        <p:nvPicPr>
          <p:cNvPr id="1026" name="Picture 2"/>
          <p:cNvPicPr>
            <a:picLocks noChangeAspect="1" noChangeArrowheads="1"/>
          </p:cNvPicPr>
          <p:nvPr/>
        </p:nvPicPr>
        <p:blipFill>
          <a:blip r:embed="rId8" cstate="print"/>
          <a:srcRect/>
          <a:stretch>
            <a:fillRect/>
          </a:stretch>
        </p:blipFill>
        <p:spPr bwMode="auto">
          <a:xfrm>
            <a:off x="500034" y="3500438"/>
            <a:ext cx="1952625" cy="2343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4" y="87"/>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8382000" y="6172200"/>
            <a:ext cx="381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52" name="Text Box 3"/>
          <p:cNvSpPr txBox="1">
            <a:spLocks noChangeArrowheads="1"/>
          </p:cNvSpPr>
          <p:nvPr/>
        </p:nvSpPr>
        <p:spPr bwMode="auto">
          <a:xfrm>
            <a:off x="395536" y="2132856"/>
            <a:ext cx="8223448" cy="830997"/>
          </a:xfrm>
          <a:prstGeom prst="rect">
            <a:avLst/>
          </a:prstGeom>
          <a:noFill/>
          <a:ln w="9525">
            <a:noFill/>
            <a:miter lim="800000"/>
            <a:headEnd/>
            <a:tailEnd/>
          </a:ln>
          <a:effectLst>
            <a:glow rad="63500">
              <a:schemeClr val="accent2">
                <a:satMod val="175000"/>
                <a:alpha val="40000"/>
              </a:schemeClr>
            </a:glow>
            <a:outerShdw blurRad="50800" dist="38100" algn="l" rotWithShape="0">
              <a:prstClr val="black">
                <a:alpha val="40000"/>
              </a:prstClr>
            </a:outerShdw>
          </a:effectLst>
        </p:spPr>
        <p:txBody>
          <a:bodyPr>
            <a:spAutoFit/>
          </a:bodyPr>
          <a:lstStyle/>
          <a:p>
            <a:pPr algn="ctr">
              <a:defRPr/>
            </a:pPr>
            <a:r>
              <a:rPr lang="en-US" sz="4800" b="1" dirty="0" smtClean="0">
                <a:solidFill>
                  <a:srgbClr val="0033CC"/>
                </a:solidFill>
                <a:latin typeface="Browallia New" pitchFamily="34" charset="-34"/>
                <a:cs typeface="FreesiaUPC" pitchFamily="34" charset="-34"/>
              </a:rPr>
              <a:t>Looking From Both Sides</a:t>
            </a:r>
            <a:endParaRPr lang="th-TH" sz="4800" b="1" dirty="0" smtClean="0">
              <a:solidFill>
                <a:srgbClr val="0033CC"/>
              </a:solidFill>
              <a:latin typeface="Browallia New" pitchFamily="34" charset="-34"/>
              <a:cs typeface="FreesiaUPC" pitchFamily="34" charset="-34"/>
            </a:endParaRPr>
          </a:p>
        </p:txBody>
      </p:sp>
      <p:sp>
        <p:nvSpPr>
          <p:cNvPr id="3079" name="Text Box 4"/>
          <p:cNvSpPr txBox="1">
            <a:spLocks noChangeArrowheads="1"/>
          </p:cNvSpPr>
          <p:nvPr/>
        </p:nvSpPr>
        <p:spPr bwMode="auto">
          <a:xfrm>
            <a:off x="1679840" y="4707141"/>
            <a:ext cx="562846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tabLst>
                <a:tab pos="7427913" algn="l"/>
              </a:tabLst>
              <a:defRPr sz="2800">
                <a:solidFill>
                  <a:schemeClr val="tx1"/>
                </a:solidFill>
                <a:latin typeface="Arial" pitchFamily="34" charset="0"/>
                <a:cs typeface="Angsana New" pitchFamily="18" charset="-34"/>
              </a:defRPr>
            </a:lvl1pPr>
            <a:lvl2pPr marL="742950" indent="-285750" eaLnBrk="0" hangingPunct="0">
              <a:tabLst>
                <a:tab pos="7427913" algn="l"/>
              </a:tabLst>
              <a:defRPr sz="2800">
                <a:solidFill>
                  <a:schemeClr val="tx1"/>
                </a:solidFill>
                <a:latin typeface="Arial" pitchFamily="34" charset="0"/>
                <a:cs typeface="Angsana New" pitchFamily="18" charset="-34"/>
              </a:defRPr>
            </a:lvl2pPr>
            <a:lvl3pPr marL="1143000" indent="-228600" eaLnBrk="0" hangingPunct="0">
              <a:tabLst>
                <a:tab pos="7427913" algn="l"/>
              </a:tabLst>
              <a:defRPr sz="2800">
                <a:solidFill>
                  <a:schemeClr val="tx1"/>
                </a:solidFill>
                <a:latin typeface="Arial" pitchFamily="34" charset="0"/>
                <a:cs typeface="Angsana New" pitchFamily="18" charset="-34"/>
              </a:defRPr>
            </a:lvl3pPr>
            <a:lvl4pPr marL="1600200" indent="-228600" eaLnBrk="0" hangingPunct="0">
              <a:tabLst>
                <a:tab pos="7427913" algn="l"/>
              </a:tabLst>
              <a:defRPr sz="2800">
                <a:solidFill>
                  <a:schemeClr val="tx1"/>
                </a:solidFill>
                <a:latin typeface="Arial" pitchFamily="34" charset="0"/>
                <a:cs typeface="Angsana New" pitchFamily="18" charset="-34"/>
              </a:defRPr>
            </a:lvl4pPr>
            <a:lvl5pPr marL="2057400" indent="-228600" eaLnBrk="0" hangingPunct="0">
              <a:tabLst>
                <a:tab pos="7427913" algn="l"/>
              </a:tabLst>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tabLst>
                <a:tab pos="7427913" algn="l"/>
              </a:tabLs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tabLst>
                <a:tab pos="7427913" algn="l"/>
              </a:tabLs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tabLst>
                <a:tab pos="7427913" algn="l"/>
              </a:tabLs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tabLst>
                <a:tab pos="7427913" algn="l"/>
              </a:tabLst>
              <a:defRPr sz="2800">
                <a:solidFill>
                  <a:schemeClr val="tx1"/>
                </a:solidFill>
                <a:latin typeface="Arial" pitchFamily="34" charset="0"/>
                <a:cs typeface="Angsana New" pitchFamily="18" charset="-34"/>
              </a:defRPr>
            </a:lvl9pPr>
          </a:lstStyle>
          <a:p>
            <a:pPr algn="ctr" eaLnBrk="1" hangingPunct="1"/>
            <a:r>
              <a:rPr lang="th-TH" dirty="0" smtClean="0">
                <a:latin typeface="Browallia New" pitchFamily="34" charset="-34"/>
                <a:cs typeface="Browallia New" pitchFamily="34" charset="-34"/>
              </a:rPr>
              <a:t>สถาบัน</a:t>
            </a:r>
            <a:r>
              <a:rPr lang="th-TH" dirty="0">
                <a:latin typeface="Browallia New" pitchFamily="34" charset="-34"/>
                <a:cs typeface="Browallia New" pitchFamily="34" charset="-34"/>
              </a:rPr>
              <a:t>รับรองคุณภาพสถานพยาบาล (องค์การมหาชน</a:t>
            </a:r>
            <a:r>
              <a:rPr lang="th-TH" dirty="0" smtClean="0">
                <a:latin typeface="Browallia New" pitchFamily="34" charset="-34"/>
                <a:cs typeface="Browallia New" pitchFamily="34" charset="-34"/>
              </a:rPr>
              <a:t>)</a:t>
            </a:r>
          </a:p>
          <a:p>
            <a:pPr algn="ctr" eaLnBrk="1" hangingPunct="1"/>
            <a:r>
              <a:rPr lang="en-US" dirty="0" smtClean="0">
                <a:latin typeface="Browallia New" pitchFamily="34" charset="-34"/>
                <a:cs typeface="Browallia New" pitchFamily="34" charset="-34"/>
              </a:rPr>
              <a:t>5 </a:t>
            </a:r>
            <a:r>
              <a:rPr lang="th-TH" dirty="0" smtClean="0">
                <a:latin typeface="Browallia New" pitchFamily="34" charset="-34"/>
                <a:cs typeface="Browallia New" pitchFamily="34" charset="-34"/>
              </a:rPr>
              <a:t>มิถุนายน </a:t>
            </a:r>
            <a:r>
              <a:rPr lang="en-US" dirty="0" smtClean="0">
                <a:latin typeface="Browallia New" pitchFamily="34" charset="-34"/>
                <a:cs typeface="Browallia New" pitchFamily="34" charset="-34"/>
              </a:rPr>
              <a:t>2556 </a:t>
            </a:r>
            <a:endParaRPr lang="th-TH" dirty="0">
              <a:latin typeface="Browallia New" pitchFamily="34" charset="-34"/>
              <a:cs typeface="Browallia New" pitchFamily="34" charset="-34"/>
            </a:endParaRPr>
          </a:p>
        </p:txBody>
      </p:sp>
      <p:sp>
        <p:nvSpPr>
          <p:cNvPr id="6" name="Slide Number Placeholder 5"/>
          <p:cNvSpPr>
            <a:spLocks noGrp="1"/>
          </p:cNvSpPr>
          <p:nvPr>
            <p:ph type="sldNum" sz="quarter" idx="12"/>
          </p:nvPr>
        </p:nvSpPr>
        <p:spPr/>
        <p:txBody>
          <a:bodyPr/>
          <a:lstStyle/>
          <a:p>
            <a:pPr>
              <a:defRPr/>
            </a:pPr>
            <a:fld id="{690366BC-3040-4212-8C0D-308D382D0162}" type="slidenum">
              <a:rPr lang="th-TH" smtClean="0"/>
              <a:pPr>
                <a:defRPr/>
              </a:pPr>
              <a:t>16</a:t>
            </a:fld>
            <a:endParaRPr lang="th-TH"/>
          </a:p>
        </p:txBody>
      </p:sp>
      <p:pic>
        <p:nvPicPr>
          <p:cNvPr id="7" name="Picture 6" descr="http://img.cliparto.com/pic/s/190764/3188177-set-of-funny-and-ugly-smilies.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68" t="2641" r="48019" b="46818"/>
          <a:stretch/>
        </p:blipFill>
        <p:spPr bwMode="auto">
          <a:xfrm>
            <a:off x="277484" y="836712"/>
            <a:ext cx="1774236" cy="18002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6" descr="http://img.cliparto.com/pic/s/190764/3188177-set-of-funny-and-ugly-smilies.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8026" t="47888" r="2404" b="3515"/>
          <a:stretch/>
        </p:blipFill>
        <p:spPr bwMode="auto">
          <a:xfrm>
            <a:off x="7135142" y="2420888"/>
            <a:ext cx="1757338" cy="172288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7357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6C0AC32-68A8-4A49-B63B-F7CCF8D963FE}" type="slidenum">
              <a:rPr lang="th-TH" smtClean="0"/>
              <a:pPr>
                <a:defRPr/>
              </a:pPr>
              <a:t>17</a:t>
            </a:fld>
            <a:endParaRPr lang="th-TH"/>
          </a:p>
        </p:txBody>
      </p:sp>
      <p:pic>
        <p:nvPicPr>
          <p:cNvPr id="7" name="Picture 6" descr="http://img.cliparto.com/pic/s/190764/3188177-set-of-funny-and-ugly-smilie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68" t="2641" r="48019" b="46818"/>
          <a:stretch/>
        </p:blipFill>
        <p:spPr bwMode="auto">
          <a:xfrm>
            <a:off x="277484" y="332656"/>
            <a:ext cx="1774236" cy="18002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Rectangle 10"/>
          <p:cNvSpPr>
            <a:spLocks noChangeArrowheads="1"/>
          </p:cNvSpPr>
          <p:nvPr/>
        </p:nvSpPr>
        <p:spPr bwMode="auto">
          <a:xfrm>
            <a:off x="2123728" y="273050"/>
            <a:ext cx="3667472" cy="707886"/>
          </a:xfrm>
          <a:prstGeom prst="rect">
            <a:avLst/>
          </a:prstGeom>
          <a:solidFill>
            <a:srgbClr val="3333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4000" b="1" dirty="0" smtClean="0">
                <a:solidFill>
                  <a:schemeClr val="bg1"/>
                </a:solidFill>
                <a:latin typeface="Times New Roman" pitchFamily="18" charset="0"/>
                <a:cs typeface="FreesiaUPC" pitchFamily="34" charset="-34"/>
              </a:rPr>
              <a:t>Good Practice</a:t>
            </a:r>
            <a:endParaRPr lang="en-US" sz="4000" b="1" dirty="0">
              <a:solidFill>
                <a:schemeClr val="bg1"/>
              </a:solidFill>
              <a:latin typeface="Times New Roman" pitchFamily="18" charset="0"/>
              <a:cs typeface="FreesiaUPC" pitchFamily="34" charset="-34"/>
            </a:endParaRPr>
          </a:p>
        </p:txBody>
      </p:sp>
      <p:sp>
        <p:nvSpPr>
          <p:cNvPr id="3" name="TextBox 2"/>
          <p:cNvSpPr txBox="1"/>
          <p:nvPr/>
        </p:nvSpPr>
        <p:spPr>
          <a:xfrm>
            <a:off x="2004255" y="1556792"/>
            <a:ext cx="3143809" cy="2062103"/>
          </a:xfrm>
          <a:prstGeom prst="rect">
            <a:avLst/>
          </a:prstGeom>
          <a:noFill/>
        </p:spPr>
        <p:txBody>
          <a:bodyPr wrap="none" rtlCol="0">
            <a:spAutoFit/>
          </a:bodyPr>
          <a:lstStyle/>
          <a:p>
            <a:r>
              <a:rPr lang="en-US" sz="3200" b="1" dirty="0" smtClean="0"/>
              <a:t>Good Outcome</a:t>
            </a:r>
          </a:p>
          <a:p>
            <a:r>
              <a:rPr lang="en-US" sz="3200" b="1" dirty="0" smtClean="0"/>
              <a:t>Good Process</a:t>
            </a:r>
          </a:p>
          <a:p>
            <a:r>
              <a:rPr lang="en-US" sz="3200" b="1" dirty="0" smtClean="0"/>
              <a:t>Good Effort</a:t>
            </a:r>
          </a:p>
          <a:p>
            <a:r>
              <a:rPr lang="en-US" sz="3200" b="1" dirty="0" smtClean="0"/>
              <a:t>Good Learning</a:t>
            </a:r>
            <a:endParaRPr lang="th-TH" sz="3200" b="1" dirty="0"/>
          </a:p>
        </p:txBody>
      </p:sp>
      <p:sp>
        <p:nvSpPr>
          <p:cNvPr id="4" name="TextBox 3"/>
          <p:cNvSpPr txBox="1"/>
          <p:nvPr/>
        </p:nvSpPr>
        <p:spPr>
          <a:xfrm>
            <a:off x="3143968" y="3701350"/>
            <a:ext cx="4740400" cy="1815882"/>
          </a:xfrm>
          <a:prstGeom prst="rect">
            <a:avLst/>
          </a:prstGeom>
          <a:solidFill>
            <a:schemeClr val="accent4">
              <a:lumMod val="20000"/>
              <a:lumOff val="80000"/>
            </a:schemeClr>
          </a:solidFill>
          <a:effectLst>
            <a:glow rad="101600">
              <a:schemeClr val="accent4">
                <a:satMod val="175000"/>
                <a:alpha val="40000"/>
              </a:schemeClr>
            </a:glow>
          </a:effectLst>
        </p:spPr>
        <p:txBody>
          <a:bodyPr wrap="none" rtlCol="0">
            <a:spAutoFit/>
          </a:bodyPr>
          <a:lstStyle/>
          <a:p>
            <a:r>
              <a:rPr lang="en-US" dirty="0" smtClean="0"/>
              <a:t>Evaluation &amp; Improvement</a:t>
            </a:r>
          </a:p>
          <a:p>
            <a:r>
              <a:rPr lang="en-US" dirty="0" smtClean="0"/>
              <a:t>Understand WHY</a:t>
            </a:r>
          </a:p>
          <a:p>
            <a:r>
              <a:rPr lang="en-US" dirty="0" smtClean="0"/>
              <a:t>Get New Idea, New Concept</a:t>
            </a:r>
          </a:p>
          <a:p>
            <a:r>
              <a:rPr lang="en-US" dirty="0" smtClean="0"/>
              <a:t>Find New Approach</a:t>
            </a:r>
            <a:endParaRPr lang="th-TH" dirty="0"/>
          </a:p>
        </p:txBody>
      </p:sp>
    </p:spTree>
    <p:extLst>
      <p:ext uri="{BB962C8B-B14F-4D97-AF65-F5344CB8AC3E}">
        <p14:creationId xmlns:p14="http://schemas.microsoft.com/office/powerpoint/2010/main" val="38729322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6C0AC32-68A8-4A49-B63B-F7CCF8D963FE}" type="slidenum">
              <a:rPr lang="th-TH" smtClean="0"/>
              <a:pPr>
                <a:defRPr/>
              </a:pPr>
              <a:t>18</a:t>
            </a:fld>
            <a:endParaRPr lang="th-TH"/>
          </a:p>
        </p:txBody>
      </p:sp>
      <p:sp>
        <p:nvSpPr>
          <p:cNvPr id="3" name="Rectangle 10"/>
          <p:cNvSpPr>
            <a:spLocks noChangeArrowheads="1"/>
          </p:cNvSpPr>
          <p:nvPr/>
        </p:nvSpPr>
        <p:spPr bwMode="auto">
          <a:xfrm>
            <a:off x="142844" y="273050"/>
            <a:ext cx="5929354" cy="707886"/>
          </a:xfrm>
          <a:prstGeom prst="rect">
            <a:avLst/>
          </a:prstGeom>
          <a:solidFill>
            <a:srgbClr val="3333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th-TH" sz="4000" b="1" dirty="0" smtClean="0">
                <a:solidFill>
                  <a:schemeClr val="bg1"/>
                </a:solidFill>
                <a:latin typeface="Times New Roman" pitchFamily="18" charset="0"/>
                <a:cs typeface="FreesiaUPC" pitchFamily="34" charset="-34"/>
              </a:rPr>
              <a:t>รวมคน ค้น </a:t>
            </a:r>
            <a:r>
              <a:rPr lang="en-US" sz="4000" b="1" dirty="0" smtClean="0">
                <a:solidFill>
                  <a:schemeClr val="bg1"/>
                </a:solidFill>
                <a:latin typeface="Times New Roman" pitchFamily="18" charset="0"/>
                <a:cs typeface="FreesiaUPC" pitchFamily="34" charset="-34"/>
              </a:rPr>
              <a:t>Good practice</a:t>
            </a:r>
            <a:endParaRPr lang="th-TH" sz="4000" b="1" dirty="0" smtClean="0">
              <a:solidFill>
                <a:schemeClr val="bg1"/>
              </a:solidFill>
              <a:latin typeface="Times New Roman" pitchFamily="18" charset="0"/>
              <a:cs typeface="FreesiaUPC" pitchFamily="34" charset="-34"/>
            </a:endParaRPr>
          </a:p>
        </p:txBody>
      </p:sp>
      <p:sp>
        <p:nvSpPr>
          <p:cNvPr id="4" name="TextBox 3"/>
          <p:cNvSpPr txBox="1"/>
          <p:nvPr/>
        </p:nvSpPr>
        <p:spPr>
          <a:xfrm>
            <a:off x="-307773" y="2276872"/>
            <a:ext cx="9890849" cy="2554545"/>
          </a:xfrm>
          <a:prstGeom prst="rect">
            <a:avLst/>
          </a:prstGeom>
          <a:noFill/>
        </p:spPr>
        <p:txBody>
          <a:bodyPr wrap="square" rtlCol="0">
            <a:spAutoFit/>
          </a:bodyPr>
          <a:lstStyle/>
          <a:p>
            <a:pPr marL="742950" indent="-742950" algn="ctr"/>
            <a:r>
              <a:rPr lang="th-TH" sz="4000" b="1" dirty="0" smtClean="0">
                <a:latin typeface="FreesiaUPC" pitchFamily="34" charset="-34"/>
                <a:cs typeface="FreesiaUPC" pitchFamily="34" charset="-34"/>
              </a:rPr>
              <a:t>ให้จับคู่คนร่วมค้น สลับกันเล่าถึงสิ่งที่คิดว่าเป็น </a:t>
            </a:r>
            <a:endParaRPr lang="en-US" sz="4000" b="1" dirty="0" smtClean="0">
              <a:latin typeface="FreesiaUPC" pitchFamily="34" charset="-34"/>
              <a:cs typeface="FreesiaUPC" pitchFamily="34" charset="-34"/>
            </a:endParaRPr>
          </a:p>
          <a:p>
            <a:pPr marL="742950" indent="-742950" algn="ctr"/>
            <a:r>
              <a:rPr lang="en-US" sz="4000" b="1" dirty="0" smtClean="0">
                <a:latin typeface="FreesiaUPC" pitchFamily="34" charset="-34"/>
                <a:cs typeface="FreesiaUPC" pitchFamily="34" charset="-34"/>
              </a:rPr>
              <a:t>Good Practice </a:t>
            </a:r>
            <a:r>
              <a:rPr lang="th-TH" sz="4000" b="1" dirty="0" smtClean="0">
                <a:latin typeface="FreesiaUPC" pitchFamily="34" charset="-34"/>
                <a:cs typeface="FreesiaUPC" pitchFamily="34" charset="-34"/>
              </a:rPr>
              <a:t>ของตน</a:t>
            </a:r>
          </a:p>
          <a:p>
            <a:pPr marL="742950" indent="-742950" algn="ctr"/>
            <a:r>
              <a:rPr lang="th-TH" sz="4000" b="1" dirty="0" smtClean="0">
                <a:latin typeface="FreesiaUPC" pitchFamily="34" charset="-34"/>
                <a:cs typeface="FreesiaUPC" pitchFamily="34" charset="-34"/>
              </a:rPr>
              <a:t>อีกคนคิดว่าเป็น </a:t>
            </a:r>
            <a:r>
              <a:rPr lang="en-US" sz="4000" b="1" dirty="0" smtClean="0">
                <a:latin typeface="FreesiaUPC" pitchFamily="34" charset="-34"/>
                <a:cs typeface="FreesiaUPC" pitchFamily="34" charset="-34"/>
              </a:rPr>
              <a:t>Good Practice</a:t>
            </a:r>
            <a:r>
              <a:rPr lang="th-TH" sz="4000" b="1" dirty="0" smtClean="0">
                <a:latin typeface="FreesiaUPC" pitchFamily="34" charset="-34"/>
                <a:cs typeface="FreesiaUPC" pitchFamily="34" charset="-34"/>
              </a:rPr>
              <a:t> แบบไหน</a:t>
            </a:r>
          </a:p>
          <a:p>
            <a:pPr marL="742950" indent="-742950" algn="ctr"/>
            <a:r>
              <a:rPr lang="th-TH" sz="4000" b="1" dirty="0" smtClean="0">
                <a:latin typeface="FreesiaUPC" pitchFamily="34" charset="-34"/>
                <a:cs typeface="FreesiaUPC" pitchFamily="34" charset="-34"/>
              </a:rPr>
              <a:t>โปรดชื่นชมและชมชอบ </a:t>
            </a:r>
          </a:p>
        </p:txBody>
      </p:sp>
    </p:spTree>
    <p:extLst>
      <p:ext uri="{BB962C8B-B14F-4D97-AF65-F5344CB8AC3E}">
        <p14:creationId xmlns:p14="http://schemas.microsoft.com/office/powerpoint/2010/main" val="29381580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6C0AC32-68A8-4A49-B63B-F7CCF8D963FE}" type="slidenum">
              <a:rPr lang="th-TH" smtClean="0"/>
              <a:pPr>
                <a:defRPr/>
              </a:pPr>
              <a:t>19</a:t>
            </a:fld>
            <a:endParaRPr lang="th-TH"/>
          </a:p>
        </p:txBody>
      </p:sp>
      <p:pic>
        <p:nvPicPr>
          <p:cNvPr id="7" name="Picture 6" descr="http://img.cliparto.com/pic/s/190764/3188177-set-of-funny-and-ugly-smilie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68" t="2641" r="48019" b="46818"/>
          <a:stretch/>
        </p:blipFill>
        <p:spPr bwMode="auto">
          <a:xfrm>
            <a:off x="277484" y="332656"/>
            <a:ext cx="1774236" cy="18002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Rectangle 10"/>
          <p:cNvSpPr>
            <a:spLocks noChangeArrowheads="1"/>
          </p:cNvSpPr>
          <p:nvPr/>
        </p:nvSpPr>
        <p:spPr bwMode="auto">
          <a:xfrm>
            <a:off x="2123728" y="273050"/>
            <a:ext cx="3667472" cy="707886"/>
          </a:xfrm>
          <a:prstGeom prst="rect">
            <a:avLst/>
          </a:prstGeom>
          <a:solidFill>
            <a:srgbClr val="3333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4000" b="1" dirty="0" smtClean="0">
                <a:solidFill>
                  <a:schemeClr val="bg1"/>
                </a:solidFill>
                <a:latin typeface="Times New Roman" pitchFamily="18" charset="0"/>
                <a:cs typeface="FreesiaUPC" pitchFamily="34" charset="-34"/>
              </a:rPr>
              <a:t>Good practice</a:t>
            </a:r>
            <a:endParaRPr lang="en-US" sz="4000" b="1" dirty="0">
              <a:solidFill>
                <a:schemeClr val="bg1"/>
              </a:solidFill>
              <a:latin typeface="Times New Roman" pitchFamily="18" charset="0"/>
              <a:cs typeface="FreesiaUPC" pitchFamily="34" charset="-34"/>
            </a:endParaRPr>
          </a:p>
        </p:txBody>
      </p:sp>
      <p:sp>
        <p:nvSpPr>
          <p:cNvPr id="3" name="TextBox 2"/>
          <p:cNvSpPr txBox="1"/>
          <p:nvPr/>
        </p:nvSpPr>
        <p:spPr>
          <a:xfrm>
            <a:off x="2004255" y="1556792"/>
            <a:ext cx="1688283" cy="2062103"/>
          </a:xfrm>
          <a:prstGeom prst="rect">
            <a:avLst/>
          </a:prstGeom>
          <a:noFill/>
        </p:spPr>
        <p:txBody>
          <a:bodyPr wrap="none" rtlCol="0">
            <a:spAutoFit/>
          </a:bodyPr>
          <a:lstStyle/>
          <a:p>
            <a:r>
              <a:rPr lang="en-US" sz="3200" b="1" dirty="0" smtClean="0"/>
              <a:t>What ?</a:t>
            </a:r>
          </a:p>
          <a:p>
            <a:r>
              <a:rPr lang="en-US" sz="3200" b="1" dirty="0" smtClean="0"/>
              <a:t>Where?</a:t>
            </a:r>
          </a:p>
          <a:p>
            <a:r>
              <a:rPr lang="en-US" sz="3200" b="1" dirty="0" smtClean="0"/>
              <a:t>Why ?</a:t>
            </a:r>
          </a:p>
          <a:p>
            <a:r>
              <a:rPr lang="en-US" sz="3200" b="1" dirty="0" smtClean="0"/>
              <a:t>Who?</a:t>
            </a:r>
            <a:endParaRPr lang="th-TH" sz="3200" b="1" dirty="0"/>
          </a:p>
        </p:txBody>
      </p:sp>
      <p:sp>
        <p:nvSpPr>
          <p:cNvPr id="4" name="TextBox 3"/>
          <p:cNvSpPr txBox="1"/>
          <p:nvPr/>
        </p:nvSpPr>
        <p:spPr>
          <a:xfrm>
            <a:off x="3143968" y="3701350"/>
            <a:ext cx="3844322" cy="523220"/>
          </a:xfrm>
          <a:prstGeom prst="rect">
            <a:avLst/>
          </a:prstGeom>
          <a:solidFill>
            <a:schemeClr val="accent4">
              <a:lumMod val="20000"/>
              <a:lumOff val="80000"/>
            </a:schemeClr>
          </a:solidFill>
          <a:effectLst>
            <a:glow rad="101600">
              <a:schemeClr val="accent4">
                <a:satMod val="175000"/>
                <a:alpha val="40000"/>
              </a:schemeClr>
            </a:glow>
          </a:effectLst>
        </p:spPr>
        <p:txBody>
          <a:bodyPr wrap="none" rtlCol="0">
            <a:spAutoFit/>
          </a:bodyPr>
          <a:lstStyle/>
          <a:p>
            <a:r>
              <a:rPr lang="en-US" dirty="0" smtClean="0"/>
              <a:t>How to implementation</a:t>
            </a:r>
          </a:p>
        </p:txBody>
      </p:sp>
      <p:sp>
        <p:nvSpPr>
          <p:cNvPr id="9" name="TextBox 8"/>
          <p:cNvSpPr txBox="1"/>
          <p:nvPr/>
        </p:nvSpPr>
        <p:spPr>
          <a:xfrm>
            <a:off x="785786" y="5286388"/>
            <a:ext cx="8241487" cy="646331"/>
          </a:xfrm>
          <a:prstGeom prst="rect">
            <a:avLst/>
          </a:prstGeom>
          <a:noFill/>
          <a:ln w="28575">
            <a:solidFill>
              <a:srgbClr val="0000CC"/>
            </a:solidFill>
          </a:ln>
        </p:spPr>
        <p:txBody>
          <a:bodyPr wrap="none" rtlCol="0">
            <a:spAutoFit/>
          </a:bodyPr>
          <a:lstStyle/>
          <a:p>
            <a:r>
              <a:rPr lang="en-US" sz="3600" dirty="0" smtClean="0">
                <a:latin typeface="Tahoma" pitchFamily="34" charset="0"/>
                <a:ea typeface="Tahoma" pitchFamily="34" charset="0"/>
                <a:cs typeface="Tahoma" pitchFamily="34" charset="0"/>
              </a:rPr>
              <a:t>Good Practice </a:t>
            </a:r>
            <a:r>
              <a:rPr lang="th-TH" sz="3600" dirty="0" smtClean="0">
                <a:latin typeface="Tahoma" pitchFamily="34" charset="0"/>
                <a:ea typeface="Tahoma" pitchFamily="34" charset="0"/>
                <a:cs typeface="Tahoma" pitchFamily="34" charset="0"/>
              </a:rPr>
              <a:t>อยู่ทุกที่ มีทุกคน ค้นให้เจอ </a:t>
            </a:r>
            <a:endParaRPr lang="th-TH" sz="36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8729322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6C0AC32-68A8-4A49-B63B-F7CCF8D963FE}" type="slidenum">
              <a:rPr lang="th-TH" smtClean="0"/>
              <a:pPr>
                <a:defRPr/>
              </a:pPr>
              <a:t>2</a:t>
            </a:fld>
            <a:endParaRPr lang="th-TH"/>
          </a:p>
        </p:txBody>
      </p:sp>
      <p:sp>
        <p:nvSpPr>
          <p:cNvPr id="3" name="Rectangle 2"/>
          <p:cNvSpPr/>
          <p:nvPr/>
        </p:nvSpPr>
        <p:spPr>
          <a:xfrm>
            <a:off x="611560" y="2492896"/>
            <a:ext cx="8064896" cy="3539430"/>
          </a:xfrm>
          <a:prstGeom prst="rect">
            <a:avLst/>
          </a:prstGeom>
        </p:spPr>
        <p:txBody>
          <a:bodyPr wrap="square">
            <a:spAutoFit/>
          </a:bodyPr>
          <a:lstStyle/>
          <a:p>
            <a:r>
              <a:rPr lang="th-TH" b="1" dirty="0" smtClean="0">
                <a:latin typeface="BrowalliaUPC" pitchFamily="34" charset="-34"/>
                <a:cs typeface="BrowalliaUPC" pitchFamily="34" charset="-34"/>
              </a:rPr>
              <a:t>วิสัยทัศน์ </a:t>
            </a:r>
            <a:r>
              <a:rPr lang="en-US" b="1" dirty="0">
                <a:latin typeface="BrowalliaUPC" pitchFamily="34" charset="-34"/>
                <a:cs typeface="BrowalliaUPC" pitchFamily="34" charset="-34"/>
              </a:rPr>
              <a:t>(VISION) </a:t>
            </a:r>
            <a:endParaRPr lang="en-US" dirty="0">
              <a:latin typeface="BrowalliaUPC" pitchFamily="34" charset="-34"/>
              <a:cs typeface="BrowalliaUPC" pitchFamily="34" charset="-34"/>
            </a:endParaRPr>
          </a:p>
          <a:p>
            <a:r>
              <a:rPr lang="th-TH" dirty="0">
                <a:latin typeface="BrowalliaUPC" pitchFamily="34" charset="-34"/>
                <a:cs typeface="BrowalliaUPC" pitchFamily="34" charset="-34"/>
              </a:rPr>
              <a:t>“ประเทศไทยมีบริการสุขภาพที่ได้มาตรฐาน เป็นที่ไว้วางใจของสังคม โดย สรพ. มีบทบาทในการส่งเสริมการขับเคลื่อนวัฒนธรรมคุณภาพ”</a:t>
            </a:r>
            <a:endParaRPr lang="en-US" dirty="0">
              <a:latin typeface="BrowalliaUPC" pitchFamily="34" charset="-34"/>
              <a:cs typeface="BrowalliaUPC" pitchFamily="34" charset="-34"/>
            </a:endParaRPr>
          </a:p>
          <a:p>
            <a:r>
              <a:rPr lang="th-TH" b="1" dirty="0" smtClean="0">
                <a:latin typeface="BrowalliaUPC" pitchFamily="34" charset="-34"/>
                <a:cs typeface="BrowalliaUPC" pitchFamily="34" charset="-34"/>
              </a:rPr>
              <a:t>พันธ</a:t>
            </a:r>
            <a:r>
              <a:rPr lang="th-TH" b="1" dirty="0">
                <a:latin typeface="BrowalliaUPC" pitchFamily="34" charset="-34"/>
                <a:cs typeface="BrowalliaUPC" pitchFamily="34" charset="-34"/>
              </a:rPr>
              <a:t>กิจ </a:t>
            </a:r>
            <a:r>
              <a:rPr lang="en-US" b="1" dirty="0">
                <a:latin typeface="BrowalliaUPC" pitchFamily="34" charset="-34"/>
                <a:cs typeface="BrowalliaUPC" pitchFamily="34" charset="-34"/>
              </a:rPr>
              <a:t>(MISSION)</a:t>
            </a:r>
            <a:endParaRPr lang="en-US" dirty="0">
              <a:latin typeface="BrowalliaUPC" pitchFamily="34" charset="-34"/>
              <a:cs typeface="BrowalliaUPC" pitchFamily="34" charset="-34"/>
            </a:endParaRPr>
          </a:p>
          <a:p>
            <a:r>
              <a:rPr lang="th-TH" dirty="0">
                <a:latin typeface="BrowalliaUPC" pitchFamily="34" charset="-34"/>
                <a:cs typeface="BrowalliaUPC" pitchFamily="34" charset="-34"/>
              </a:rPr>
              <a:t>“ส่งเสริม สนับสนุน และขับเคลื่อนการพัฒนาคุณภาพของระบบบริการสุขภาพ โดยใช้การประเมินตนเอง การเยี่ยมสำรวจจากภายนอกและการรับรองกระบวนการคุณภาพ เป็นกลไกกระตุ้น ส่งเสริมการพัฒนาคุณภาพสถานพยาบาลอย่างสมดุล”</a:t>
            </a:r>
            <a:endParaRPr lang="en-US" dirty="0">
              <a:latin typeface="BrowalliaUPC" pitchFamily="34" charset="-34"/>
              <a:cs typeface="BrowalliaUPC" pitchFamily="34" charset="-34"/>
            </a:endParaRPr>
          </a:p>
        </p:txBody>
      </p:sp>
      <p:sp>
        <p:nvSpPr>
          <p:cNvPr id="4" name="Rectangle 10"/>
          <p:cNvSpPr>
            <a:spLocks noChangeArrowheads="1"/>
          </p:cNvSpPr>
          <p:nvPr/>
        </p:nvSpPr>
        <p:spPr bwMode="auto">
          <a:xfrm>
            <a:off x="35496" y="635204"/>
            <a:ext cx="9036496" cy="1569660"/>
          </a:xfrm>
          <a:prstGeom prst="rect">
            <a:avLst/>
          </a:prstGeom>
          <a:solidFill>
            <a:srgbClr val="3333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th-TH" sz="3200" b="1" dirty="0" smtClean="0">
                <a:solidFill>
                  <a:srgbClr val="FFFF00"/>
                </a:solidFill>
                <a:latin typeface="BrowalliaUPC" pitchFamily="34" charset="-34"/>
                <a:cs typeface="BrowalliaUPC" pitchFamily="34" charset="-34"/>
              </a:rPr>
              <a:t>กลไก </a:t>
            </a:r>
            <a:r>
              <a:rPr lang="en-US" sz="3200" b="1" dirty="0" smtClean="0">
                <a:solidFill>
                  <a:srgbClr val="FFFF00"/>
                </a:solidFill>
                <a:latin typeface="BrowalliaUPC" pitchFamily="34" charset="-34"/>
                <a:cs typeface="BrowalliaUPC" pitchFamily="34" charset="-34"/>
              </a:rPr>
              <a:t>HA </a:t>
            </a:r>
            <a:endParaRPr lang="th-TH" sz="3200" b="1" dirty="0" smtClean="0">
              <a:solidFill>
                <a:srgbClr val="FFFF00"/>
              </a:solidFill>
              <a:latin typeface="BrowalliaUPC" pitchFamily="34" charset="-34"/>
              <a:cs typeface="BrowalliaUPC" pitchFamily="34" charset="-34"/>
            </a:endParaRPr>
          </a:p>
          <a:p>
            <a:pPr algn="ctr"/>
            <a:r>
              <a:rPr lang="th-TH" sz="3200" b="1" dirty="0" smtClean="0">
                <a:solidFill>
                  <a:schemeClr val="bg1"/>
                </a:solidFill>
                <a:latin typeface="BrowalliaUPC" pitchFamily="34" charset="-34"/>
                <a:cs typeface="BrowalliaUPC" pitchFamily="34" charset="-34"/>
              </a:rPr>
              <a:t>คือการส่งเสริมให้ รพ.มีกระจกส่องตนเอง แล้วปรับปรุงตัว</a:t>
            </a:r>
          </a:p>
          <a:p>
            <a:pPr algn="ctr"/>
            <a:r>
              <a:rPr lang="en-US" sz="3200" b="1" dirty="0" smtClean="0">
                <a:solidFill>
                  <a:schemeClr val="bg1"/>
                </a:solidFill>
                <a:latin typeface="BrowalliaUPC" pitchFamily="34" charset="-34"/>
                <a:cs typeface="BrowalliaUPC" pitchFamily="34" charset="-34"/>
              </a:rPr>
              <a:t>HA </a:t>
            </a:r>
            <a:r>
              <a:rPr lang="th-TH" sz="3200" b="1" dirty="0" smtClean="0">
                <a:solidFill>
                  <a:schemeClr val="bg1"/>
                </a:solidFill>
                <a:latin typeface="BrowalliaUPC" pitchFamily="34" charset="-34"/>
                <a:cs typeface="BrowalliaUPC" pitchFamily="34" charset="-34"/>
              </a:rPr>
              <a:t>ช่วยเข้าไปดูคุณภาพของกระจก และดูการใช้กระจกให้เป็นประโยชน์</a:t>
            </a:r>
            <a:endParaRPr lang="en-US" sz="3200" b="1" dirty="0">
              <a:solidFill>
                <a:schemeClr val="bg1"/>
              </a:solidFill>
              <a:latin typeface="BrowalliaUPC" pitchFamily="34" charset="-34"/>
              <a:cs typeface="BrowalliaUPC" pitchFamily="34" charset="-34"/>
            </a:endParaRPr>
          </a:p>
        </p:txBody>
      </p:sp>
    </p:spTree>
    <p:extLst>
      <p:ext uri="{BB962C8B-B14F-4D97-AF65-F5344CB8AC3E}">
        <p14:creationId xmlns:p14="http://schemas.microsoft.com/office/powerpoint/2010/main" val="34680129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6C0AC32-68A8-4A49-B63B-F7CCF8D963FE}" type="slidenum">
              <a:rPr lang="th-TH" smtClean="0"/>
              <a:pPr>
                <a:defRPr/>
              </a:pPr>
              <a:t>20</a:t>
            </a:fld>
            <a:endParaRPr lang="th-TH"/>
          </a:p>
        </p:txBody>
      </p:sp>
      <p:sp>
        <p:nvSpPr>
          <p:cNvPr id="3" name="Rectangle 10"/>
          <p:cNvSpPr>
            <a:spLocks noChangeArrowheads="1"/>
          </p:cNvSpPr>
          <p:nvPr/>
        </p:nvSpPr>
        <p:spPr bwMode="auto">
          <a:xfrm>
            <a:off x="251520" y="332656"/>
            <a:ext cx="5544615" cy="646331"/>
          </a:xfrm>
          <a:prstGeom prst="rect">
            <a:avLst/>
          </a:prstGeom>
          <a:solidFill>
            <a:srgbClr val="3333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3600" b="1" dirty="0" smtClean="0">
                <a:solidFill>
                  <a:schemeClr val="bg1"/>
                </a:solidFill>
                <a:latin typeface="Times New Roman" pitchFamily="18" charset="0"/>
                <a:cs typeface="FreesiaUPC" pitchFamily="34" charset="-34"/>
              </a:rPr>
              <a:t>SPA in Action</a:t>
            </a:r>
            <a:endParaRPr lang="en-US" sz="3600" b="1" dirty="0">
              <a:solidFill>
                <a:schemeClr val="bg1"/>
              </a:solidFill>
              <a:latin typeface="Times New Roman" pitchFamily="18" charset="0"/>
              <a:cs typeface="FreesiaUPC" pitchFamily="34" charset="-34"/>
            </a:endParaRPr>
          </a:p>
        </p:txBody>
      </p:sp>
      <p:sp>
        <p:nvSpPr>
          <p:cNvPr id="4" name="TextBox 3"/>
          <p:cNvSpPr txBox="1"/>
          <p:nvPr/>
        </p:nvSpPr>
        <p:spPr>
          <a:xfrm>
            <a:off x="755576" y="1772816"/>
            <a:ext cx="5333511" cy="584775"/>
          </a:xfrm>
          <a:prstGeom prst="rect">
            <a:avLst/>
          </a:prstGeom>
          <a:solidFill>
            <a:schemeClr val="tx2">
              <a:lumMod val="20000"/>
              <a:lumOff val="80000"/>
            </a:schemeClr>
          </a:solidFill>
        </p:spPr>
        <p:txBody>
          <a:bodyPr wrap="none" rtlCol="0">
            <a:spAutoFit/>
          </a:bodyPr>
          <a:lstStyle/>
          <a:p>
            <a:r>
              <a:rPr lang="en-US" sz="3200" b="1" dirty="0" smtClean="0">
                <a:cs typeface="Arial" pitchFamily="34" charset="0"/>
              </a:rPr>
              <a:t>What?</a:t>
            </a:r>
            <a:r>
              <a:rPr lang="en-US" sz="3200" b="1" dirty="0" smtClean="0">
                <a:latin typeface="FreesiaUPC" pitchFamily="34" charset="-34"/>
                <a:cs typeface="FreesiaUPC" pitchFamily="34" charset="-34"/>
              </a:rPr>
              <a:t> : </a:t>
            </a:r>
            <a:r>
              <a:rPr lang="th-TH" sz="3200" b="1" dirty="0" smtClean="0">
                <a:latin typeface="FreesiaUPC" pitchFamily="34" charset="-34"/>
                <a:cs typeface="FreesiaUPC" pitchFamily="34" charset="-34"/>
              </a:rPr>
              <a:t>อะไรคือปัญหาเฉพาะในเรื่องนี้</a:t>
            </a:r>
            <a:endParaRPr lang="th-TH" sz="3200" b="1" dirty="0">
              <a:latin typeface="FreesiaUPC" pitchFamily="34" charset="-34"/>
              <a:cs typeface="FreesiaUPC" pitchFamily="34" charset="-34"/>
            </a:endParaRPr>
          </a:p>
        </p:txBody>
      </p:sp>
      <p:sp>
        <p:nvSpPr>
          <p:cNvPr id="5" name="TextBox 4"/>
          <p:cNvSpPr txBox="1"/>
          <p:nvPr/>
        </p:nvSpPr>
        <p:spPr>
          <a:xfrm>
            <a:off x="3126843" y="3132257"/>
            <a:ext cx="4469493" cy="584775"/>
          </a:xfrm>
          <a:prstGeom prst="rect">
            <a:avLst/>
          </a:prstGeom>
          <a:solidFill>
            <a:srgbClr val="FFFF00"/>
          </a:solidFill>
        </p:spPr>
        <p:txBody>
          <a:bodyPr wrap="none" rtlCol="0">
            <a:spAutoFit/>
          </a:bodyPr>
          <a:lstStyle/>
          <a:p>
            <a:r>
              <a:rPr lang="en-US" sz="3200" b="1" dirty="0" smtClean="0">
                <a:cs typeface="Arial" pitchFamily="34" charset="0"/>
              </a:rPr>
              <a:t>How?</a:t>
            </a:r>
            <a:r>
              <a:rPr lang="en-US" sz="3200" b="1" dirty="0" smtClean="0">
                <a:latin typeface="FreesiaUPC" pitchFamily="34" charset="-34"/>
                <a:cs typeface="FreesiaUPC" pitchFamily="34" charset="-34"/>
              </a:rPr>
              <a:t> : </a:t>
            </a:r>
            <a:r>
              <a:rPr lang="th-TH" sz="3200" b="1" dirty="0" smtClean="0">
                <a:latin typeface="FreesiaUPC" pitchFamily="34" charset="-34"/>
                <a:cs typeface="FreesiaUPC" pitchFamily="34" charset="-34"/>
              </a:rPr>
              <a:t>จะทำอย่างไรกับเรื่องนี้ดี</a:t>
            </a:r>
            <a:endParaRPr lang="th-TH" sz="3200" b="1" dirty="0">
              <a:latin typeface="FreesiaUPC" pitchFamily="34" charset="-34"/>
              <a:cs typeface="FreesiaUPC" pitchFamily="34" charset="-34"/>
            </a:endParaRPr>
          </a:p>
        </p:txBody>
      </p:sp>
      <p:sp>
        <p:nvSpPr>
          <p:cNvPr id="6" name="TextBox 5"/>
          <p:cNvSpPr txBox="1"/>
          <p:nvPr/>
        </p:nvSpPr>
        <p:spPr>
          <a:xfrm>
            <a:off x="1259632" y="4725144"/>
            <a:ext cx="6742551" cy="584775"/>
          </a:xfrm>
          <a:prstGeom prst="rect">
            <a:avLst/>
          </a:prstGeom>
          <a:solidFill>
            <a:srgbClr val="92D050"/>
          </a:solidFill>
        </p:spPr>
        <p:txBody>
          <a:bodyPr wrap="none" rtlCol="0">
            <a:spAutoFit/>
          </a:bodyPr>
          <a:lstStyle/>
          <a:p>
            <a:r>
              <a:rPr lang="en-US" sz="3200" b="1" dirty="0" smtClean="0">
                <a:cs typeface="Arial" pitchFamily="34" charset="0"/>
              </a:rPr>
              <a:t>More How?</a:t>
            </a:r>
            <a:r>
              <a:rPr lang="en-US" sz="3200" b="1" dirty="0" smtClean="0">
                <a:latin typeface="FreesiaUPC" pitchFamily="34" charset="-34"/>
                <a:cs typeface="FreesiaUPC" pitchFamily="34" charset="-34"/>
              </a:rPr>
              <a:t> : </a:t>
            </a:r>
            <a:r>
              <a:rPr lang="th-TH" sz="3200" b="1" dirty="0" smtClean="0">
                <a:latin typeface="FreesiaUPC" pitchFamily="34" charset="-34"/>
                <a:cs typeface="FreesiaUPC" pitchFamily="34" charset="-34"/>
              </a:rPr>
              <a:t>แล้วจะให้สิ่งดีๆ นี้ธำรงอยู่อย่างไร</a:t>
            </a:r>
            <a:endParaRPr lang="th-TH" sz="3200" b="1" dirty="0">
              <a:latin typeface="FreesiaUPC" pitchFamily="34" charset="-34"/>
              <a:cs typeface="FreesiaUPC" pitchFamily="34" charset="-34"/>
            </a:endParaRPr>
          </a:p>
        </p:txBody>
      </p:sp>
    </p:spTree>
    <p:extLst>
      <p:ext uri="{BB962C8B-B14F-4D97-AF65-F5344CB8AC3E}">
        <p14:creationId xmlns:p14="http://schemas.microsoft.com/office/powerpoint/2010/main" val="10583844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6C0AC32-68A8-4A49-B63B-F7CCF8D963FE}" type="slidenum">
              <a:rPr lang="th-TH" smtClean="0"/>
              <a:pPr>
                <a:defRPr/>
              </a:pPr>
              <a:t>21</a:t>
            </a:fld>
            <a:endParaRPr lang="th-TH"/>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332656"/>
            <a:ext cx="3074512" cy="2169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696907" y="2852936"/>
            <a:ext cx="4179349" cy="2862322"/>
          </a:xfrm>
          <a:prstGeom prst="rect">
            <a:avLst/>
          </a:prstGeom>
          <a:noFill/>
        </p:spPr>
        <p:txBody>
          <a:bodyPr wrap="none" rtlCol="0">
            <a:spAutoFit/>
          </a:bodyPr>
          <a:lstStyle/>
          <a:p>
            <a:r>
              <a:rPr lang="th-TH" sz="3600" b="1" dirty="0" smtClean="0">
                <a:latin typeface="FreesiaUPC" pitchFamily="34" charset="-34"/>
                <a:cs typeface="FreesiaUPC" pitchFamily="34" charset="-34"/>
              </a:rPr>
              <a:t>การทบทวนเวชระเบียน</a:t>
            </a:r>
          </a:p>
          <a:p>
            <a:r>
              <a:rPr lang="th-TH" sz="3600" b="1" dirty="0" smtClean="0">
                <a:latin typeface="FreesiaUPC" pitchFamily="34" charset="-34"/>
                <a:cs typeface="FreesiaUPC" pitchFamily="34" charset="-34"/>
              </a:rPr>
              <a:t>กิจกรรมทบทวนคุณภาพอื่นๆ</a:t>
            </a:r>
          </a:p>
          <a:p>
            <a:r>
              <a:rPr lang="th-TH" sz="3600" b="1" dirty="0" smtClean="0">
                <a:latin typeface="FreesiaUPC" pitchFamily="34" charset="-34"/>
                <a:cs typeface="FreesiaUPC" pitchFamily="34" charset="-34"/>
              </a:rPr>
              <a:t>รายงานอุบัติการณ์</a:t>
            </a:r>
          </a:p>
          <a:p>
            <a:r>
              <a:rPr lang="th-TH" sz="3600" b="1" dirty="0" smtClean="0">
                <a:latin typeface="FreesiaUPC" pitchFamily="34" charset="-34"/>
                <a:cs typeface="FreesiaUPC" pitchFamily="34" charset="-34"/>
              </a:rPr>
              <a:t>การวิเคราะห์ข้อมูล</a:t>
            </a:r>
          </a:p>
          <a:p>
            <a:r>
              <a:rPr lang="th-TH" sz="3600" b="1" dirty="0" smtClean="0">
                <a:latin typeface="FreesiaUPC" pitchFamily="34" charset="-34"/>
                <a:cs typeface="FreesiaUPC" pitchFamily="34" charset="-34"/>
              </a:rPr>
              <a:t>การตามรอยในพื้นที่จริง</a:t>
            </a:r>
          </a:p>
        </p:txBody>
      </p:sp>
      <p:sp>
        <p:nvSpPr>
          <p:cNvPr id="5" name="Rectangle 10"/>
          <p:cNvSpPr>
            <a:spLocks noChangeArrowheads="1"/>
          </p:cNvSpPr>
          <p:nvPr/>
        </p:nvSpPr>
        <p:spPr bwMode="auto">
          <a:xfrm>
            <a:off x="4000872" y="1785010"/>
            <a:ext cx="3667472" cy="707886"/>
          </a:xfrm>
          <a:prstGeom prst="rect">
            <a:avLst/>
          </a:prstGeom>
          <a:solidFill>
            <a:srgbClr val="3333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4000" b="1" dirty="0" smtClean="0">
                <a:solidFill>
                  <a:schemeClr val="bg1"/>
                </a:solidFill>
                <a:latin typeface="Times New Roman" pitchFamily="18" charset="0"/>
                <a:cs typeface="FreesiaUPC" pitchFamily="34" charset="-34"/>
              </a:rPr>
              <a:t>Find the Gap</a:t>
            </a:r>
            <a:endParaRPr lang="en-US" sz="4000" b="1" dirty="0">
              <a:solidFill>
                <a:schemeClr val="bg1"/>
              </a:solidFill>
              <a:latin typeface="Times New Roman" pitchFamily="18" charset="0"/>
              <a:cs typeface="FreesiaUPC" pitchFamily="34" charset="-34"/>
            </a:endParaRPr>
          </a:p>
        </p:txBody>
      </p:sp>
    </p:spTree>
    <p:extLst>
      <p:ext uri="{BB962C8B-B14F-4D97-AF65-F5344CB8AC3E}">
        <p14:creationId xmlns:p14="http://schemas.microsoft.com/office/powerpoint/2010/main" val="35847909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6C0AC32-68A8-4A49-B63B-F7CCF8D963FE}" type="slidenum">
              <a:rPr lang="th-TH" smtClean="0"/>
              <a:pPr>
                <a:defRPr/>
              </a:pPr>
              <a:t>22</a:t>
            </a:fld>
            <a:endParaRPr lang="th-TH"/>
          </a:p>
        </p:txBody>
      </p:sp>
      <p:sp>
        <p:nvSpPr>
          <p:cNvPr id="3" name="Rectangle 10"/>
          <p:cNvSpPr>
            <a:spLocks noChangeArrowheads="1"/>
          </p:cNvSpPr>
          <p:nvPr/>
        </p:nvSpPr>
        <p:spPr bwMode="auto">
          <a:xfrm>
            <a:off x="251520" y="332656"/>
            <a:ext cx="5472608" cy="584775"/>
          </a:xfrm>
          <a:prstGeom prst="rect">
            <a:avLst/>
          </a:prstGeom>
          <a:solidFill>
            <a:srgbClr val="3333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3200" b="1" dirty="0" smtClean="0">
                <a:solidFill>
                  <a:schemeClr val="bg1"/>
                </a:solidFill>
                <a:latin typeface="Times New Roman" pitchFamily="18" charset="0"/>
                <a:cs typeface="FreesiaUPC" pitchFamily="34" charset="-34"/>
              </a:rPr>
              <a:t>Trigger </a:t>
            </a:r>
            <a:r>
              <a:rPr lang="en-US" sz="3200" b="1" dirty="0" err="1" smtClean="0">
                <a:solidFill>
                  <a:schemeClr val="bg1"/>
                </a:solidFill>
                <a:latin typeface="Times New Roman" pitchFamily="18" charset="0"/>
                <a:cs typeface="FreesiaUPC" pitchFamily="34" charset="-34"/>
              </a:rPr>
              <a:t>vs</a:t>
            </a:r>
            <a:r>
              <a:rPr lang="en-US" sz="3200" b="1" dirty="0" smtClean="0">
                <a:solidFill>
                  <a:schemeClr val="bg1"/>
                </a:solidFill>
                <a:latin typeface="Times New Roman" pitchFamily="18" charset="0"/>
                <a:cs typeface="FreesiaUPC" pitchFamily="34" charset="-34"/>
              </a:rPr>
              <a:t> Med Rec Review</a:t>
            </a:r>
            <a:endParaRPr lang="en-US" sz="3200" b="1" dirty="0">
              <a:solidFill>
                <a:schemeClr val="bg1"/>
              </a:solidFill>
              <a:latin typeface="Times New Roman" pitchFamily="18" charset="0"/>
              <a:cs typeface="FreesiaUPC" pitchFamily="34" charset="-34"/>
            </a:endParaRPr>
          </a:p>
        </p:txBody>
      </p:sp>
      <p:sp>
        <p:nvSpPr>
          <p:cNvPr id="4" name="TextBox 3"/>
          <p:cNvSpPr txBox="1"/>
          <p:nvPr/>
        </p:nvSpPr>
        <p:spPr>
          <a:xfrm>
            <a:off x="15569" y="1340768"/>
            <a:ext cx="8948919" cy="5632311"/>
          </a:xfrm>
          <a:prstGeom prst="rect">
            <a:avLst/>
          </a:prstGeom>
          <a:noFill/>
        </p:spPr>
        <p:txBody>
          <a:bodyPr wrap="square" rtlCol="0">
            <a:spAutoFit/>
          </a:bodyPr>
          <a:lstStyle/>
          <a:p>
            <a:r>
              <a:rPr lang="th-TH" sz="3600" b="1" dirty="0" smtClean="0">
                <a:latin typeface="FreesiaUPC" pitchFamily="34" charset="-34"/>
                <a:cs typeface="FreesiaUPC" pitchFamily="34" charset="-34"/>
              </a:rPr>
              <a:t>เริ่มจากอันไหนดี</a:t>
            </a:r>
          </a:p>
          <a:p>
            <a:pPr marL="804863" indent="-355600" defTabSz="1077913">
              <a:buFont typeface="Arial" pitchFamily="34" charset="0"/>
              <a:buChar char="•"/>
            </a:pPr>
            <a:r>
              <a:rPr lang="th-TH" sz="3200" b="1" dirty="0" smtClean="0">
                <a:latin typeface="FreesiaUPC" pitchFamily="34" charset="-34"/>
                <a:cs typeface="FreesiaUPC" pitchFamily="34" charset="-34"/>
              </a:rPr>
              <a:t>ไม่รู้จะเริ่มอย่างไรก็เริ่มจากเอา </a:t>
            </a:r>
            <a:r>
              <a:rPr lang="en-US" sz="3200" b="1" dirty="0" smtClean="0">
                <a:latin typeface="FreesiaUPC" pitchFamily="34" charset="-34"/>
                <a:cs typeface="FreesiaUPC" pitchFamily="34" charset="-34"/>
              </a:rPr>
              <a:t>Trigger </a:t>
            </a:r>
            <a:r>
              <a:rPr lang="th-TH" sz="3200" b="1" dirty="0" smtClean="0">
                <a:latin typeface="FreesiaUPC" pitchFamily="34" charset="-34"/>
                <a:cs typeface="FreesiaUPC" pitchFamily="34" charset="-34"/>
              </a:rPr>
              <a:t>ที่มีกำหนดไว้ไปเลือกเวชระเบียนมาทบทวน</a:t>
            </a:r>
          </a:p>
          <a:p>
            <a:pPr marL="804863" indent="-355600" defTabSz="1077913">
              <a:buFont typeface="Arial" pitchFamily="34" charset="0"/>
              <a:buChar char="•"/>
            </a:pPr>
            <a:r>
              <a:rPr lang="th-TH" sz="3200" b="1" dirty="0" smtClean="0">
                <a:latin typeface="FreesiaUPC" pitchFamily="34" charset="-34"/>
                <a:cs typeface="FreesiaUPC" pitchFamily="34" charset="-34"/>
              </a:rPr>
              <a:t>อยากจะมีความเป็นตัวของตัวเองก็ทบทวนเวชระเบียนที่มีปัญหาจำนวนหนึ่ง แล้วมองกลับมาหา </a:t>
            </a:r>
            <a:r>
              <a:rPr lang="en-US" sz="3200" b="1" dirty="0" smtClean="0">
                <a:latin typeface="FreesiaUPC" pitchFamily="34" charset="-34"/>
                <a:cs typeface="FreesiaUPC" pitchFamily="34" charset="-34"/>
              </a:rPr>
              <a:t>Trigger </a:t>
            </a:r>
            <a:r>
              <a:rPr lang="th-TH" sz="3200" b="1" dirty="0" smtClean="0">
                <a:latin typeface="FreesiaUPC" pitchFamily="34" charset="-34"/>
                <a:cs typeface="FreesiaUPC" pitchFamily="34" charset="-34"/>
              </a:rPr>
              <a:t>แต่ต้องทำใจว่าไปเปรียบเทียบข้อมูลกับคนอื่นไม่ได้</a:t>
            </a:r>
          </a:p>
          <a:p>
            <a:pPr defTabSz="1077913"/>
            <a:r>
              <a:rPr lang="th-TH" sz="3600" b="1" dirty="0" smtClean="0">
                <a:latin typeface="FreesiaUPC" pitchFamily="34" charset="-34"/>
                <a:cs typeface="FreesiaUPC" pitchFamily="34" charset="-34"/>
              </a:rPr>
              <a:t>ต่อยอดอย่างไร</a:t>
            </a:r>
            <a:endParaRPr lang="th-TH" sz="3600" b="1" dirty="0">
              <a:latin typeface="FreesiaUPC" pitchFamily="34" charset="-34"/>
              <a:cs typeface="FreesiaUPC" pitchFamily="34" charset="-34"/>
            </a:endParaRPr>
          </a:p>
          <a:p>
            <a:pPr marL="804863" indent="-355600" defTabSz="1077913">
              <a:buFont typeface="Arial" pitchFamily="34" charset="0"/>
              <a:buChar char="•"/>
            </a:pPr>
            <a:r>
              <a:rPr lang="th-TH" sz="3200" b="1" dirty="0" smtClean="0">
                <a:latin typeface="FreesiaUPC" pitchFamily="34" charset="-34"/>
                <a:cs typeface="FreesiaUPC" pitchFamily="34" charset="-34"/>
              </a:rPr>
              <a:t>ทำ </a:t>
            </a:r>
            <a:r>
              <a:rPr lang="en-US" sz="3200" b="1" dirty="0" smtClean="0">
                <a:latin typeface="FreesiaUPC" pitchFamily="34" charset="-34"/>
                <a:cs typeface="FreesiaUPC" pitchFamily="34" charset="-34"/>
              </a:rPr>
              <a:t>Concurrent Trigger Tool </a:t>
            </a:r>
            <a:r>
              <a:rPr lang="th-TH" sz="3200" b="1" dirty="0" smtClean="0">
                <a:latin typeface="FreesiaUPC" pitchFamily="34" charset="-34"/>
                <a:cs typeface="FreesiaUPC" pitchFamily="34" charset="-34"/>
              </a:rPr>
              <a:t>รับรู้ </a:t>
            </a:r>
            <a:r>
              <a:rPr lang="en-US" sz="3200" b="1" dirty="0" smtClean="0">
                <a:latin typeface="FreesiaUPC" pitchFamily="34" charset="-34"/>
                <a:cs typeface="FreesiaUPC" pitchFamily="34" charset="-34"/>
              </a:rPr>
              <a:t>Trigger </a:t>
            </a:r>
            <a:r>
              <a:rPr lang="th-TH" sz="3200" b="1" dirty="0" smtClean="0">
                <a:latin typeface="FreesiaUPC" pitchFamily="34" charset="-34"/>
                <a:cs typeface="FreesiaUPC" pitchFamily="34" charset="-34"/>
              </a:rPr>
              <a:t>ขณะยังไม่เกิดเหตุการณ์ แล้วเร่งรุดไประงับเหตุ</a:t>
            </a:r>
          </a:p>
          <a:p>
            <a:pPr marL="804863" indent="-355600" defTabSz="1077913">
              <a:buFont typeface="Arial" pitchFamily="34" charset="0"/>
              <a:buChar char="•"/>
            </a:pPr>
            <a:endParaRPr lang="th-TH" sz="3200" b="1" dirty="0" smtClean="0">
              <a:latin typeface="FreesiaUPC" pitchFamily="34" charset="-34"/>
              <a:cs typeface="FreesiaUPC" pitchFamily="34" charset="-34"/>
            </a:endParaRPr>
          </a:p>
          <a:p>
            <a:endParaRPr lang="th-TH" sz="3200" b="1" dirty="0">
              <a:latin typeface="FreesiaUPC" pitchFamily="34" charset="-34"/>
              <a:cs typeface="FreesiaUPC" pitchFamily="34" charset="-34"/>
            </a:endParaRPr>
          </a:p>
        </p:txBody>
      </p:sp>
    </p:spTree>
    <p:extLst>
      <p:ext uri="{BB962C8B-B14F-4D97-AF65-F5344CB8AC3E}">
        <p14:creationId xmlns:p14="http://schemas.microsoft.com/office/powerpoint/2010/main" val="17630617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6C0AC32-68A8-4A49-B63B-F7CCF8D963FE}" type="slidenum">
              <a:rPr lang="th-TH" smtClean="0"/>
              <a:pPr>
                <a:defRPr/>
              </a:pPr>
              <a:t>23</a:t>
            </a:fld>
            <a:endParaRPr lang="th-TH"/>
          </a:p>
        </p:txBody>
      </p:sp>
      <p:sp>
        <p:nvSpPr>
          <p:cNvPr id="3" name="Text Box 8"/>
          <p:cNvSpPr txBox="1">
            <a:spLocks noChangeArrowheads="1"/>
          </p:cNvSpPr>
          <p:nvPr/>
        </p:nvSpPr>
        <p:spPr bwMode="auto">
          <a:xfrm>
            <a:off x="7436296" y="1015014"/>
            <a:ext cx="1600200" cy="365125"/>
          </a:xfrm>
          <a:prstGeom prst="rect">
            <a:avLst/>
          </a:prstGeom>
          <a:solidFill>
            <a:srgbClr val="FFFF66"/>
          </a:solidFill>
          <a:ln w="28575">
            <a:solidFill>
              <a:srgbClr val="0000FF"/>
            </a:solidFill>
            <a:miter lim="800000"/>
            <a:headEnd/>
            <a:tailEnd/>
          </a:ln>
        </p:spPr>
        <p:txBody>
          <a:bodyPr>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algn="ctr" eaLnBrk="1" hangingPunct="1"/>
            <a:r>
              <a:rPr lang="en-US" sz="1600" b="1"/>
              <a:t>Action Plan</a:t>
            </a:r>
            <a:endParaRPr lang="th-TH" sz="1600" b="1"/>
          </a:p>
        </p:txBody>
      </p:sp>
      <p:sp>
        <p:nvSpPr>
          <p:cNvPr id="4" name="Text Box 9"/>
          <p:cNvSpPr txBox="1">
            <a:spLocks noChangeArrowheads="1"/>
          </p:cNvSpPr>
          <p:nvPr/>
        </p:nvSpPr>
        <p:spPr bwMode="auto">
          <a:xfrm>
            <a:off x="5492080" y="888832"/>
            <a:ext cx="1600200" cy="609600"/>
          </a:xfrm>
          <a:prstGeom prst="rect">
            <a:avLst/>
          </a:prstGeom>
          <a:solidFill>
            <a:srgbClr val="FFFF66"/>
          </a:solidFill>
          <a:ln w="28575">
            <a:solidFill>
              <a:srgbClr val="0000FF"/>
            </a:solidFill>
            <a:miter lim="800000"/>
            <a:headEnd/>
            <a:tailEnd/>
          </a:ln>
        </p:spPr>
        <p:txBody>
          <a:bodyPr>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algn="ctr" eaLnBrk="1" hangingPunct="1"/>
            <a:r>
              <a:rPr lang="en-US" sz="1600" b="1"/>
              <a:t>Desired Practice</a:t>
            </a:r>
            <a:endParaRPr lang="th-TH" sz="1600" b="1" dirty="0"/>
          </a:p>
        </p:txBody>
      </p:sp>
      <p:sp>
        <p:nvSpPr>
          <p:cNvPr id="5" name="Text Box 10"/>
          <p:cNvSpPr txBox="1">
            <a:spLocks noChangeArrowheads="1"/>
          </p:cNvSpPr>
          <p:nvPr/>
        </p:nvSpPr>
        <p:spPr bwMode="auto">
          <a:xfrm>
            <a:off x="3471664" y="876132"/>
            <a:ext cx="1676400" cy="609600"/>
          </a:xfrm>
          <a:prstGeom prst="rect">
            <a:avLst/>
          </a:prstGeom>
          <a:solidFill>
            <a:srgbClr val="FFFF66"/>
          </a:solidFill>
          <a:ln w="28575">
            <a:solidFill>
              <a:srgbClr val="0000FF"/>
            </a:solidFill>
            <a:miter lim="800000"/>
            <a:headEnd/>
            <a:tailEnd/>
          </a:ln>
        </p:spPr>
        <p:txBody>
          <a:bodyPr>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algn="ctr" eaLnBrk="1" hangingPunct="1"/>
            <a:r>
              <a:rPr lang="en-US" sz="1600" b="1" dirty="0"/>
              <a:t>Current/Actual</a:t>
            </a:r>
          </a:p>
          <a:p>
            <a:pPr algn="ctr" eaLnBrk="1" hangingPunct="1"/>
            <a:r>
              <a:rPr lang="en-US" sz="1600" b="1" dirty="0"/>
              <a:t>Practice</a:t>
            </a:r>
            <a:endParaRPr lang="th-TH" sz="1600" b="1" dirty="0"/>
          </a:p>
        </p:txBody>
      </p:sp>
      <p:sp>
        <p:nvSpPr>
          <p:cNvPr id="6" name="Text Box 11"/>
          <p:cNvSpPr txBox="1">
            <a:spLocks noChangeArrowheads="1"/>
          </p:cNvSpPr>
          <p:nvPr/>
        </p:nvSpPr>
        <p:spPr bwMode="auto">
          <a:xfrm>
            <a:off x="629816" y="994376"/>
            <a:ext cx="2286000" cy="365125"/>
          </a:xfrm>
          <a:prstGeom prst="rect">
            <a:avLst/>
          </a:prstGeom>
          <a:solidFill>
            <a:srgbClr val="FFFF66"/>
          </a:solidFill>
          <a:ln w="28575">
            <a:solidFill>
              <a:srgbClr val="0000FF"/>
            </a:solidFill>
            <a:miter lim="800000"/>
            <a:headEnd/>
            <a:tailEnd/>
          </a:ln>
        </p:spPr>
        <p:txBody>
          <a:bodyPr>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algn="ctr" eaLnBrk="1" hangingPunct="1"/>
            <a:r>
              <a:rPr lang="en-US" sz="1600" b="1" dirty="0"/>
              <a:t>Recommendation</a:t>
            </a:r>
            <a:endParaRPr lang="th-TH" sz="1600" b="1" dirty="0"/>
          </a:p>
        </p:txBody>
      </p:sp>
      <p:sp>
        <p:nvSpPr>
          <p:cNvPr id="7" name="Text Box 37"/>
          <p:cNvSpPr txBox="1">
            <a:spLocks noChangeArrowheads="1"/>
          </p:cNvSpPr>
          <p:nvPr/>
        </p:nvSpPr>
        <p:spPr bwMode="auto">
          <a:xfrm>
            <a:off x="258600" y="260648"/>
            <a:ext cx="5537536" cy="523220"/>
          </a:xfrm>
          <a:prstGeom prst="rect">
            <a:avLst/>
          </a:prstGeom>
          <a:solidFill>
            <a:srgbClr val="0033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b="1" dirty="0" smtClean="0">
                <a:solidFill>
                  <a:schemeClr val="bg1"/>
                </a:solidFill>
                <a:effectLst>
                  <a:outerShdw blurRad="38100" dist="38100" dir="2700000" algn="tl">
                    <a:srgbClr val="000000"/>
                  </a:outerShdw>
                </a:effectLst>
                <a:cs typeface="JasmineUPC" pitchFamily="18" charset="-34"/>
              </a:rPr>
              <a:t>Gap Analysis </a:t>
            </a:r>
            <a:r>
              <a:rPr lang="th-TH" b="1" dirty="0" smtClean="0">
                <a:solidFill>
                  <a:schemeClr val="bg1"/>
                </a:solidFill>
                <a:effectLst>
                  <a:outerShdw blurRad="38100" dist="38100" dir="2700000" algn="tl">
                    <a:srgbClr val="000000"/>
                  </a:outerShdw>
                </a:effectLst>
                <a:cs typeface="JasmineUPC" pitchFamily="18" charset="-34"/>
              </a:rPr>
              <a:t>เพิ่มการใช้ความรู้วิชาการ</a:t>
            </a:r>
            <a:endParaRPr lang="th-TH" b="1" dirty="0">
              <a:solidFill>
                <a:schemeClr val="bg1"/>
              </a:solidFill>
              <a:effectLst>
                <a:outerShdw blurRad="38100" dist="38100" dir="2700000" algn="tl">
                  <a:srgbClr val="000000"/>
                </a:outerShdw>
              </a:effectLst>
              <a:cs typeface="JasmineUPC" pitchFamily="18" charset="-34"/>
            </a:endParaRPr>
          </a:p>
        </p:txBody>
      </p:sp>
      <p:sp>
        <p:nvSpPr>
          <p:cNvPr id="8" name="Rectangle 7"/>
          <p:cNvSpPr/>
          <p:nvPr/>
        </p:nvSpPr>
        <p:spPr>
          <a:xfrm>
            <a:off x="-36512" y="1929021"/>
            <a:ext cx="3240360" cy="4524315"/>
          </a:xfrm>
          <a:prstGeom prst="rect">
            <a:avLst/>
          </a:prstGeom>
          <a:solidFill>
            <a:schemeClr val="accent3">
              <a:lumMod val="40000"/>
              <a:lumOff val="60000"/>
            </a:schemeClr>
          </a:solidFill>
        </p:spPr>
        <p:txBody>
          <a:bodyPr wrap="square">
            <a:spAutoFit/>
          </a:bodyPr>
          <a:lstStyle/>
          <a:p>
            <a:r>
              <a:rPr lang="en-US" sz="1800" b="1" dirty="0"/>
              <a:t>Standard 10</a:t>
            </a:r>
            <a:r>
              <a:rPr lang="en-US" sz="1800" dirty="0"/>
              <a:t>. Response to therapy in patients with pulmonary tuberculosis should be monitored by follow-up sputum microscopy (two specimens) at the time of completion of the initial phase of treatment (two months). If the sputum smear is positive at completion of the initial phase, sputum smears should be examined again at 3 months and, if positive, culture and drug susceptibility testing should be performed. </a:t>
            </a:r>
            <a:r>
              <a:rPr lang="en-US" sz="1800" dirty="0" smtClean="0"/>
              <a:t>…….</a:t>
            </a:r>
            <a:endParaRPr lang="en-US" sz="1800" dirty="0"/>
          </a:p>
        </p:txBody>
      </p:sp>
      <p:sp>
        <p:nvSpPr>
          <p:cNvPr id="9" name="Rectangle 8"/>
          <p:cNvSpPr/>
          <p:nvPr/>
        </p:nvSpPr>
        <p:spPr>
          <a:xfrm>
            <a:off x="3347864" y="3645024"/>
            <a:ext cx="1757536" cy="266429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Trace current practice by using observation, </a:t>
            </a:r>
            <a:r>
              <a:rPr lang="en-US" sz="2400" dirty="0"/>
              <a:t>i</a:t>
            </a:r>
            <a:r>
              <a:rPr lang="en-US" sz="2400" dirty="0" smtClean="0"/>
              <a:t>nterview, records</a:t>
            </a:r>
            <a:endParaRPr lang="th-TH" sz="2400" dirty="0"/>
          </a:p>
        </p:txBody>
      </p:sp>
      <p:cxnSp>
        <p:nvCxnSpPr>
          <p:cNvPr id="11" name="Straight Connector 10"/>
          <p:cNvCxnSpPr/>
          <p:nvPr/>
        </p:nvCxnSpPr>
        <p:spPr>
          <a:xfrm flipV="1">
            <a:off x="0" y="1762497"/>
            <a:ext cx="5105400" cy="10319"/>
          </a:xfrm>
          <a:prstGeom prst="line">
            <a:avLst/>
          </a:prstGeom>
          <a:ln w="762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347864" y="3449638"/>
            <a:ext cx="5616624"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Up-Down Arrow 13"/>
          <p:cNvSpPr/>
          <p:nvPr/>
        </p:nvSpPr>
        <p:spPr>
          <a:xfrm>
            <a:off x="3577536" y="1844824"/>
            <a:ext cx="1368152" cy="1520618"/>
          </a:xfrm>
          <a:prstGeom prst="upDownArrow">
            <a:avLst>
              <a:gd name="adj1" fmla="val 63784"/>
              <a:gd name="adj2" fmla="val 3621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Gap</a:t>
            </a:r>
            <a:endParaRPr lang="th-TH" sz="2400" b="1" dirty="0"/>
          </a:p>
        </p:txBody>
      </p:sp>
      <p:cxnSp>
        <p:nvCxnSpPr>
          <p:cNvPr id="16" name="Straight Connector 15"/>
          <p:cNvCxnSpPr/>
          <p:nvPr/>
        </p:nvCxnSpPr>
        <p:spPr>
          <a:xfrm>
            <a:off x="5364088" y="2348880"/>
            <a:ext cx="1757536" cy="0"/>
          </a:xfrm>
          <a:prstGeom prst="line">
            <a:avLst/>
          </a:prstGeom>
          <a:ln w="762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8" name="Up Arrow 17"/>
          <p:cNvSpPr/>
          <p:nvPr/>
        </p:nvSpPr>
        <p:spPr>
          <a:xfrm>
            <a:off x="8028384" y="2420888"/>
            <a:ext cx="576064" cy="944554"/>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extLst>
      <p:ext uri="{BB962C8B-B14F-4D97-AF65-F5344CB8AC3E}">
        <p14:creationId xmlns:p14="http://schemas.microsoft.com/office/powerpoint/2010/main" val="32789188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6C0AC32-68A8-4A49-B63B-F7CCF8D963FE}" type="slidenum">
              <a:rPr lang="th-TH" smtClean="0"/>
              <a:pPr>
                <a:defRPr/>
              </a:pPr>
              <a:t>24</a:t>
            </a:fld>
            <a:endParaRPr lang="th-TH"/>
          </a:p>
        </p:txBody>
      </p:sp>
      <p:pic>
        <p:nvPicPr>
          <p:cNvPr id="3" name="Picture 28"/>
          <p:cNvPicPr>
            <a:picLocks noChangeAspect="1" noChangeArrowheads="1"/>
          </p:cNvPicPr>
          <p:nvPr/>
        </p:nvPicPr>
        <p:blipFill>
          <a:blip r:embed="rId2" cstate="print">
            <a:extLst>
              <a:ext uri="{28A0092B-C50C-407E-A947-70E740481C1C}">
                <a14:useLocalDpi xmlns:a14="http://schemas.microsoft.com/office/drawing/2010/main" val="0"/>
              </a:ext>
            </a:extLst>
          </a:blip>
          <a:srcRect t="32495" r="66475" b="15070"/>
          <a:stretch>
            <a:fillRect/>
          </a:stretch>
        </p:blipFill>
        <p:spPr bwMode="auto">
          <a:xfrm>
            <a:off x="407988" y="765175"/>
            <a:ext cx="4398962" cy="365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4"/>
          <p:cNvSpPr txBox="1">
            <a:spLocks noChangeArrowheads="1"/>
          </p:cNvSpPr>
          <p:nvPr/>
        </p:nvSpPr>
        <p:spPr bwMode="auto">
          <a:xfrm>
            <a:off x="2916238" y="2492375"/>
            <a:ext cx="2466975" cy="4619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itchFamily="34" charset="0"/>
                <a:cs typeface="Angsana New" pitchFamily="18" charset="-34"/>
              </a:defRPr>
            </a:lvl1pPr>
            <a:lvl2pPr marL="742950" indent="-285750">
              <a:defRPr sz="2800">
                <a:solidFill>
                  <a:schemeClr val="tx1"/>
                </a:solidFill>
                <a:latin typeface="Arial" pitchFamily="34" charset="0"/>
                <a:cs typeface="Angsana New" pitchFamily="18" charset="-34"/>
              </a:defRPr>
            </a:lvl2pPr>
            <a:lvl3pPr marL="1143000" indent="-228600">
              <a:defRPr sz="2800">
                <a:solidFill>
                  <a:schemeClr val="tx1"/>
                </a:solidFill>
                <a:latin typeface="Arial" pitchFamily="34" charset="0"/>
                <a:cs typeface="Angsana New" pitchFamily="18" charset="-34"/>
              </a:defRPr>
            </a:lvl3pPr>
            <a:lvl4pPr marL="1600200" indent="-228600">
              <a:defRPr sz="2800">
                <a:solidFill>
                  <a:schemeClr val="tx1"/>
                </a:solidFill>
                <a:latin typeface="Arial" pitchFamily="34" charset="0"/>
                <a:cs typeface="Angsana New" pitchFamily="18" charset="-34"/>
              </a:defRPr>
            </a:lvl4pPr>
            <a:lvl5pPr marL="2057400" indent="-22860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r>
              <a:rPr lang="en-US" sz="2400" b="1">
                <a:latin typeface="Times New Roman" pitchFamily="18" charset="0"/>
                <a:cs typeface="Times New Roman" pitchFamily="18" charset="0"/>
              </a:rPr>
              <a:t>&amp; Empowerment</a:t>
            </a:r>
            <a:endParaRPr lang="th-TH" sz="2400" b="1">
              <a:latin typeface="Times New Roman" pitchFamily="18" charset="0"/>
            </a:endParaRPr>
          </a:p>
        </p:txBody>
      </p:sp>
    </p:spTree>
    <p:extLst>
      <p:ext uri="{BB962C8B-B14F-4D97-AF65-F5344CB8AC3E}">
        <p14:creationId xmlns:p14="http://schemas.microsoft.com/office/powerpoint/2010/main" val="18461280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Line 5"/>
          <p:cNvSpPr>
            <a:spLocks noChangeShapeType="1"/>
          </p:cNvSpPr>
          <p:nvPr/>
        </p:nvSpPr>
        <p:spPr bwMode="auto">
          <a:xfrm>
            <a:off x="179388" y="152400"/>
            <a:ext cx="5256212" cy="0"/>
          </a:xfrm>
          <a:prstGeom prst="line">
            <a:avLst/>
          </a:prstGeom>
          <a:noFill/>
          <a:ln w="571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48131" name="Line 6"/>
          <p:cNvSpPr>
            <a:spLocks noChangeShapeType="1"/>
          </p:cNvSpPr>
          <p:nvPr/>
        </p:nvSpPr>
        <p:spPr bwMode="auto">
          <a:xfrm>
            <a:off x="6011863" y="457200"/>
            <a:ext cx="3055937" cy="0"/>
          </a:xfrm>
          <a:prstGeom prst="line">
            <a:avLst/>
          </a:prstGeom>
          <a:noFill/>
          <a:ln w="3810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48132" name="Line 7"/>
          <p:cNvSpPr>
            <a:spLocks noChangeShapeType="1"/>
          </p:cNvSpPr>
          <p:nvPr/>
        </p:nvSpPr>
        <p:spPr bwMode="auto">
          <a:xfrm>
            <a:off x="0" y="6477000"/>
            <a:ext cx="9144000" cy="0"/>
          </a:xfrm>
          <a:prstGeom prst="line">
            <a:avLst/>
          </a:prstGeom>
          <a:noFill/>
          <a:ln w="9525">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48133" name="Oval 8"/>
          <p:cNvSpPr>
            <a:spLocks noChangeArrowheads="1"/>
          </p:cNvSpPr>
          <p:nvPr/>
        </p:nvSpPr>
        <p:spPr bwMode="auto">
          <a:xfrm>
            <a:off x="8305800" y="6248400"/>
            <a:ext cx="381000" cy="304800"/>
          </a:xfrm>
          <a:prstGeom prst="ellipse">
            <a:avLst/>
          </a:prstGeom>
          <a:noFill/>
          <a:ln w="9525">
            <a:solidFill>
              <a:schemeClr val="tx1"/>
            </a:solidFill>
            <a:round/>
            <a:headEnd/>
            <a:tailEnd/>
          </a:ln>
          <a:effectLst/>
          <a:extLst>
            <a:ext uri="{909E8E84-426E-40DD-AFC4-6F175D3DCCD1}">
              <a14:hiddenFill xmlns:a14="http://schemas.microsoft.com/office/drawing/2010/main">
                <a:gradFill rotWithShape="1">
                  <a:gsLst>
                    <a:gs pos="0">
                      <a:schemeClr val="bg1">
                        <a:alpha val="67000"/>
                      </a:schemeClr>
                    </a:gs>
                    <a:gs pos="100000">
                      <a:srgbClr val="DBDBDB"/>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48134" name="Line 9"/>
          <p:cNvSpPr>
            <a:spLocks noChangeShapeType="1"/>
          </p:cNvSpPr>
          <p:nvPr/>
        </p:nvSpPr>
        <p:spPr bwMode="auto">
          <a:xfrm>
            <a:off x="8343900" y="6467475"/>
            <a:ext cx="3048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4" name="Slide Number Placeholder 3"/>
          <p:cNvSpPr>
            <a:spLocks noGrp="1"/>
          </p:cNvSpPr>
          <p:nvPr>
            <p:ph type="sldNum" sz="quarter" idx="12"/>
          </p:nvPr>
        </p:nvSpPr>
        <p:spPr/>
        <p:txBody>
          <a:bodyPr/>
          <a:lstStyle/>
          <a:p>
            <a:pPr>
              <a:defRPr/>
            </a:pPr>
            <a:fld id="{0BA0065E-0FE3-4CFB-B440-205526CB7733}" type="slidenum">
              <a:rPr lang="en-US" smtClean="0"/>
              <a:pPr>
                <a:defRPr/>
              </a:pPr>
              <a:t>25</a:t>
            </a:fld>
            <a:endParaRPr lang="th-TH"/>
          </a:p>
        </p:txBody>
      </p:sp>
      <p:pic>
        <p:nvPicPr>
          <p:cNvPr id="48137"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t="4115"/>
          <a:stretch>
            <a:fillRect/>
          </a:stretch>
        </p:blipFill>
        <p:spPr bwMode="auto">
          <a:xfrm>
            <a:off x="971550" y="1039813"/>
            <a:ext cx="7010400" cy="48577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 name="TextBox 5"/>
          <p:cNvSpPr txBox="1">
            <a:spLocks noChangeArrowheads="1"/>
          </p:cNvSpPr>
          <p:nvPr/>
        </p:nvSpPr>
        <p:spPr bwMode="auto">
          <a:xfrm>
            <a:off x="6078538" y="4119563"/>
            <a:ext cx="2165350" cy="461962"/>
          </a:xfrm>
          <a:prstGeom prst="rect">
            <a:avLst/>
          </a:prstGeom>
          <a:solidFill>
            <a:srgbClr val="FFFF00"/>
          </a:solidFill>
          <a:ln w="9525">
            <a:solidFill>
              <a:schemeClr val="bg1"/>
            </a:solidFill>
            <a:miter lim="800000"/>
            <a:headEnd/>
            <a:tailEnd/>
          </a:ln>
        </p:spPr>
        <p:txBody>
          <a:bodyPr wrap="none">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eaLnBrk="1" hangingPunct="1"/>
            <a:r>
              <a:rPr lang="en-US" sz="2400" b="1">
                <a:solidFill>
                  <a:srgbClr val="3333CC"/>
                </a:solidFill>
                <a:cs typeface="Arial" pitchFamily="34" charset="0"/>
              </a:rPr>
              <a:t>1. Which step</a:t>
            </a:r>
          </a:p>
        </p:txBody>
      </p:sp>
      <p:sp>
        <p:nvSpPr>
          <p:cNvPr id="16" name="TextBox 6"/>
          <p:cNvSpPr txBox="1">
            <a:spLocks noChangeArrowheads="1"/>
          </p:cNvSpPr>
          <p:nvPr/>
        </p:nvSpPr>
        <p:spPr bwMode="auto">
          <a:xfrm>
            <a:off x="1116013" y="1598613"/>
            <a:ext cx="3879850" cy="461962"/>
          </a:xfrm>
          <a:prstGeom prst="rect">
            <a:avLst/>
          </a:prstGeom>
          <a:solidFill>
            <a:srgbClr val="FFFF00"/>
          </a:solidFill>
          <a:ln w="9525">
            <a:solidFill>
              <a:schemeClr val="bg1"/>
            </a:solidFill>
            <a:miter lim="800000"/>
            <a:headEnd/>
            <a:tailEnd/>
          </a:ln>
        </p:spPr>
        <p:txBody>
          <a:bodyPr wrap="none">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eaLnBrk="1" hangingPunct="1"/>
            <a:r>
              <a:rPr lang="en-US" sz="2400" b="1">
                <a:solidFill>
                  <a:srgbClr val="3333CC"/>
                </a:solidFill>
                <a:cs typeface="Arial" pitchFamily="34" charset="0"/>
              </a:rPr>
              <a:t>2. Cognitive Walkthrough</a:t>
            </a:r>
          </a:p>
        </p:txBody>
      </p:sp>
      <p:sp>
        <p:nvSpPr>
          <p:cNvPr id="17" name="TextBox 7"/>
          <p:cNvSpPr txBox="1">
            <a:spLocks noChangeArrowheads="1"/>
          </p:cNvSpPr>
          <p:nvPr/>
        </p:nvSpPr>
        <p:spPr bwMode="auto">
          <a:xfrm>
            <a:off x="2700338" y="5991225"/>
            <a:ext cx="4456112" cy="461963"/>
          </a:xfrm>
          <a:prstGeom prst="rect">
            <a:avLst/>
          </a:prstGeom>
          <a:solidFill>
            <a:srgbClr val="FFFF00"/>
          </a:solidFill>
          <a:ln w="9525">
            <a:solidFill>
              <a:schemeClr val="bg1"/>
            </a:solidFill>
            <a:miter lim="800000"/>
            <a:headEnd/>
            <a:tailEnd/>
          </a:ln>
        </p:spPr>
        <p:txBody>
          <a:bodyPr wrap="none">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eaLnBrk="1" hangingPunct="1"/>
            <a:r>
              <a:rPr lang="en-US" sz="2400" b="1">
                <a:solidFill>
                  <a:srgbClr val="3333CC"/>
                </a:solidFill>
                <a:cs typeface="Arial" pitchFamily="34" charset="0"/>
              </a:rPr>
              <a:t>3. Human Factor Engineering</a:t>
            </a:r>
          </a:p>
        </p:txBody>
      </p:sp>
      <p:sp>
        <p:nvSpPr>
          <p:cNvPr id="14" name="Rectangle 10"/>
          <p:cNvSpPr>
            <a:spLocks noChangeArrowheads="1"/>
          </p:cNvSpPr>
          <p:nvPr/>
        </p:nvSpPr>
        <p:spPr bwMode="auto">
          <a:xfrm>
            <a:off x="251520" y="332656"/>
            <a:ext cx="5472608" cy="584775"/>
          </a:xfrm>
          <a:prstGeom prst="rect">
            <a:avLst/>
          </a:prstGeom>
          <a:solidFill>
            <a:srgbClr val="3333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3200" b="1" dirty="0" smtClean="0">
                <a:solidFill>
                  <a:schemeClr val="bg1"/>
                </a:solidFill>
                <a:latin typeface="Times New Roman" pitchFamily="18" charset="0"/>
                <a:cs typeface="FreesiaUPC" pitchFamily="34" charset="-34"/>
              </a:rPr>
              <a:t>RCA for Incident</a:t>
            </a:r>
            <a:endParaRPr lang="en-US" sz="3200" b="1" dirty="0">
              <a:solidFill>
                <a:schemeClr val="bg1"/>
              </a:solidFill>
              <a:latin typeface="Times New Roman" pitchFamily="18" charset="0"/>
              <a:cs typeface="FreesiaUPC" pitchFamily="34" charset="-34"/>
            </a:endParaRPr>
          </a:p>
        </p:txBody>
      </p:sp>
    </p:spTree>
    <p:extLst>
      <p:ext uri="{BB962C8B-B14F-4D97-AF65-F5344CB8AC3E}">
        <p14:creationId xmlns:p14="http://schemas.microsoft.com/office/powerpoint/2010/main" val="23146673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6C0AC32-68A8-4A49-B63B-F7CCF8D963FE}" type="slidenum">
              <a:rPr lang="th-TH" smtClean="0"/>
              <a:pPr>
                <a:defRPr/>
              </a:pPr>
              <a:t>26</a:t>
            </a:fld>
            <a:endParaRPr lang="th-TH"/>
          </a:p>
        </p:txBody>
      </p:sp>
      <p:sp>
        <p:nvSpPr>
          <p:cNvPr id="3" name="Rectangle 10"/>
          <p:cNvSpPr>
            <a:spLocks noChangeArrowheads="1"/>
          </p:cNvSpPr>
          <p:nvPr/>
        </p:nvSpPr>
        <p:spPr bwMode="auto">
          <a:xfrm>
            <a:off x="251521" y="332656"/>
            <a:ext cx="2808312" cy="707886"/>
          </a:xfrm>
          <a:prstGeom prst="rect">
            <a:avLst/>
          </a:prstGeom>
          <a:solidFill>
            <a:srgbClr val="3333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th-TH" sz="4000" b="1" dirty="0" smtClean="0">
                <a:solidFill>
                  <a:schemeClr val="bg1"/>
                </a:solidFill>
                <a:latin typeface="Times New Roman" pitchFamily="18" charset="0"/>
                <a:cs typeface="FreesiaUPC" pitchFamily="34" charset="-34"/>
              </a:rPr>
              <a:t>ตามรอย</a:t>
            </a:r>
            <a:endParaRPr lang="en-US" sz="4000" b="1" dirty="0">
              <a:solidFill>
                <a:schemeClr val="bg1"/>
              </a:solidFill>
              <a:latin typeface="Times New Roman" pitchFamily="18" charset="0"/>
              <a:cs typeface="FreesiaUPC" pitchFamily="34" charset="-34"/>
            </a:endParaRPr>
          </a:p>
        </p:txBody>
      </p:sp>
      <p:sp>
        <p:nvSpPr>
          <p:cNvPr id="4" name="AutoShape 2" descr="data:image/jpeg;base64,/9j/4AAQSkZJRgABAQAAAQABAAD/2wCEAAkGBhQSEBIUEhQVFRUVFhcVFxUWFRgXFxwYFxYVFBYVGBcXHSYfFxwjGRgWHzAgJCcpLCwsFSAxNjAqNSYrLCkBCQoKDgwOGg8PGjIkHyQsLS01KSwqLCwtLSwpLSwsMCwsLCksLCwsLCwsLCwsLCwpLCkpLCksLCwsLCwsKSwsLP/AABEIALYBFgMBIgACEQEDEQH/xAAcAAEAAgMBAQEAAAAAAAAAAAAABQYBBAcDAgj/xABIEAACAQIEAwMHCAYKAQUBAAABAgADEQQSITEFBlEiQWEHEzRxgZGhIzJCcnOxssEUUlNigtEWFyQzQ5KT0uHwwhVjouLxCP/EABoBAQADAQEBAAAAAAAAAAAAAAADBAUCAQb/xAAyEQACAgIBAgIJBAEFAQAAAAAAAQIDBBESITEFQRMUIjJRYXGBwTNSkaE0I0Kx0fEV/9oADAMBAAIRAxEAPwDuMREAREQBERAEREAREQBERAEREAREQBERAEREAREQBERAEREAREQBERAEREAREQBERAEREAREQBERAETBMhuJc2YejoXzN+qnaPtOw984nZGC3J6BM3i8pdTyjC/ZoEjxqAH3BT98x/WNr/cafaf/AFlX1/H/AHAu0SuYHnnDvYMWpn98af5luPfLBSrBgCpBB2INwfaJZhbCa3F7B9xE8MbjVpU2dzZV3Nie+2w8TO20ltg94kF/TbC/tD/kf+Uf02wv7Q/5H/lIfWav3L+QTsxeQf8ATbC/tD/kf+UlsNi1qIrobqwzA9R7Z3G2E/dewadHmCi1Y0QxzgsPmmxK6sA2xI/IzaxuPSiheowVR3n/ALrOfYbjBpYinSqkCnQr1WLBST/ij1m5bpN3mbmim74c0TnFNmchlIW9gFBuNd2lH16KhKTfVeQLhwvitPEJnpNcXsdCCD0IOom5eUTlrmGjTbEVKrZDVcEIqsQAAddB1PwkpgeZHqOjjJ5upU82KWvnQNflCb+FyLbHeS1ZcJxTb6sFoiV/jHNaUULKAwU2ZmcU6Y3uM5BufAA+ua3CPKLhK6qTUWmWfzYDsvae2YhSDqLd5AEubPdMtMTAM86uIVbXIFzYXO5OwHUz08PWJWsVz5Qph2daoRHKNUNOyAqbHUm51B2EmuGcWpYimKlFw6HYj8wdR7Z4pJ9j3RtxET08EREAREQBERAEREAREQBPDGYxaSF3OVV1JP8A3fwnqxtOW80czNXaxBVFNlp7sW21H63dbuvKuTkehjvW2+wPfjvNlSuSqkpS2yg2JHVj+Q+MgrSYwXL61VuuJoF+9FObL4OV+Z01FpHY7BPRcpUFmHd4dxB7xPm8mu/37QeEReLynroBJLg3H6mGbsG6/Spn5p9X6p8RI2J1XZKt8ovQOu8K4omIpipTOh0I7we9T4zS5v8AQq3qH41lP5L4oaWICE9ir2T0zfRP5e3wlw5u9CrfVH41n09V/p8dy89P/gHL4iJ8qBOp8rehYf7MTlk6nyt6Fh/sxNnwj35fT8g5zxsf2mv9q/4jNKbvG/Sa/wBrU/EZpTLt/Ul9QJK8PLJg8dWoreutNUpdQahK9nx290ipM8MrCngsXVYErSahVYDfLTcu3wHwlrw5byF9wc+r8xVcXwg4TJbzHbrN9LRiNb997yjpX7KqjfNue0eySenQ3n6B5r8lOH4ipr4aqcO9cB2ZNadS4uCygj3iV3gP/wDPOSoDi8QHRWzZKakZrdxY7A9BPpYw476kymtdi8+TDF1jgKKYls1QUkqKx3NN75Q19bqQR7pH8/YQ1sDj8QAWqUVqJQAv2MpCu4A+ke1r3CWVsfRp4ixYItGhqToiq7gKGY6D5ugv1mrwnFUfO18OHDhi1Uqxv2KwvY6AgZs2nQjrJOS1shOG1eZMVjuG/otEZlpANUtuba29+vtnn5KucamD4jTplmNKralVXuFtFcDqp7+l5b+Y/IliaVZ6nCqwVKmhpM5UqD3BrHMvr1E3eS/JA2BWpXxDrUxDqaSIuqqahCk5judd+7WcV1KvaXYklPaOwLMzCzMmIxERAEREAREQBERAEREAwZzXy7Iy8MZqQIY1FFQqLE09b5iNd8vvM6UZzvmzitcV3puV839FLAqVOxa+pMrZF8aYqUgcG8nL1RxTB+ZvmNZAQO+mT8oG6rkzXnfeectsNa+bI2++S65SfjIzh/E8NQBNLBUkqEEFkyqGv+tZM1vC9ppcQ4g9aoalQ3Y6abAdygdwEzM7Oqsq4Q6tgkOUMKKmLphgCFDPY9QNPiZPeULBr5ulUAGbPkJ77FWa3jqsieRPTB9m/wB6Sw+UH0VftV/C8jojF4Um/mDnsRExAfVJyrKw3Uhh6wbj7p07m0/2Kt9UfjWcvE6fzZ6DW+qv4lmz4d+lYvl+GDmERExwJ1Plb0LD/ZicsnU+VvQsP9mJseE+/L6fkHOeN+k1/tan4jNKbvG/Sa/2tT8RmlMu39SX1AkhguLrTw2Ko6mpiFVFAvorB1ZybaAX+Mj5jgnEKXm64qj5UVDmufmqLZB6rG/tljDbjPmvL8nE5cY7J3g+JODo06OHql0RbMtTe9r5kO4BPcZs43narly5VDaaltBpfYamVThvF/0h6nm72pvlLaEEjpbeTeG4YrbsbkXtvoT07tZelkTT1Iq1WTk9MqfE69RiT5xznN2YjRm1Oi7ZRsBbSevBa9RKnnLMpAuzrqcpAFj7e4y/0eXkIO3RttPznu/L6gEhAAdL3PhYj3R6STWyzxZoUOeqyixVG0uN1Nhte/efCeOJ5kr1WpVCyhqbioKK6U2sCChY63IOhOgInjxLBgEg2NjYDrcG+v5yAx1YUh+7vY/dfv1nUcqXkVrbpw6I67wjjtLEL8m3aFsyEjOhPcy93r2MkxObct4dS1CpRI86XUAg709TUVh3gKD7bTorVABcmw7ydJr0WOyHJos1yco7Z6RIfE814ZHyGqC3aBVA1QjKbNmCA5bHrPvBczYerU82lTt2vkZWRiOoDgX9kk5x3rfUkJWIidgREQBERAEREAwZzjnz0v8AgX850cznHPnpf8C/nMvxT9D7oFdiInzALDyJ6YPs3+9JYfKD6Kv2q/heV7kT0wfZv96Sw+UH0VftV/C83cf/AAZ/cHPYiJhgCdP5t9BrfVH4lnMBOn82KTgq1u5QfYGUn4AzY8O/Ts+n/YOYRETGAnU+VvQsP9mJyydS5Wb+xYf6gH5TZ8J9+X0/IOd8ZI/Sq+Y71mHvciSX9FLrmSobm1gw0+GsguY3z1MQV1+UZx45ahb4gH3yzcr8aSpSXMbEgb9/jM+1bk2viyGctFX4mjYdgK65AdBUzA0iel909s+OLeTWpUpNihWSjdB2GJtU3tdl200A1l64nSSojoVUgjY6icw4+1bACoFXzmG1K0SxKqx+mnQdR0l3C473rr8PJnELoSlwn2JXlHhNJcGppt5trsKiE3Ie9iH+71WMmaNYAsP7t7C4NrW1+a3TwnIsDUq1bP51leoXqaaLZTpf26DwE6HwzE/pLEMtmXKbnxH/AE+qT5FMVLbZDa+M9RLT/wCpNpcEMR00It4d8+qnGmOlwR0JJv8AylJ4ngMSHvQqHKdAoFxYEXNztNqhwTHm3nKt0OpBFhfrcb6aXkHBqO99DpWTZM4viqZiNWe2UIg7Xhe/zR4mavGKjUMOlQrlfOmRaeU3cmyKCQQTmI0tIvjOHGHRwjnzhAsbjfNYi/rlbfmxqWOo/pT56dK1lAuFJBUu3VlNveZJRXye0KtWT1I7NyXwRMPRFV0pCswOZqSkKAxzZFUHfbYC9pEcT5hOJrmkpvka/ZsVWxsAO56l931C7LqM0pWL4xU4hUVaJenh1N1AYhqjbZ2t9EbDv1lv4HwlaCroCR0262Es5GVJV8Y9GdX3xrlwj/JOYDhyqCwWxa+Y/SPUsx1J8TIzmioA2CKW84MVRVD4FwCL+IJE9OIcxpT3bW23hKnwPFVMfxXDqMxSkwruw+aopsSoPiWyj2zKxKpzuT/s9hJPqjtgmZgTM+tLQiIgCIiAIiIBgznHPnpf8C/nOkGc3589L/gX85l+KfofdArsRE+ZBYeRPTB9m/3pLD5QfRV+1X8LyvciemD7N/vSWHyg+ir9qv4Xm5j/AODP7g57ERMMATsWJwwqU2RtmUqfUwsZx0Ts6jSbnhK2pr6fkHHMRh2puyN85SVPrG5/P2zzl/5v5YNX5WkPlALMv6wGxH7w+MoBHcdCO46H1ETNysaVE2vICb2E45XpUzTp1CqG+gAO+9iRceyaMSvCcoPcXoC08MLwevnephkNRVBL013F/pJff6s95eOBr+jcOq1vpMrPf1Aqns7/AGy3gwdlmn211OJVqzoyl8N5wFrPqV0NhqO6xB1Fp4c0cWp1KWUfSBF/WJQatOsz5xm1+kDbfW56z7wj4khgUzouxbRvaJf9WS9pMrywVXNJyPvhNAU6tMaagrY7C4up/wC9ZIvjquHxakkimyhWtoLjbWRFT5UHIpV1Klbi1iNh436yXq8Q/SMHUJzXUEEbm47v+ZNOLb69fJkluMoyT2dN4Bxmm+XNYesDXrcSS4vxqgFPaXbTQj2aGcN4FxcmkhzG6ix66HT4Tcq8QXOBUaykdbH1jrIlTKD4lr0DSWjHEOLiviMRUQHKhogXNxoxvYd95CPgzWxVTNooGtx1OnvMkeC4sE16pTMiaAW6HeeScSNR2fKflT5xRtovZyhj3y1HcW+K7IqV1/6jLjyniERTewAFidvG0muIcw20TXTu8JQcLVrNfKigDf5QCw6n1Tawfnc2Z07AYaISVZNyWI1+6UpU9dtkUsdTnpMsvB+XauPqvoQi2Zr9m9zYU1axAOlzvYW0NxOt8E4GuHXSxchVZsoXRLhEAGyqDYD2m5JM9+G4emiKtJVVMoKhdrHp695uzZppjXFaLFVSrWhERJyUREQBERAETF5mAYMq/MPJ7Ymt5wVFXshbFSdr99x1lpiRW0xtjxn2BQ/6uX/bp/pn/dH9XL/t0/0z/ul8kfxnCNVpGmpADlVcm9/Nk/KBbd5XQeuVH4fR+3+2CF5d5QbDVvOGqrdkrYKRvbW9z0knzJwU4qiEDBCHDXIuNAwta46yVpoAABsBYeyfUsRx641+jS6MFD/q5f8Abp/pn/dH9XL/ALdP9M/7peKzkKSouQDYXtc9wv3SAOCxVZjnqvRFm/uigUNewAzKWcW+kbfVErPAoXaP9s9RDjydP+3X/TP+6XpRKngOLYjDHJje0CezVUC1h1sAT1PeOhGstatcSXGhVDarWn5o9lFoyZEcY5Xo4jVgVf8AXWwb29ze2TE8cRiVRSzsFUbkmwliyEJR1PsclDxfk+rL/dujjxuh/MfGaT8l4sG3mwfEOlvib/CXF+bqIJsKjDqF0PquQT7pJ4HiNOst6bX6jYjwIOomUsXDtlqD6/BM7cJRW2ih0eQsQ3zjTQdcxb4AfnPXylcUGF4b5gfOdERTmAOhXMQt77D4zoM575aKYbhy6amqg9QysfyluGLXRFuB1StzSOPYHj9R3SncBSVBGwYKNmI17tpalWmWzUkprUalfzKsbIo7Raqx+e/QCc9wvDKtV7UkZz+6P5bSYHAMTQu703A7zvp4kbSndw7ctP4FnIwfSPlDoePF0JZdL5lvkDZfG5/lJLhlYrhyGNKnf6VjZVI0UgfOY/DvkbxjFeeqPUFlGll2sALSIpo1Q2Q312zd50vJox3DTIXhSkoqUupvJgs7swATLbMF7IYXt1BN56YnBUdyrXAvYuzD2X7ptY7lnE0myFS1vmsouDtr4e2fL8Fq5e14g9BYXN5H6Xl7sv4NOrHjCOpdTf5dwTkmlRUEatZ/m2PdfxO15qcQ5cem6uOySxKUgdARo63+aGB3HjM4SkS+esWsQq5adhYKMoJ138O/WT1LiuEyeaqCsEzF+1Y9orlLWGo62kc7JVybim/ojM9Qlz5OWtkdwepRoK4qr5xg9yVAKsri7ISdbjoJJ453r1BTpu2VDlpsvYuhAsHtqzbjXpN4cq0agWpQfMh8fVfX8jJrhfC0pLmuCfXa3TfpKiyIWNyXdd15lqGBCDTb2dG4ApGFwwO4pID7EA/KSYlQ4NzDkyrUN00Ab9Xp7JblM28PLrya+UPLyKd1Uq5aZ9RES4QiIiAJgzMwYBS6PHqtOu5qMSvnGVkOyqHKgr0stj42PWXNTKPzJRC4pxawZVfwNwVbX2D3iWXlvEF8NTvuAUP8BK39wExcC+avsose9Pa+hcvhH0cZxJWIibRTMGQdHGvUxgS7BFWoxBGXZlpJfW7KSKrC9thpoJL4nEBFZm2UFj6gLmVvkys9c18TVUq7stMCxACU7lbX1Pzzc7Xkcprko+bOkumy0XkHxnmMUiUpgM43vcKvfrbUm3cPeJNVDYE9NZzhGZwDu9Qg3/eqEfm0zPE8ydEYxr96T0WMapTbcuyNvE8YrOe1WZe8BCEHu3b23k1wPj7tUFOrYlr5WAsbgXIIGmwJvptJfCcGpImUIpHeSoJY9WvuZjDcEo03zpTCtrtewvvYXsPYJxj4eVXNTlbv4pnU7qpRaUdGeL4LztB0tqVOX6w1U++RfKHFPOUyhNzTykfUYXT3WI9knq72Uk9wJ9wlO5GpDzrtaxNGmCfC5IFtustXS4ZMNeaa/jqRQW6pb8tFwxFcIrMxsACSfAayi8S4i1d8zXsD2E3t3DTvc/nYSY5s4hfLRB6O/qHzVPrOv8I6zV5WwAeqahHZp6DpnP5qPxTNzrZZOQsSt9PMsURVdbtl9j1wnKTMl6j5GOyqAbfWJ39Q953mjTdsLi1Vjc9i5AIDU6jZL2N9m+7xl5AlV52ZR+j62dqmVSASbG1wLfvZDLNvh9VMFOpacddfj/6cQyJTbU+qZahKj5R+FHEYHIuhFWmb9AGIY/5SZbZTuYuK53ZBoiE3PUgWb2A/cZZz8lUUOXn2X1I8aDlYteXUp2OxmH4bhrkZQNAB852/n490qeC8rJaoBVoKKZNrqxJA6kEWMhfKJzCmKxCikc1OkCt9bFidSPDYXlXUzNxPDK5Vcr1uUv6NGdzcvZfQuXOGEWnWvSI83XTOhB013APS/wB8p2DxD0aoIFiD36j/AJk4ceKmHw1M/wCFn3OuragdBax981MRhh3XI0t/xNGn2IcJdfI5lDm+Sei8L5UQyZVpHzlrZiRk2Fz9+kpnGOY69UjLmVRcaXsbb6+0aeMlOSuXlxFRvOVAgU/MBAZvVf4yb5g5TpUKlLdqZJsCxuDpfw1sPdKlbxca11xXVntkLLI9GfPKGHqVqAJXtOeye4KnZzHvNzJ3EchI661XDdQot7jNvlOmoRwuytkAAtZQAQAPWTKrxHm3GDHsAAqUmKmkNmF92PUgjUbTNnZfkXyjS1FR6k8Eq4rfVk5ydwSvhqtdH1p2UqRsTfcDu03m7w7iQbE4ml9EMdfYCQOmt5FYnnqqVZUw7LUIsrZgyg9dtbTc5A4Cxqqr3zuxLHc6i7E9NLyTHptna52pJvS0vl5nlklx+RbsXw7zRCHYqCPVYA+4y48vYjPhqRO+UA+teyfiJD85qBTpVO8VMospJIZWuNNtr/w+MnOC4bzdCkp3Ci/rOrfEmaWJjOnLs4+60n9zMts51R33RvRETYKgiIgCDEwYBUeb2HnqQ7wj3/iZbfhPuklyiv8AZ79aj/it+Ur/ABt82KrHoVT2Kqn7yffJzgWOp0MJSNRguYM4B3OZmbQDU790+dxbFLPtm+iS0aFqaohEsF4vK1iecR/h02bxc5B67C5+6aT81VzsKQ/hZv8AyEvWeK4tb05b+nUgji2yW9ExzZismFf96y+wm7f/ABDTf4TQKUKSncIoPS9tfjKVxbilXEIEcJpc3UEXOVlGhJt87rLnwjGLUooy/qgEXvYgC6nxE8xcurIvk4Psl+RbVKuC38TacaEdZzil8nlvvSZb3/8AbcX/AAzpNpTeY+GmnVLj5lQ38A53B9e/rv7YPGKpSrjbH/a9kmHJcnF+ZcUa4Fu/WfUqPCOZPNIEqKzBdFZdTbuDAnu6ibmI5wS3yaOx/eGQfHX4S3DxPHlXz5JfLzIpY1ilx0bfMuMyYdhftVPk1/i3PsW5kZyfT7VZrGwCL7QGa3uZffIurXq4mqL2Z7dlRoqjT3DqTqfhLjwrhoo0lQa21J2ux1Y++VMeby8n0y9yK0vnslsiqauD7spXFGLVq/U1GQdb6Io+6XvB4cIiqABYAaaD2T5/9Np5/OZEz/rZRfpvNkCW8TD9BOc29uT2Q23c1GPwMyH4/hEY0nap5sqxVWG+aqppADxzFT7JMT5qUg24B1B1F9RqDNBrZDvRi0qGK5LqNnXzi5Gz9rXP2rkaEWvc739kuNotK92NXdrmt6ezuFkq98fM/NPlA8nb4M06oF0dbVCPmrUGhHgDpb1HrKY2F7u+frrjPCExFJ6VRQyOLMp7x4dCO4z8/c3ciVcHU1Galm7NXXT91z3Ge2Jrqi3RZGXR9ymU+yjAAa5SdNdNd+7/AImzh3sQpuL26W013nuMMWLDrrqQPHQnrPlaPaFtvm3PcSNT46GV3LZcNTF4HtnW2xuPHe3uk1wyrXqKtOpVLohzDMbkWFtCdQLd088ZRKsxtt08NhPXDYgqLddx120+6RzlyidQrW9ssPCOKth2LWzKw1UaXtsR4779Z44TGmvVrVimUMVtcXIUAAa+ofGfOEqqzAixBXX1i5EleGYYnsKu5J7zr+r47/GUOEeTaXtPoWmlF8t9EelHCglcut76HpoTa3ft7503lHgRo0lZwBUcX+qDrb1zT5U5VNO1SsO0QLU+4HqfhLgiWmniYvo/bl3MrNyvSexHseGNwIqJl2sQQbA2I6A+Fx7ZsIthYT6iXzNERE9AiIgCYaZiAc6xbE1q1wQTUY2YWNibC49Qnzg8EznLSQsQANNgO4FjsPCXvH8Kp1gBUW9tjcgj1Eaie9DCqihVAVRsBoJ86/Bed0pyn7Le9Ggs3UEkuqK1heTybGrUt+6g/wDJvyAknS5Xw43TN4uWb7zJa0zaa1WDRUtRgirK+yfdlV5k4KlOmKlNMtiA2W9sp0vbbQ21mhy/jTSrqL9mocjfW+gfXfs/xeEuz0wdDqDpaRK8r0RUVlzAKcwTN2bg3Gh1sDrYHulK/wAPl6xG+nS13RLC9ejcJ9SYE88RhldSrAEHcGegmZsNbWmVCsYrk39lUt4Oub3MCD77zFDk4/4lW+uyLl+LEmWiJQ/+Zi8uXBFj1m3WtmrguHJSWyKB16nxJ3M2oiX4xUVpIgb31YiInp4IiIAiIgCauO4elVSrqCDvcX9/WbUQDlHMnkfF2fCNkOp82QShPh3r8ZSavIuLp385QYi5JKWYe69/hP0ZMGmDvI5VRkWYZM4n5xbhNUixpVFI6ox0BO9gbH8rT6ocm4mqezRa1rXIt7fCfokYZeg90yKIE4WPBEjzJvyRyjgnksqZR5xxTBtoBc2H/wCmdA4LyxSw47C9rvZtT7B3SZCz6nca4x6pEE75z7s+VS0+oiSEIiIgCIiAIiIAiIgCIiAIiIAiIgCIiAIiIAiIgCIiAIiIAiIgCIiAIiIAiIgCIiAIiIAiIgCIiAIiIAiIgCIiAIiIAiIgCIiAIiIAiIgCIiAIiIAiIgCIiAIiIAiIgCIiAIiIAiIgCIiAIiIB/9k="/>
          <p:cNvSpPr>
            <a:spLocks noChangeAspect="1" noChangeArrowheads="1"/>
          </p:cNvSpPr>
          <p:nvPr/>
        </p:nvSpPr>
        <p:spPr bwMode="auto">
          <a:xfrm>
            <a:off x="190500" y="-2127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h-TH"/>
          </a:p>
        </p:txBody>
      </p:sp>
      <p:pic>
        <p:nvPicPr>
          <p:cNvPr id="6148" name="Picture 4" descr="http://tvshow.tlcthai.com/wp-content/uploads/2012/06/13397912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74047" y="4002003"/>
            <a:ext cx="2754982" cy="180326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203848" y="4507800"/>
            <a:ext cx="3142207" cy="646331"/>
          </a:xfrm>
          <a:prstGeom prst="rect">
            <a:avLst/>
          </a:prstGeom>
          <a:noFill/>
        </p:spPr>
        <p:txBody>
          <a:bodyPr wrap="none" rtlCol="0">
            <a:spAutoFit/>
          </a:bodyPr>
          <a:lstStyle/>
          <a:p>
            <a:r>
              <a:rPr lang="th-TH" sz="3600" b="1" dirty="0" smtClean="0">
                <a:solidFill>
                  <a:srgbClr val="0000CC"/>
                </a:solidFill>
                <a:latin typeface="FreesiaUPC" pitchFamily="34" charset="-34"/>
                <a:cs typeface="FreesiaUPC" pitchFamily="34" charset="-34"/>
              </a:rPr>
              <a:t>เกาะติด เจาะลึก</a:t>
            </a:r>
            <a:r>
              <a:rPr lang="th-TH" sz="3600" b="1" dirty="0" smtClean="0">
                <a:latin typeface="FreesiaUPC" pitchFamily="34" charset="-34"/>
                <a:cs typeface="FreesiaUPC" pitchFamily="34" charset="-34"/>
              </a:rPr>
              <a:t> แบบ</a:t>
            </a:r>
          </a:p>
        </p:txBody>
      </p:sp>
      <p:sp>
        <p:nvSpPr>
          <p:cNvPr id="7" name="TextBox 6"/>
          <p:cNvSpPr txBox="1"/>
          <p:nvPr/>
        </p:nvSpPr>
        <p:spPr>
          <a:xfrm>
            <a:off x="35496" y="1196752"/>
            <a:ext cx="4370107" cy="646331"/>
          </a:xfrm>
          <a:prstGeom prst="rect">
            <a:avLst/>
          </a:prstGeom>
          <a:noFill/>
        </p:spPr>
        <p:txBody>
          <a:bodyPr wrap="none" rtlCol="0">
            <a:spAutoFit/>
          </a:bodyPr>
          <a:lstStyle/>
          <a:p>
            <a:r>
              <a:rPr lang="th-TH" sz="3600" b="1" dirty="0" smtClean="0">
                <a:solidFill>
                  <a:srgbClr val="0000CC"/>
                </a:solidFill>
                <a:latin typeface="FreesiaUPC" pitchFamily="34" charset="-34"/>
                <a:cs typeface="FreesiaUPC" pitchFamily="34" charset="-34"/>
              </a:rPr>
              <a:t>เข้าไปดูในพื้นที่จริง</a:t>
            </a:r>
            <a:r>
              <a:rPr lang="th-TH" sz="3600" b="1" dirty="0" smtClean="0">
                <a:latin typeface="FreesiaUPC" pitchFamily="34" charset="-34"/>
                <a:cs typeface="FreesiaUPC" pitchFamily="34" charset="-34"/>
              </a:rPr>
              <a:t> แบบ ญี่ปุ่น</a:t>
            </a:r>
          </a:p>
        </p:txBody>
      </p:sp>
      <p:pic>
        <p:nvPicPr>
          <p:cNvPr id="6149" name="Picture 5" descr="D:\Resource\genchi-genbuts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4" y="560246"/>
            <a:ext cx="4398808" cy="30127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img.cliparto.com/pic/s/190764/3188177-set-of-funny-and-ugly-smilies.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68" t="2641" r="48019" b="46818"/>
          <a:stretch/>
        </p:blipFill>
        <p:spPr bwMode="auto">
          <a:xfrm>
            <a:off x="107223" y="2485227"/>
            <a:ext cx="1072100" cy="108778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6" descr="http://img.cliparto.com/pic/s/190764/3188177-set-of-funny-and-ugly-smilies.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8026" t="47888" r="2404" b="3515"/>
          <a:stretch/>
        </p:blipFill>
        <p:spPr bwMode="auto">
          <a:xfrm>
            <a:off x="495299" y="3342850"/>
            <a:ext cx="1113025" cy="109120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547448" y="3573016"/>
            <a:ext cx="2664512" cy="646331"/>
          </a:xfrm>
          <a:prstGeom prst="rect">
            <a:avLst/>
          </a:prstGeom>
          <a:noFill/>
        </p:spPr>
        <p:txBody>
          <a:bodyPr wrap="none" rtlCol="0">
            <a:spAutoFit/>
          </a:bodyPr>
          <a:lstStyle/>
          <a:p>
            <a:r>
              <a:rPr lang="th-TH" sz="3600" b="1" dirty="0" smtClean="0">
                <a:solidFill>
                  <a:srgbClr val="0000CC"/>
                </a:solidFill>
                <a:latin typeface="FreesiaUPC" pitchFamily="34" charset="-34"/>
                <a:cs typeface="FreesiaUPC" pitchFamily="34" charset="-34"/>
              </a:rPr>
              <a:t>มองหาทั้งสองด้าน</a:t>
            </a:r>
            <a:endParaRPr lang="th-TH" sz="3600" b="1" dirty="0" smtClean="0">
              <a:latin typeface="FreesiaUPC" pitchFamily="34" charset="-34"/>
              <a:cs typeface="FreesiaUPC" pitchFamily="34" charset="-34"/>
            </a:endParaRPr>
          </a:p>
        </p:txBody>
      </p:sp>
      <p:pic>
        <p:nvPicPr>
          <p:cNvPr id="6151" name="Picture 7" descr="http://prienceshrestha.files.wordpress.com/2011/01/mbwa20genchi20genbutsu.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07425" y="1844824"/>
            <a:ext cx="1704535" cy="1319500"/>
          </a:xfrm>
          <a:prstGeom prst="rect">
            <a:avLst/>
          </a:prstGeom>
          <a:noFill/>
          <a:extLst>
            <a:ext uri="{909E8E84-426E-40DD-AFC4-6F175D3DCCD1}">
              <a14:hiddenFill xmlns:a14="http://schemas.microsoft.com/office/drawing/2010/main">
                <a:solidFill>
                  <a:srgbClr val="FFFFFF"/>
                </a:solidFill>
              </a14:hiddenFill>
            </a:ext>
          </a:extLst>
        </p:spPr>
      </p:pic>
      <p:pic>
        <p:nvPicPr>
          <p:cNvPr id="6153" name="Picture 9" descr="http://images.all-free-download.com/images/graphicmedium/book_flow_clip_art_1919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461377">
            <a:off x="542433" y="4605197"/>
            <a:ext cx="2130659" cy="21306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699792" y="5807005"/>
            <a:ext cx="5173211" cy="646331"/>
          </a:xfrm>
          <a:prstGeom prst="rect">
            <a:avLst/>
          </a:prstGeom>
          <a:noFill/>
        </p:spPr>
        <p:txBody>
          <a:bodyPr wrap="none" rtlCol="0">
            <a:spAutoFit/>
          </a:bodyPr>
          <a:lstStyle/>
          <a:p>
            <a:r>
              <a:rPr lang="th-TH" sz="3600" b="1" dirty="0" smtClean="0">
                <a:solidFill>
                  <a:srgbClr val="0000CC"/>
                </a:solidFill>
                <a:latin typeface="FreesiaUPC" pitchFamily="34" charset="-34"/>
                <a:cs typeface="FreesiaUPC" pitchFamily="34" charset="-34"/>
              </a:rPr>
              <a:t>ติดตามตลอดทั้งสายธารของการดูแล</a:t>
            </a:r>
            <a:endParaRPr lang="th-TH" sz="3600" b="1" dirty="0" smtClean="0">
              <a:latin typeface="FreesiaUPC" pitchFamily="34" charset="-34"/>
              <a:cs typeface="FreesiaUPC" pitchFamily="34" charset="-34"/>
            </a:endParaRPr>
          </a:p>
        </p:txBody>
      </p:sp>
    </p:spTree>
    <p:extLst>
      <p:ext uri="{BB962C8B-B14F-4D97-AF65-F5344CB8AC3E}">
        <p14:creationId xmlns:p14="http://schemas.microsoft.com/office/powerpoint/2010/main" val="17277334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4" y="87"/>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8382000" y="6172200"/>
            <a:ext cx="381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52" name="Text Box 3"/>
          <p:cNvSpPr txBox="1">
            <a:spLocks noChangeArrowheads="1"/>
          </p:cNvSpPr>
          <p:nvPr/>
        </p:nvSpPr>
        <p:spPr bwMode="auto">
          <a:xfrm>
            <a:off x="395536" y="2132856"/>
            <a:ext cx="8223448" cy="830997"/>
          </a:xfrm>
          <a:prstGeom prst="rect">
            <a:avLst/>
          </a:prstGeom>
          <a:noFill/>
          <a:ln w="9525">
            <a:noFill/>
            <a:miter lim="800000"/>
            <a:headEnd/>
            <a:tailEnd/>
          </a:ln>
          <a:effectLst>
            <a:glow rad="63500">
              <a:schemeClr val="accent2">
                <a:satMod val="175000"/>
                <a:alpha val="40000"/>
              </a:schemeClr>
            </a:glow>
            <a:outerShdw blurRad="50800" dist="38100" algn="l" rotWithShape="0">
              <a:prstClr val="black">
                <a:alpha val="40000"/>
              </a:prstClr>
            </a:outerShdw>
          </a:effectLst>
        </p:spPr>
        <p:txBody>
          <a:bodyPr>
            <a:spAutoFit/>
          </a:bodyPr>
          <a:lstStyle/>
          <a:p>
            <a:pPr algn="ctr">
              <a:defRPr/>
            </a:pPr>
            <a:r>
              <a:rPr lang="th-TH" sz="4800" b="1" dirty="0" smtClean="0">
                <a:solidFill>
                  <a:srgbClr val="0033CC"/>
                </a:solidFill>
                <a:latin typeface="Browallia New" pitchFamily="34" charset="-34"/>
                <a:cs typeface="FreesiaUPC" pitchFamily="34" charset="-34"/>
              </a:rPr>
              <a:t>การปรับปรุงคุณภาพการดูแลผู้ป่วย</a:t>
            </a:r>
          </a:p>
        </p:txBody>
      </p:sp>
      <p:sp>
        <p:nvSpPr>
          <p:cNvPr id="3079" name="Text Box 4"/>
          <p:cNvSpPr txBox="1">
            <a:spLocks noChangeArrowheads="1"/>
          </p:cNvSpPr>
          <p:nvPr/>
        </p:nvSpPr>
        <p:spPr bwMode="auto">
          <a:xfrm>
            <a:off x="1679840" y="4707141"/>
            <a:ext cx="562846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tabLst>
                <a:tab pos="7427913" algn="l"/>
              </a:tabLst>
              <a:defRPr sz="2800">
                <a:solidFill>
                  <a:schemeClr val="tx1"/>
                </a:solidFill>
                <a:latin typeface="Arial" pitchFamily="34" charset="0"/>
                <a:cs typeface="Angsana New" pitchFamily="18" charset="-34"/>
              </a:defRPr>
            </a:lvl1pPr>
            <a:lvl2pPr marL="742950" indent="-285750" eaLnBrk="0" hangingPunct="0">
              <a:tabLst>
                <a:tab pos="7427913" algn="l"/>
              </a:tabLst>
              <a:defRPr sz="2800">
                <a:solidFill>
                  <a:schemeClr val="tx1"/>
                </a:solidFill>
                <a:latin typeface="Arial" pitchFamily="34" charset="0"/>
                <a:cs typeface="Angsana New" pitchFamily="18" charset="-34"/>
              </a:defRPr>
            </a:lvl2pPr>
            <a:lvl3pPr marL="1143000" indent="-228600" eaLnBrk="0" hangingPunct="0">
              <a:tabLst>
                <a:tab pos="7427913" algn="l"/>
              </a:tabLst>
              <a:defRPr sz="2800">
                <a:solidFill>
                  <a:schemeClr val="tx1"/>
                </a:solidFill>
                <a:latin typeface="Arial" pitchFamily="34" charset="0"/>
                <a:cs typeface="Angsana New" pitchFamily="18" charset="-34"/>
              </a:defRPr>
            </a:lvl3pPr>
            <a:lvl4pPr marL="1600200" indent="-228600" eaLnBrk="0" hangingPunct="0">
              <a:tabLst>
                <a:tab pos="7427913" algn="l"/>
              </a:tabLst>
              <a:defRPr sz="2800">
                <a:solidFill>
                  <a:schemeClr val="tx1"/>
                </a:solidFill>
                <a:latin typeface="Arial" pitchFamily="34" charset="0"/>
                <a:cs typeface="Angsana New" pitchFamily="18" charset="-34"/>
              </a:defRPr>
            </a:lvl4pPr>
            <a:lvl5pPr marL="2057400" indent="-228600" eaLnBrk="0" hangingPunct="0">
              <a:tabLst>
                <a:tab pos="7427913" algn="l"/>
              </a:tabLst>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tabLst>
                <a:tab pos="7427913" algn="l"/>
              </a:tabLs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tabLst>
                <a:tab pos="7427913" algn="l"/>
              </a:tabLs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tabLst>
                <a:tab pos="7427913" algn="l"/>
              </a:tabLs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tabLst>
                <a:tab pos="7427913" algn="l"/>
              </a:tabLst>
              <a:defRPr sz="2800">
                <a:solidFill>
                  <a:schemeClr val="tx1"/>
                </a:solidFill>
                <a:latin typeface="Arial" pitchFamily="34" charset="0"/>
                <a:cs typeface="Angsana New" pitchFamily="18" charset="-34"/>
              </a:defRPr>
            </a:lvl9pPr>
          </a:lstStyle>
          <a:p>
            <a:pPr algn="ctr" eaLnBrk="1" hangingPunct="1"/>
            <a:r>
              <a:rPr lang="th-TH" dirty="0" smtClean="0">
                <a:latin typeface="Browallia New" pitchFamily="34" charset="-34"/>
                <a:cs typeface="Browallia New" pitchFamily="34" charset="-34"/>
              </a:rPr>
              <a:t>สถาบัน</a:t>
            </a:r>
            <a:r>
              <a:rPr lang="th-TH" dirty="0">
                <a:latin typeface="Browallia New" pitchFamily="34" charset="-34"/>
                <a:cs typeface="Browallia New" pitchFamily="34" charset="-34"/>
              </a:rPr>
              <a:t>รับรองคุณภาพสถานพยาบาล (องค์การมหาชน</a:t>
            </a:r>
            <a:r>
              <a:rPr lang="th-TH" dirty="0" smtClean="0">
                <a:latin typeface="Browallia New" pitchFamily="34" charset="-34"/>
                <a:cs typeface="Browallia New" pitchFamily="34" charset="-34"/>
              </a:rPr>
              <a:t>)</a:t>
            </a:r>
          </a:p>
          <a:p>
            <a:pPr algn="ctr" eaLnBrk="1" hangingPunct="1"/>
            <a:r>
              <a:rPr lang="en-US" dirty="0" smtClean="0">
                <a:latin typeface="Browallia New" pitchFamily="34" charset="-34"/>
                <a:cs typeface="Browallia New" pitchFamily="34" charset="-34"/>
              </a:rPr>
              <a:t>5 </a:t>
            </a:r>
            <a:r>
              <a:rPr lang="th-TH" dirty="0" smtClean="0">
                <a:latin typeface="Browallia New" pitchFamily="34" charset="-34"/>
                <a:cs typeface="Browallia New" pitchFamily="34" charset="-34"/>
              </a:rPr>
              <a:t>มิถุนายน </a:t>
            </a:r>
            <a:r>
              <a:rPr lang="en-US" dirty="0" smtClean="0">
                <a:latin typeface="Browallia New" pitchFamily="34" charset="-34"/>
                <a:cs typeface="Browallia New" pitchFamily="34" charset="-34"/>
              </a:rPr>
              <a:t>2556 </a:t>
            </a:r>
            <a:endParaRPr lang="th-TH" dirty="0">
              <a:latin typeface="Browallia New" pitchFamily="34" charset="-34"/>
              <a:cs typeface="Browallia New" pitchFamily="34" charset="-34"/>
            </a:endParaRPr>
          </a:p>
        </p:txBody>
      </p:sp>
      <p:sp>
        <p:nvSpPr>
          <p:cNvPr id="6" name="Slide Number Placeholder 5"/>
          <p:cNvSpPr>
            <a:spLocks noGrp="1"/>
          </p:cNvSpPr>
          <p:nvPr>
            <p:ph type="sldNum" sz="quarter" idx="12"/>
          </p:nvPr>
        </p:nvSpPr>
        <p:spPr/>
        <p:txBody>
          <a:bodyPr/>
          <a:lstStyle/>
          <a:p>
            <a:pPr>
              <a:defRPr/>
            </a:pPr>
            <a:fld id="{690366BC-3040-4212-8C0D-308D382D0162}" type="slidenum">
              <a:rPr lang="th-TH" smtClean="0"/>
              <a:pPr>
                <a:defRPr/>
              </a:pPr>
              <a:t>27</a:t>
            </a:fld>
            <a:endParaRPr lang="th-TH"/>
          </a:p>
        </p:txBody>
      </p:sp>
    </p:spTree>
    <p:extLst>
      <p:ext uri="{BB962C8B-B14F-4D97-AF65-F5344CB8AC3E}">
        <p14:creationId xmlns:p14="http://schemas.microsoft.com/office/powerpoint/2010/main" val="28177357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0"/>
          <p:cNvSpPr txBox="1">
            <a:spLocks noChangeArrowheads="1"/>
          </p:cNvSpPr>
          <p:nvPr/>
        </p:nvSpPr>
        <p:spPr bwMode="auto">
          <a:xfrm>
            <a:off x="1258888" y="2493963"/>
            <a:ext cx="1608137" cy="519112"/>
          </a:xfrm>
          <a:prstGeom prst="rect">
            <a:avLst/>
          </a:prstGeom>
          <a:solidFill>
            <a:srgbClr val="0033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eaLnBrk="1" hangingPunct="1"/>
            <a:r>
              <a:rPr lang="en-US" b="1">
                <a:solidFill>
                  <a:schemeClr val="bg1"/>
                </a:solidFill>
              </a:rPr>
              <a:t>Purpose</a:t>
            </a:r>
            <a:endParaRPr lang="th-TH" b="1">
              <a:solidFill>
                <a:schemeClr val="bg1"/>
              </a:solidFill>
            </a:endParaRPr>
          </a:p>
        </p:txBody>
      </p:sp>
      <p:sp>
        <p:nvSpPr>
          <p:cNvPr id="7171" name="Text Box 11"/>
          <p:cNvSpPr txBox="1">
            <a:spLocks noChangeArrowheads="1"/>
          </p:cNvSpPr>
          <p:nvPr/>
        </p:nvSpPr>
        <p:spPr bwMode="auto">
          <a:xfrm>
            <a:off x="3925888" y="2493963"/>
            <a:ext cx="1570037" cy="519112"/>
          </a:xfrm>
          <a:prstGeom prst="rect">
            <a:avLst/>
          </a:prstGeom>
          <a:solidFill>
            <a:srgbClr val="0033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eaLnBrk="1" hangingPunct="1"/>
            <a:r>
              <a:rPr lang="en-US" b="1">
                <a:solidFill>
                  <a:schemeClr val="bg1"/>
                </a:solidFill>
              </a:rPr>
              <a:t>Process</a:t>
            </a:r>
            <a:endParaRPr lang="th-TH" b="1">
              <a:solidFill>
                <a:schemeClr val="bg1"/>
              </a:solidFill>
            </a:endParaRPr>
          </a:p>
        </p:txBody>
      </p:sp>
      <p:sp>
        <p:nvSpPr>
          <p:cNvPr id="7172" name="Text Box 12"/>
          <p:cNvSpPr txBox="1">
            <a:spLocks noChangeArrowheads="1"/>
          </p:cNvSpPr>
          <p:nvPr/>
        </p:nvSpPr>
        <p:spPr bwMode="auto">
          <a:xfrm>
            <a:off x="6440488" y="2493963"/>
            <a:ext cx="2360612" cy="519112"/>
          </a:xfrm>
          <a:prstGeom prst="rect">
            <a:avLst/>
          </a:prstGeom>
          <a:solidFill>
            <a:srgbClr val="0033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eaLnBrk="1" hangingPunct="1"/>
            <a:r>
              <a:rPr lang="en-US" b="1">
                <a:solidFill>
                  <a:schemeClr val="bg1"/>
                </a:solidFill>
              </a:rPr>
              <a:t>Performance</a:t>
            </a:r>
            <a:endParaRPr lang="th-TH" b="1">
              <a:solidFill>
                <a:schemeClr val="bg1"/>
              </a:solidFill>
            </a:endParaRPr>
          </a:p>
        </p:txBody>
      </p:sp>
      <p:cxnSp>
        <p:nvCxnSpPr>
          <p:cNvPr id="7173" name="AutoShape 13"/>
          <p:cNvCxnSpPr>
            <a:cxnSpLocks noChangeShapeType="1"/>
            <a:stCxn id="7170" idx="3"/>
            <a:endCxn id="7171" idx="1"/>
          </p:cNvCxnSpPr>
          <p:nvPr/>
        </p:nvCxnSpPr>
        <p:spPr bwMode="auto">
          <a:xfrm>
            <a:off x="2867025" y="2754313"/>
            <a:ext cx="1058863" cy="0"/>
          </a:xfrm>
          <a:prstGeom prst="straightConnector1">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cxnSp>
      <p:cxnSp>
        <p:nvCxnSpPr>
          <p:cNvPr id="7174" name="AutoShape 14"/>
          <p:cNvCxnSpPr>
            <a:cxnSpLocks noChangeShapeType="1"/>
            <a:stCxn id="7171" idx="3"/>
            <a:endCxn id="7172" idx="1"/>
          </p:cNvCxnSpPr>
          <p:nvPr/>
        </p:nvCxnSpPr>
        <p:spPr bwMode="auto">
          <a:xfrm>
            <a:off x="5495925" y="2754313"/>
            <a:ext cx="944563" cy="0"/>
          </a:xfrm>
          <a:prstGeom prst="straightConnector1">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cxnSp>
      <p:cxnSp>
        <p:nvCxnSpPr>
          <p:cNvPr id="7175" name="AutoShape 15"/>
          <p:cNvCxnSpPr>
            <a:cxnSpLocks noChangeShapeType="1"/>
            <a:stCxn id="7172" idx="2"/>
            <a:endCxn id="7171" idx="2"/>
          </p:cNvCxnSpPr>
          <p:nvPr/>
        </p:nvCxnSpPr>
        <p:spPr bwMode="auto">
          <a:xfrm rot="5400000">
            <a:off x="6165850" y="1558925"/>
            <a:ext cx="1588" cy="2909888"/>
          </a:xfrm>
          <a:prstGeom prst="bentConnector3">
            <a:avLst>
              <a:gd name="adj1" fmla="val 61300014"/>
            </a:avLst>
          </a:prstGeom>
          <a:noFill/>
          <a:ln w="38100">
            <a:solidFill>
              <a:srgbClr val="0033CC"/>
            </a:solidFill>
            <a:miter lim="800000"/>
            <a:headEnd/>
            <a:tailEnd type="triangle" w="med" len="med"/>
          </a:ln>
          <a:extLst>
            <a:ext uri="{909E8E84-426E-40DD-AFC4-6F175D3DCCD1}">
              <a14:hiddenFill xmlns:a14="http://schemas.microsoft.com/office/drawing/2010/main">
                <a:noFill/>
              </a14:hiddenFill>
            </a:ext>
          </a:extLst>
        </p:spPr>
      </p:cxnSp>
      <p:sp>
        <p:nvSpPr>
          <p:cNvPr id="7176" name="Rectangle 20"/>
          <p:cNvSpPr>
            <a:spLocks noChangeArrowheads="1"/>
          </p:cNvSpPr>
          <p:nvPr/>
        </p:nvSpPr>
        <p:spPr bwMode="auto">
          <a:xfrm>
            <a:off x="228600" y="273050"/>
            <a:ext cx="5562600" cy="708025"/>
          </a:xfrm>
          <a:prstGeom prst="rect">
            <a:avLst/>
          </a:prstGeom>
          <a:solidFill>
            <a:srgbClr val="33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th-TH" sz="4000" b="1">
                <a:solidFill>
                  <a:schemeClr val="bg1"/>
                </a:solidFill>
                <a:latin typeface="Browallia New" pitchFamily="34" charset="-34"/>
                <a:cs typeface="FreesiaUPC" pitchFamily="34" charset="-34"/>
              </a:rPr>
              <a:t>การพัฒนาที่เรียบง่าย</a:t>
            </a:r>
            <a:endParaRPr lang="en-US" sz="4800" b="1">
              <a:solidFill>
                <a:schemeClr val="bg1"/>
              </a:solidFill>
              <a:latin typeface="Browallia New" pitchFamily="34" charset="-34"/>
              <a:cs typeface="FreesiaUPC" pitchFamily="34" charset="-34"/>
            </a:endParaRPr>
          </a:p>
        </p:txBody>
      </p:sp>
      <p:sp>
        <p:nvSpPr>
          <p:cNvPr id="7177" name="Text Box 21"/>
          <p:cNvSpPr txBox="1">
            <a:spLocks noChangeArrowheads="1"/>
          </p:cNvSpPr>
          <p:nvPr/>
        </p:nvSpPr>
        <p:spPr bwMode="auto">
          <a:xfrm>
            <a:off x="6440488" y="3041650"/>
            <a:ext cx="2438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eaLnBrk="1" hangingPunct="1"/>
            <a:r>
              <a:rPr lang="en-US">
                <a:solidFill>
                  <a:srgbClr val="FF0000"/>
                </a:solidFill>
                <a:latin typeface="Elephant" pitchFamily="18" charset="0"/>
              </a:rPr>
              <a:t>Study/Learn</a:t>
            </a:r>
            <a:endParaRPr lang="th-TH">
              <a:solidFill>
                <a:srgbClr val="FF0000"/>
              </a:solidFill>
              <a:latin typeface="Elephant" pitchFamily="18" charset="0"/>
            </a:endParaRPr>
          </a:p>
        </p:txBody>
      </p:sp>
      <p:sp>
        <p:nvSpPr>
          <p:cNvPr id="7178" name="Text Box 22"/>
          <p:cNvSpPr txBox="1">
            <a:spLocks noChangeArrowheads="1"/>
          </p:cNvSpPr>
          <p:nvPr/>
        </p:nvSpPr>
        <p:spPr bwMode="auto">
          <a:xfrm>
            <a:off x="5019675" y="4090988"/>
            <a:ext cx="2413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eaLnBrk="1" hangingPunct="1"/>
            <a:r>
              <a:rPr lang="en-US">
                <a:solidFill>
                  <a:srgbClr val="FF0000"/>
                </a:solidFill>
                <a:latin typeface="Elephant" pitchFamily="18" charset="0"/>
              </a:rPr>
              <a:t>Act/Improve</a:t>
            </a:r>
            <a:endParaRPr lang="th-TH">
              <a:solidFill>
                <a:srgbClr val="FF0000"/>
              </a:solidFill>
              <a:latin typeface="Elephant" pitchFamily="18" charset="0"/>
            </a:endParaRPr>
          </a:p>
        </p:txBody>
      </p:sp>
      <p:sp>
        <p:nvSpPr>
          <p:cNvPr id="7179" name="Text Box 23"/>
          <p:cNvSpPr txBox="1">
            <a:spLocks noChangeArrowheads="1"/>
          </p:cNvSpPr>
          <p:nvPr/>
        </p:nvSpPr>
        <p:spPr bwMode="auto">
          <a:xfrm>
            <a:off x="3082925" y="1844675"/>
            <a:ext cx="35099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eaLnBrk="1" hangingPunct="1"/>
            <a:r>
              <a:rPr lang="en-US">
                <a:solidFill>
                  <a:srgbClr val="FF0000"/>
                </a:solidFill>
                <a:latin typeface="Elephant" pitchFamily="18" charset="0"/>
              </a:rPr>
              <a:t>Plan/Design -&gt; Do</a:t>
            </a:r>
            <a:endParaRPr lang="th-TH">
              <a:solidFill>
                <a:srgbClr val="FF0000"/>
              </a:solidFill>
              <a:latin typeface="Elephant" pitchFamily="18" charset="0"/>
            </a:endParaRPr>
          </a:p>
        </p:txBody>
      </p:sp>
      <p:sp>
        <p:nvSpPr>
          <p:cNvPr id="7180" name="Rectangle 12"/>
          <p:cNvSpPr>
            <a:spLocks noChangeArrowheads="1"/>
          </p:cNvSpPr>
          <p:nvPr/>
        </p:nvSpPr>
        <p:spPr bwMode="auto">
          <a:xfrm>
            <a:off x="539750" y="3719513"/>
            <a:ext cx="2663825"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h-TH" sz="3200" b="1">
                <a:latin typeface="TH Kodchasal" pitchFamily="2" charset="-34"/>
                <a:cs typeface="TH Kodchasal" pitchFamily="2" charset="-34"/>
              </a:rPr>
              <a:t>กิจกรรม</a:t>
            </a:r>
            <a:r>
              <a:rPr lang="en-US" sz="3200" b="1">
                <a:latin typeface="TH Kodchasal" pitchFamily="2" charset="-34"/>
                <a:cs typeface="TH Kodchasal" pitchFamily="2" charset="-34"/>
              </a:rPr>
              <a:t>:</a:t>
            </a:r>
            <a:endParaRPr lang="th-TH" sz="3200" b="1">
              <a:latin typeface="TH Kodchasal" pitchFamily="2" charset="-34"/>
              <a:cs typeface="TH Kodchasal" pitchFamily="2" charset="-34"/>
            </a:endParaRPr>
          </a:p>
          <a:p>
            <a:r>
              <a:rPr lang="th-TH" sz="3200" b="1">
                <a:latin typeface="TH Kodchasal" pitchFamily="2" charset="-34"/>
                <a:cs typeface="TH Kodchasal" pitchFamily="2" charset="-34"/>
              </a:rPr>
              <a:t>โครงการ</a:t>
            </a:r>
            <a:r>
              <a:rPr lang="en-US" sz="3200" b="1">
                <a:latin typeface="TH Kodchasal" pitchFamily="2" charset="-34"/>
                <a:cs typeface="TH Kodchasal" pitchFamily="2" charset="-34"/>
              </a:rPr>
              <a:t>: </a:t>
            </a:r>
            <a:endParaRPr lang="th-TH" sz="3200" b="1">
              <a:latin typeface="TH Kodchasal" pitchFamily="2" charset="-34"/>
              <a:cs typeface="TH Kodchasal" pitchFamily="2" charset="-34"/>
            </a:endParaRPr>
          </a:p>
          <a:p>
            <a:r>
              <a:rPr lang="th-TH" sz="3200" b="1">
                <a:latin typeface="TH Kodchasal" pitchFamily="2" charset="-34"/>
                <a:cs typeface="TH Kodchasal" pitchFamily="2" charset="-34"/>
              </a:rPr>
              <a:t>หน่วยงาน</a:t>
            </a:r>
            <a:r>
              <a:rPr lang="en-US" sz="3200" b="1">
                <a:latin typeface="TH Kodchasal" pitchFamily="2" charset="-34"/>
                <a:cs typeface="TH Kodchasal" pitchFamily="2" charset="-34"/>
              </a:rPr>
              <a:t>:</a:t>
            </a:r>
            <a:endParaRPr lang="th-TH" sz="3200" b="1">
              <a:latin typeface="TH Kodchasal" pitchFamily="2" charset="-34"/>
              <a:cs typeface="TH Kodchasal" pitchFamily="2" charset="-34"/>
            </a:endParaRPr>
          </a:p>
          <a:p>
            <a:r>
              <a:rPr lang="th-TH" sz="3200" b="1">
                <a:latin typeface="TH Kodchasal" pitchFamily="2" charset="-34"/>
                <a:cs typeface="TH Kodchasal" pitchFamily="2" charset="-34"/>
              </a:rPr>
              <a:t>องค์กร</a:t>
            </a:r>
            <a:r>
              <a:rPr lang="en-US" sz="3200" b="1">
                <a:latin typeface="TH Kodchasal" pitchFamily="2" charset="-34"/>
                <a:cs typeface="TH Kodchasal" pitchFamily="2" charset="-34"/>
              </a:rPr>
              <a:t>:</a:t>
            </a:r>
            <a:endParaRPr lang="th-TH" sz="3200" b="1">
              <a:latin typeface="TH Kodchasal" pitchFamily="2" charset="-34"/>
              <a:cs typeface="TH Kodchasal" pitchFamily="2" charset="-34"/>
            </a:endParaRPr>
          </a:p>
        </p:txBody>
      </p:sp>
    </p:spTree>
    <p:extLst>
      <p:ext uri="{BB962C8B-B14F-4D97-AF65-F5344CB8AC3E}">
        <p14:creationId xmlns:p14="http://schemas.microsoft.com/office/powerpoint/2010/main" val="10704195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3"/>
          <p:cNvSpPr txBox="1">
            <a:spLocks noChangeArrowheads="1"/>
          </p:cNvSpPr>
          <p:nvPr/>
        </p:nvSpPr>
        <p:spPr bwMode="auto">
          <a:xfrm>
            <a:off x="250825" y="292100"/>
            <a:ext cx="5545138" cy="523875"/>
          </a:xfrm>
          <a:prstGeom prst="rect">
            <a:avLst/>
          </a:prstGeom>
          <a:solidFill>
            <a:srgbClr val="3333CC"/>
          </a:solidFill>
          <a:ln w="9525">
            <a:noFill/>
            <a:miter lim="800000"/>
            <a:headEnd/>
            <a:tailEnd/>
          </a:ln>
        </p:spPr>
        <p:txBody>
          <a:bodyPr>
            <a:spAutoFit/>
          </a:bodyPr>
          <a:lstStyle/>
          <a:p>
            <a:pPr algn="ctr">
              <a:defRPr/>
            </a:pPr>
            <a:r>
              <a:rPr lang="en-US" b="1" dirty="0">
                <a:solidFill>
                  <a:schemeClr val="bg1"/>
                </a:solidFill>
                <a:effectLst>
                  <a:outerShdw blurRad="38100" dist="38100" dir="2700000" algn="tl">
                    <a:srgbClr val="000000">
                      <a:alpha val="43137"/>
                    </a:srgbClr>
                  </a:outerShdw>
                </a:effectLst>
                <a:latin typeface="Tahoma" pitchFamily="34" charset="0"/>
                <a:cs typeface="Tahoma" pitchFamily="34" charset="0"/>
              </a:rPr>
              <a:t>3C-PDSA</a:t>
            </a:r>
          </a:p>
        </p:txBody>
      </p:sp>
      <p:sp>
        <p:nvSpPr>
          <p:cNvPr id="5123" name="TextBox 2"/>
          <p:cNvSpPr txBox="1">
            <a:spLocks noChangeArrowheads="1"/>
          </p:cNvSpPr>
          <p:nvPr/>
        </p:nvSpPr>
        <p:spPr bwMode="auto">
          <a:xfrm>
            <a:off x="468313" y="981075"/>
            <a:ext cx="8135937" cy="4032250"/>
          </a:xfrm>
          <a:prstGeom prst="rect">
            <a:avLst/>
          </a:prstGeom>
          <a:noFill/>
          <a:ln w="9525">
            <a:noFill/>
            <a:miter lim="800000"/>
            <a:headEnd/>
            <a:tailEnd/>
          </a:ln>
          <a:effectLst>
            <a:outerShdw blurRad="50800" dist="38100" algn="l" rotWithShape="0">
              <a:prstClr val="black">
                <a:alpha val="40000"/>
              </a:prstClr>
            </a:outerShdw>
          </a:effectLst>
        </p:spPr>
        <p:txBody>
          <a:bodyPr>
            <a:spAutoFit/>
          </a:bodyPr>
          <a:lstStyle/>
          <a:p>
            <a:pPr marL="457200" indent="-457200">
              <a:spcBef>
                <a:spcPts val="1200"/>
              </a:spcBef>
              <a:defRPr/>
            </a:pPr>
            <a:r>
              <a:rPr lang="en-US" sz="2400" b="1">
                <a:latin typeface="Tahoma" pitchFamily="34" charset="0"/>
                <a:cs typeface="Tahoma" pitchFamily="34" charset="0"/>
              </a:rPr>
              <a:t>PDSA </a:t>
            </a:r>
            <a:r>
              <a:rPr lang="th-TH" sz="2400" b="1" dirty="0">
                <a:latin typeface="Tahoma" pitchFamily="34" charset="0"/>
                <a:cs typeface="Tahoma" pitchFamily="34" charset="0"/>
              </a:rPr>
              <a:t>คือการหมุนวงล้อของการพัฒนาและการเรียนรู้</a:t>
            </a:r>
          </a:p>
          <a:p>
            <a:pPr marL="457200" indent="-457200">
              <a:spcBef>
                <a:spcPts val="1200"/>
              </a:spcBef>
              <a:defRPr/>
            </a:pPr>
            <a:r>
              <a:rPr lang="en-US" sz="2400" b="1" dirty="0">
                <a:latin typeface="Tahoma" pitchFamily="34" charset="0"/>
                <a:cs typeface="Tahoma" pitchFamily="34" charset="0"/>
              </a:rPr>
              <a:t>3C </a:t>
            </a:r>
            <a:r>
              <a:rPr lang="th-TH" sz="2400" b="1" dirty="0">
                <a:latin typeface="Tahoma" pitchFamily="34" charset="0"/>
                <a:cs typeface="Tahoma" pitchFamily="34" charset="0"/>
              </a:rPr>
              <a:t>คือการกำหนดสิ่งที่จะนำไปหมุนให้เหมาะสมกับสถานการณ์ และหลักการ</a:t>
            </a:r>
          </a:p>
          <a:p>
            <a:pPr marL="457200" indent="-457200">
              <a:spcBef>
                <a:spcPts val="1200"/>
              </a:spcBef>
              <a:defRPr/>
            </a:pPr>
            <a:r>
              <a:rPr lang="en-US" sz="2400" b="1" dirty="0">
                <a:latin typeface="Tahoma" pitchFamily="34" charset="0"/>
                <a:cs typeface="Tahoma" pitchFamily="34" charset="0"/>
              </a:rPr>
              <a:t>3C-PDSA </a:t>
            </a:r>
            <a:r>
              <a:rPr lang="th-TH" sz="2400" b="1" dirty="0">
                <a:latin typeface="Tahoma" pitchFamily="34" charset="0"/>
                <a:cs typeface="Tahoma" pitchFamily="34" charset="0"/>
              </a:rPr>
              <a:t>ก็คือ </a:t>
            </a:r>
            <a:r>
              <a:rPr lang="en-US" sz="2400" b="1" dirty="0">
                <a:latin typeface="Tahoma" pitchFamily="34" charset="0"/>
                <a:cs typeface="Tahoma" pitchFamily="34" charset="0"/>
              </a:rPr>
              <a:t>3P</a:t>
            </a:r>
            <a:r>
              <a:rPr lang="th-TH" sz="2400" b="1" dirty="0">
                <a:latin typeface="Tahoma" pitchFamily="34" charset="0"/>
                <a:cs typeface="Tahoma" pitchFamily="34" charset="0"/>
              </a:rPr>
              <a:t> ภาคพิศดาร</a:t>
            </a:r>
          </a:p>
          <a:p>
            <a:pPr marL="457200" indent="-457200">
              <a:spcBef>
                <a:spcPts val="1200"/>
              </a:spcBef>
              <a:defRPr/>
            </a:pPr>
            <a:r>
              <a:rPr lang="en-US" sz="2400" b="1" dirty="0">
                <a:latin typeface="Tahoma" pitchFamily="34" charset="0"/>
                <a:cs typeface="Tahoma" pitchFamily="34" charset="0"/>
              </a:rPr>
              <a:t>Core values -&gt; </a:t>
            </a:r>
            <a:r>
              <a:rPr lang="th-TH" sz="2400" b="1" dirty="0">
                <a:solidFill>
                  <a:srgbClr val="FF0000"/>
                </a:solidFill>
                <a:latin typeface="Tahoma" pitchFamily="34" charset="0"/>
                <a:cs typeface="Tahoma" pitchFamily="34" charset="0"/>
              </a:rPr>
              <a:t>ลุ่มลึก</a:t>
            </a:r>
          </a:p>
          <a:p>
            <a:pPr marL="457200" indent="-457200">
              <a:spcBef>
                <a:spcPts val="1200"/>
              </a:spcBef>
              <a:defRPr/>
            </a:pPr>
            <a:r>
              <a:rPr lang="en-US" sz="2400" b="1" dirty="0">
                <a:latin typeface="Tahoma" pitchFamily="34" charset="0"/>
                <a:cs typeface="Tahoma" pitchFamily="34" charset="0"/>
              </a:rPr>
              <a:t>Context -&gt; </a:t>
            </a:r>
            <a:r>
              <a:rPr lang="th-TH" sz="2400" b="1" dirty="0">
                <a:solidFill>
                  <a:srgbClr val="FF0000"/>
                </a:solidFill>
                <a:latin typeface="Tahoma" pitchFamily="34" charset="0"/>
                <a:cs typeface="Tahoma" pitchFamily="34" charset="0"/>
              </a:rPr>
              <a:t>ตรงประเด็น</a:t>
            </a:r>
            <a:endParaRPr lang="en-US" sz="2400" b="1" dirty="0">
              <a:solidFill>
                <a:srgbClr val="FF0000"/>
              </a:solidFill>
              <a:latin typeface="Tahoma" pitchFamily="34" charset="0"/>
              <a:cs typeface="Tahoma" pitchFamily="34" charset="0"/>
            </a:endParaRPr>
          </a:p>
          <a:p>
            <a:pPr marL="457200" indent="-457200">
              <a:spcBef>
                <a:spcPts val="1200"/>
              </a:spcBef>
              <a:defRPr/>
            </a:pPr>
            <a:r>
              <a:rPr lang="en-US" sz="2400" b="1" dirty="0">
                <a:latin typeface="Tahoma" pitchFamily="34" charset="0"/>
                <a:cs typeface="Tahoma" pitchFamily="34" charset="0"/>
              </a:rPr>
              <a:t>Criteria -&gt; </a:t>
            </a:r>
            <a:r>
              <a:rPr lang="th-TH" sz="2400" b="1" dirty="0">
                <a:solidFill>
                  <a:srgbClr val="FF0000"/>
                </a:solidFill>
                <a:latin typeface="Tahoma" pitchFamily="34" charset="0"/>
                <a:cs typeface="Tahoma" pitchFamily="34" charset="0"/>
              </a:rPr>
              <a:t>ครบถ้วน</a:t>
            </a:r>
          </a:p>
          <a:p>
            <a:pPr marL="457200" indent="-457200">
              <a:spcBef>
                <a:spcPts val="1200"/>
              </a:spcBef>
              <a:defRPr/>
            </a:pPr>
            <a:r>
              <a:rPr lang="en-US" sz="2400" b="1" dirty="0">
                <a:latin typeface="Tahoma" pitchFamily="34" charset="0"/>
                <a:cs typeface="Tahoma" pitchFamily="34" charset="0"/>
              </a:rPr>
              <a:t>PDSA -&gt; </a:t>
            </a:r>
            <a:r>
              <a:rPr lang="th-TH" sz="2400" b="1" dirty="0">
                <a:solidFill>
                  <a:srgbClr val="FF0000"/>
                </a:solidFill>
                <a:latin typeface="Tahoma" pitchFamily="34" charset="0"/>
                <a:cs typeface="Tahoma" pitchFamily="34" charset="0"/>
              </a:rPr>
              <a:t>ต่อเนื่อง</a:t>
            </a:r>
          </a:p>
        </p:txBody>
      </p:sp>
      <p:pic>
        <p:nvPicPr>
          <p:cNvPr id="5124" name="Picture 4"/>
          <p:cNvPicPr>
            <a:picLocks noChangeAspect="1" noChangeArrowheads="1"/>
          </p:cNvPicPr>
          <p:nvPr/>
        </p:nvPicPr>
        <p:blipFill>
          <a:blip r:embed="rId2" cstate="print"/>
          <a:srcRect/>
          <a:stretch>
            <a:fillRect/>
          </a:stretch>
        </p:blipFill>
        <p:spPr bwMode="auto">
          <a:xfrm>
            <a:off x="3713163" y="3141663"/>
            <a:ext cx="5035550" cy="2870200"/>
          </a:xfrm>
          <a:prstGeom prst="rect">
            <a:avLst/>
          </a:prstGeom>
          <a:noFill/>
          <a:ln w="9525">
            <a:noFill/>
            <a:miter lim="800000"/>
            <a:headEnd/>
            <a:tailEnd/>
          </a:ln>
          <a:effectLst>
            <a:glow rad="139700">
              <a:schemeClr val="accent4">
                <a:satMod val="175000"/>
                <a:alpha val="40000"/>
              </a:schemeClr>
            </a:glow>
          </a:effectLst>
        </p:spPr>
      </p:pic>
      <p:sp>
        <p:nvSpPr>
          <p:cNvPr id="5" name="Slide Number Placeholder 4"/>
          <p:cNvSpPr>
            <a:spLocks noGrp="1"/>
          </p:cNvSpPr>
          <p:nvPr>
            <p:ph type="sldNum" sz="quarter" idx="12"/>
          </p:nvPr>
        </p:nvSpPr>
        <p:spPr/>
        <p:txBody>
          <a:bodyPr/>
          <a:lstStyle/>
          <a:p>
            <a:pPr>
              <a:defRPr/>
            </a:pPr>
            <a:fld id="{AFB4B55E-2E01-46C8-AE7A-0054FFA7612B}" type="slidenum">
              <a:rPr lang="th-TH" smtClean="0"/>
              <a:pPr>
                <a:defRPr/>
              </a:pPr>
              <a:t>29</a:t>
            </a:fld>
            <a:endParaRPr lang="th-TH"/>
          </a:p>
        </p:txBody>
      </p:sp>
      <p:sp>
        <p:nvSpPr>
          <p:cNvPr id="8198" name="TextBox 5"/>
          <p:cNvSpPr txBox="1">
            <a:spLocks noChangeArrowheads="1"/>
          </p:cNvSpPr>
          <p:nvPr/>
        </p:nvSpPr>
        <p:spPr bwMode="auto">
          <a:xfrm>
            <a:off x="490538" y="5876925"/>
            <a:ext cx="3794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eaLnBrk="1" hangingPunct="1"/>
            <a:r>
              <a:rPr lang="th-TH" sz="3600">
                <a:solidFill>
                  <a:srgbClr val="FF0000"/>
                </a:solidFill>
                <a:latin typeface="Browallia New" pitchFamily="34" charset="-34"/>
                <a:cs typeface="Browallia New" pitchFamily="34" charset="-34"/>
              </a:rPr>
              <a:t>ทำแนวคิด </a:t>
            </a:r>
            <a:r>
              <a:rPr lang="en-US" sz="3600">
                <a:solidFill>
                  <a:srgbClr val="FF0000"/>
                </a:solidFill>
                <a:latin typeface="Browallia New" pitchFamily="34" charset="-34"/>
                <a:cs typeface="Browallia New" pitchFamily="34" charset="-34"/>
              </a:rPr>
              <a:t>TQA </a:t>
            </a:r>
            <a:r>
              <a:rPr lang="th-TH" sz="3600">
                <a:solidFill>
                  <a:srgbClr val="FF0000"/>
                </a:solidFill>
                <a:latin typeface="Browallia New" pitchFamily="34" charset="-34"/>
                <a:cs typeface="Browallia New" pitchFamily="34" charset="-34"/>
              </a:rPr>
              <a:t>ให้เรียบง่าย</a:t>
            </a:r>
            <a:endParaRPr lang="en-US" sz="3600">
              <a:solidFill>
                <a:srgbClr val="FF0000"/>
              </a:solidFill>
              <a:latin typeface="Browallia New" pitchFamily="34" charset="-34"/>
              <a:cs typeface="Browallia New" pitchFamily="34" charset="-34"/>
            </a:endParaRPr>
          </a:p>
        </p:txBody>
      </p:sp>
    </p:spTree>
    <p:extLst>
      <p:ext uri="{BB962C8B-B14F-4D97-AF65-F5344CB8AC3E}">
        <p14:creationId xmlns:p14="http://schemas.microsoft.com/office/powerpoint/2010/main" val="32195835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6C0AC32-68A8-4A49-B63B-F7CCF8D963FE}" type="slidenum">
              <a:rPr lang="th-TH" smtClean="0"/>
              <a:pPr>
                <a:defRPr/>
              </a:pPr>
              <a:t>3</a:t>
            </a:fld>
            <a:endParaRPr lang="th-TH"/>
          </a:p>
        </p:txBody>
      </p:sp>
      <p:sp>
        <p:nvSpPr>
          <p:cNvPr id="3" name="Rectangle 10"/>
          <p:cNvSpPr>
            <a:spLocks noChangeArrowheads="1"/>
          </p:cNvSpPr>
          <p:nvPr/>
        </p:nvSpPr>
        <p:spPr bwMode="auto">
          <a:xfrm>
            <a:off x="228600" y="273050"/>
            <a:ext cx="5562600" cy="707886"/>
          </a:xfrm>
          <a:prstGeom prst="rect">
            <a:avLst/>
          </a:prstGeom>
          <a:solidFill>
            <a:srgbClr val="3333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th-TH" sz="4000" b="1" dirty="0" smtClean="0">
                <a:solidFill>
                  <a:schemeClr val="bg1"/>
                </a:solidFill>
                <a:latin typeface="Times New Roman" pitchFamily="18" charset="0"/>
                <a:cs typeface="FreesiaUPC" pitchFamily="34" charset="-34"/>
              </a:rPr>
              <a:t>ภาพที่ขอเชิญชวนมาฝันร่วมกัน</a:t>
            </a:r>
            <a:endParaRPr lang="en-US" sz="4000" b="1" dirty="0">
              <a:solidFill>
                <a:schemeClr val="bg1"/>
              </a:solidFill>
              <a:latin typeface="Times New Roman" pitchFamily="18" charset="0"/>
              <a:cs typeface="FreesiaUPC" pitchFamily="34" charset="-34"/>
            </a:endParaRPr>
          </a:p>
        </p:txBody>
      </p:sp>
      <p:sp>
        <p:nvSpPr>
          <p:cNvPr id="4" name="TextBox 3"/>
          <p:cNvSpPr txBox="1"/>
          <p:nvPr/>
        </p:nvSpPr>
        <p:spPr>
          <a:xfrm>
            <a:off x="1276000" y="2276872"/>
            <a:ext cx="6723315" cy="1938992"/>
          </a:xfrm>
          <a:prstGeom prst="rect">
            <a:avLst/>
          </a:prstGeom>
          <a:noFill/>
        </p:spPr>
        <p:txBody>
          <a:bodyPr wrap="none" rtlCol="0">
            <a:spAutoFit/>
          </a:bodyPr>
          <a:lstStyle/>
          <a:p>
            <a:pPr algn="ctr"/>
            <a:r>
              <a:rPr lang="th-TH" sz="4000" b="1" dirty="0" smtClean="0">
                <a:latin typeface="FreesiaUPC" pitchFamily="34" charset="-34"/>
                <a:cs typeface="FreesiaUPC" pitchFamily="34" charset="-34"/>
              </a:rPr>
              <a:t>บริการสุขภาพของไทย</a:t>
            </a:r>
          </a:p>
          <a:p>
            <a:pPr algn="ctr"/>
            <a:r>
              <a:rPr lang="th-TH" sz="4000" b="1" dirty="0" smtClean="0">
                <a:latin typeface="FreesiaUPC" pitchFamily="34" charset="-34"/>
                <a:cs typeface="FreesiaUPC" pitchFamily="34" charset="-34"/>
              </a:rPr>
              <a:t>เป็นบริการที่มีคุณภาพ น่าไว้วางใจ</a:t>
            </a:r>
          </a:p>
          <a:p>
            <a:pPr algn="ctr"/>
            <a:r>
              <a:rPr lang="th-TH" sz="4000" b="1" dirty="0" smtClean="0">
                <a:latin typeface="FreesiaUPC" pitchFamily="34" charset="-34"/>
                <a:cs typeface="FreesiaUPC" pitchFamily="34" charset="-34"/>
              </a:rPr>
              <a:t>ในทุกมิติ ทุกขั้นตอน ทุกเวลา สำหรับทุกคน</a:t>
            </a:r>
            <a:endParaRPr lang="th-TH" sz="4000" b="1" dirty="0">
              <a:latin typeface="FreesiaUPC" pitchFamily="34" charset="-34"/>
              <a:cs typeface="FreesiaUPC" pitchFamily="34" charset="-34"/>
            </a:endParaRPr>
          </a:p>
        </p:txBody>
      </p:sp>
    </p:spTree>
    <p:extLst>
      <p:ext uri="{BB962C8B-B14F-4D97-AF65-F5344CB8AC3E}">
        <p14:creationId xmlns:p14="http://schemas.microsoft.com/office/powerpoint/2010/main" val="29381580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00" name="Rectangle 36"/>
          <p:cNvSpPr>
            <a:spLocks noChangeArrowheads="1"/>
          </p:cNvSpPr>
          <p:nvPr/>
        </p:nvSpPr>
        <p:spPr bwMode="auto">
          <a:xfrm>
            <a:off x="246632" y="626368"/>
            <a:ext cx="1066800" cy="5638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36866" name="Text Box 2"/>
          <p:cNvSpPr txBox="1">
            <a:spLocks noChangeArrowheads="1"/>
          </p:cNvSpPr>
          <p:nvPr/>
        </p:nvSpPr>
        <p:spPr bwMode="auto">
          <a:xfrm>
            <a:off x="2996182" y="854968"/>
            <a:ext cx="3508375" cy="376238"/>
          </a:xfrm>
          <a:prstGeom prst="rect">
            <a:avLst/>
          </a:prstGeom>
          <a:solidFill>
            <a:srgbClr val="99FF66"/>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dirty="0">
                <a:latin typeface="Comic Sans MS" pitchFamily="66" charset="0"/>
              </a:rPr>
              <a:t>Mission/Vision/Policy Direction</a:t>
            </a:r>
            <a:endParaRPr lang="th-TH" sz="1800" dirty="0">
              <a:latin typeface="Comic Sans MS" pitchFamily="66" charset="0"/>
            </a:endParaRPr>
          </a:p>
        </p:txBody>
      </p:sp>
      <p:sp>
        <p:nvSpPr>
          <p:cNvPr id="36867" name="Text Box 3"/>
          <p:cNvSpPr txBox="1">
            <a:spLocks noChangeArrowheads="1"/>
          </p:cNvSpPr>
          <p:nvPr/>
        </p:nvSpPr>
        <p:spPr bwMode="auto">
          <a:xfrm>
            <a:off x="7108824" y="1772816"/>
            <a:ext cx="1825625" cy="650875"/>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dirty="0">
                <a:latin typeface="Comic Sans MS" pitchFamily="66" charset="0"/>
              </a:rPr>
              <a:t>Strategic Plan/</a:t>
            </a:r>
          </a:p>
          <a:p>
            <a:pPr algn="ctr"/>
            <a:r>
              <a:rPr lang="en-US" sz="1800" dirty="0">
                <a:latin typeface="Comic Sans MS" pitchFamily="66" charset="0"/>
              </a:rPr>
              <a:t>Action Plan</a:t>
            </a:r>
            <a:endParaRPr lang="th-TH" sz="1800" dirty="0">
              <a:latin typeface="Comic Sans MS" pitchFamily="66" charset="0"/>
            </a:endParaRPr>
          </a:p>
        </p:txBody>
      </p:sp>
      <p:sp>
        <p:nvSpPr>
          <p:cNvPr id="36868" name="Text Box 4"/>
          <p:cNvSpPr txBox="1">
            <a:spLocks noChangeArrowheads="1"/>
          </p:cNvSpPr>
          <p:nvPr/>
        </p:nvSpPr>
        <p:spPr bwMode="auto">
          <a:xfrm>
            <a:off x="7069136" y="2924944"/>
            <a:ext cx="1872629" cy="646331"/>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dirty="0" smtClean="0">
                <a:latin typeface="Comic Sans MS" pitchFamily="66" charset="0"/>
              </a:rPr>
              <a:t>Project</a:t>
            </a:r>
          </a:p>
          <a:p>
            <a:pPr algn="ctr"/>
            <a:r>
              <a:rPr lang="en-US" sz="1800" dirty="0" smtClean="0">
                <a:latin typeface="Comic Sans MS" pitchFamily="66" charset="0"/>
              </a:rPr>
              <a:t>Implementation</a:t>
            </a:r>
            <a:endParaRPr lang="th-TH" sz="1800" dirty="0">
              <a:latin typeface="Comic Sans MS" pitchFamily="66" charset="0"/>
            </a:endParaRPr>
          </a:p>
        </p:txBody>
      </p:sp>
      <p:sp>
        <p:nvSpPr>
          <p:cNvPr id="36869" name="Text Box 5"/>
          <p:cNvSpPr txBox="1">
            <a:spLocks noChangeArrowheads="1"/>
          </p:cNvSpPr>
          <p:nvPr/>
        </p:nvSpPr>
        <p:spPr bwMode="auto">
          <a:xfrm>
            <a:off x="7191009" y="4365104"/>
            <a:ext cx="1630575" cy="646331"/>
          </a:xfrm>
          <a:prstGeom prst="rect">
            <a:avLst/>
          </a:prstGeom>
          <a:solidFill>
            <a:srgbClr val="FFFF00"/>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dirty="0">
                <a:latin typeface="Comic Sans MS" pitchFamily="66" charset="0"/>
              </a:rPr>
              <a:t>Monitoring &amp; </a:t>
            </a:r>
            <a:endParaRPr lang="en-US" sz="1800" dirty="0" smtClean="0">
              <a:latin typeface="Comic Sans MS" pitchFamily="66" charset="0"/>
            </a:endParaRPr>
          </a:p>
          <a:p>
            <a:pPr algn="ctr"/>
            <a:r>
              <a:rPr lang="en-US" sz="1800" dirty="0" smtClean="0">
                <a:latin typeface="Comic Sans MS" pitchFamily="66" charset="0"/>
              </a:rPr>
              <a:t>Evaluation</a:t>
            </a:r>
            <a:endParaRPr lang="th-TH" sz="1800" dirty="0">
              <a:latin typeface="Comic Sans MS" pitchFamily="66" charset="0"/>
            </a:endParaRPr>
          </a:p>
        </p:txBody>
      </p:sp>
      <p:sp>
        <p:nvSpPr>
          <p:cNvPr id="36870" name="Text Box 6"/>
          <p:cNvSpPr txBox="1">
            <a:spLocks noChangeArrowheads="1"/>
          </p:cNvSpPr>
          <p:nvPr/>
        </p:nvSpPr>
        <p:spPr bwMode="auto">
          <a:xfrm>
            <a:off x="282128" y="1772816"/>
            <a:ext cx="2342308" cy="646331"/>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dirty="0" smtClean="0">
                <a:latin typeface="Comic Sans MS" pitchFamily="66" charset="0"/>
              </a:rPr>
              <a:t>Process Design</a:t>
            </a:r>
          </a:p>
          <a:p>
            <a:pPr algn="ctr"/>
            <a:r>
              <a:rPr lang="en-US" sz="1800" dirty="0" smtClean="0">
                <a:latin typeface="Comic Sans MS" pitchFamily="66" charset="0"/>
              </a:rPr>
              <a:t>(Policy &amp; Procedure)</a:t>
            </a:r>
            <a:endParaRPr lang="th-TH" sz="1800" dirty="0">
              <a:latin typeface="Comic Sans MS" pitchFamily="66" charset="0"/>
            </a:endParaRPr>
          </a:p>
        </p:txBody>
      </p:sp>
      <p:sp>
        <p:nvSpPr>
          <p:cNvPr id="36871" name="Text Box 7"/>
          <p:cNvSpPr txBox="1">
            <a:spLocks noChangeArrowheads="1"/>
          </p:cNvSpPr>
          <p:nvPr/>
        </p:nvSpPr>
        <p:spPr bwMode="auto">
          <a:xfrm>
            <a:off x="497731" y="2919895"/>
            <a:ext cx="1872629" cy="646331"/>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dirty="0" smtClean="0">
                <a:latin typeface="Comic Sans MS" pitchFamily="66" charset="0"/>
              </a:rPr>
              <a:t>Process </a:t>
            </a:r>
          </a:p>
          <a:p>
            <a:pPr algn="ctr"/>
            <a:r>
              <a:rPr lang="en-US" sz="1800" dirty="0" smtClean="0">
                <a:latin typeface="Comic Sans MS" pitchFamily="66" charset="0"/>
              </a:rPr>
              <a:t>Implementation</a:t>
            </a:r>
            <a:endParaRPr lang="th-TH" sz="1800" dirty="0">
              <a:latin typeface="Comic Sans MS" pitchFamily="66" charset="0"/>
            </a:endParaRPr>
          </a:p>
        </p:txBody>
      </p:sp>
      <p:sp>
        <p:nvSpPr>
          <p:cNvPr id="36872" name="Text Box 8"/>
          <p:cNvSpPr txBox="1">
            <a:spLocks noChangeArrowheads="1"/>
          </p:cNvSpPr>
          <p:nvPr/>
        </p:nvSpPr>
        <p:spPr bwMode="auto">
          <a:xfrm>
            <a:off x="318982" y="4359614"/>
            <a:ext cx="2238374" cy="646331"/>
          </a:xfrm>
          <a:prstGeom prst="rect">
            <a:avLst/>
          </a:prstGeom>
          <a:solidFill>
            <a:srgbClr val="FFFF00"/>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1800" dirty="0" smtClean="0">
                <a:latin typeface="Comic Sans MS" pitchFamily="66" charset="0"/>
              </a:rPr>
              <a:t>Quality Review/ Monitoring</a:t>
            </a:r>
            <a:endParaRPr lang="th-TH" sz="1800" dirty="0">
              <a:latin typeface="Comic Sans MS" pitchFamily="66" charset="0"/>
            </a:endParaRPr>
          </a:p>
        </p:txBody>
      </p:sp>
      <p:sp>
        <p:nvSpPr>
          <p:cNvPr id="36873" name="Text Box 9"/>
          <p:cNvSpPr txBox="1">
            <a:spLocks noChangeArrowheads="1"/>
          </p:cNvSpPr>
          <p:nvPr/>
        </p:nvSpPr>
        <p:spPr bwMode="auto">
          <a:xfrm>
            <a:off x="3667695" y="5435932"/>
            <a:ext cx="2121093" cy="369332"/>
          </a:xfrm>
          <a:prstGeom prst="rect">
            <a:avLst/>
          </a:prstGeom>
          <a:solidFill>
            <a:srgbClr val="99FF66"/>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dirty="0" smtClean="0">
                <a:latin typeface="Comic Sans MS" pitchFamily="66" charset="0"/>
              </a:rPr>
              <a:t>High Performance</a:t>
            </a:r>
            <a:endParaRPr lang="th-TH" sz="1800" dirty="0">
              <a:latin typeface="Comic Sans MS" pitchFamily="66" charset="0"/>
            </a:endParaRPr>
          </a:p>
        </p:txBody>
      </p:sp>
      <p:sp>
        <p:nvSpPr>
          <p:cNvPr id="36874" name="Text Box 10"/>
          <p:cNvSpPr txBox="1">
            <a:spLocks noChangeArrowheads="1"/>
          </p:cNvSpPr>
          <p:nvPr/>
        </p:nvSpPr>
        <p:spPr bwMode="auto">
          <a:xfrm>
            <a:off x="4784421" y="4220647"/>
            <a:ext cx="1978427" cy="923330"/>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dirty="0" smtClean="0">
                <a:latin typeface="Comic Sans MS" pitchFamily="66" charset="0"/>
              </a:rPr>
              <a:t>Opportunity for </a:t>
            </a:r>
          </a:p>
          <a:p>
            <a:pPr algn="ctr"/>
            <a:r>
              <a:rPr lang="en-US" sz="1800" dirty="0" smtClean="0">
                <a:latin typeface="Comic Sans MS" pitchFamily="66" charset="0"/>
              </a:rPr>
              <a:t>Improvement/</a:t>
            </a:r>
          </a:p>
          <a:p>
            <a:pPr algn="ctr"/>
            <a:r>
              <a:rPr lang="en-US" sz="1800" dirty="0" smtClean="0">
                <a:latin typeface="Comic Sans MS" pitchFamily="66" charset="0"/>
              </a:rPr>
              <a:t>PI Plan</a:t>
            </a:r>
            <a:endParaRPr lang="th-TH" sz="1800" dirty="0">
              <a:latin typeface="Comic Sans MS" pitchFamily="66" charset="0"/>
            </a:endParaRPr>
          </a:p>
        </p:txBody>
      </p:sp>
      <p:sp>
        <p:nvSpPr>
          <p:cNvPr id="36876" name="Text Box 12"/>
          <p:cNvSpPr txBox="1">
            <a:spLocks noChangeArrowheads="1"/>
          </p:cNvSpPr>
          <p:nvPr/>
        </p:nvSpPr>
        <p:spPr bwMode="auto">
          <a:xfrm>
            <a:off x="3821734" y="1777631"/>
            <a:ext cx="1762021" cy="646331"/>
          </a:xfrm>
          <a:prstGeom prst="rect">
            <a:avLst/>
          </a:prstGeom>
          <a:solidFill>
            <a:schemeClr val="tx2">
              <a:lumMod val="20000"/>
              <a:lumOff val="80000"/>
            </a:schemeClr>
          </a:solidFill>
          <a:ln w="9525">
            <a:solidFill>
              <a:schemeClr val="folHlink"/>
            </a:solidFill>
            <a:miter lim="800000"/>
            <a:headEnd/>
            <a:tailEnd/>
          </a:ln>
          <a:effectLst/>
          <a:extLst/>
        </p:spPr>
        <p:txBody>
          <a:bodyPr wrap="none">
            <a:spAutoFit/>
          </a:bodyPr>
          <a:lstStyle/>
          <a:p>
            <a:pPr algn="ctr"/>
            <a:r>
              <a:rPr lang="en-US" sz="1800" dirty="0" smtClean="0">
                <a:latin typeface="Comic Sans MS" pitchFamily="66" charset="0"/>
              </a:rPr>
              <a:t>Communication</a:t>
            </a:r>
            <a:endParaRPr lang="en-US" sz="1800" dirty="0">
              <a:latin typeface="Comic Sans MS" pitchFamily="66" charset="0"/>
            </a:endParaRPr>
          </a:p>
          <a:p>
            <a:pPr algn="ctr"/>
            <a:r>
              <a:rPr lang="en-US" sz="1800" dirty="0">
                <a:latin typeface="Comic Sans MS" pitchFamily="66" charset="0"/>
              </a:rPr>
              <a:t>Share &amp; Learn</a:t>
            </a:r>
            <a:endParaRPr lang="th-TH" sz="1800" dirty="0">
              <a:latin typeface="Comic Sans MS" pitchFamily="66" charset="0"/>
            </a:endParaRPr>
          </a:p>
        </p:txBody>
      </p:sp>
      <p:cxnSp>
        <p:nvCxnSpPr>
          <p:cNvPr id="36877" name="AutoShape 13"/>
          <p:cNvCxnSpPr>
            <a:cxnSpLocks noChangeShapeType="1"/>
            <a:stCxn id="36866" idx="3"/>
            <a:endCxn id="36867" idx="0"/>
          </p:cNvCxnSpPr>
          <p:nvPr/>
        </p:nvCxnSpPr>
        <p:spPr bwMode="auto">
          <a:xfrm>
            <a:off x="6504557" y="1043087"/>
            <a:ext cx="1517080" cy="729729"/>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878" name="AutoShape 14"/>
          <p:cNvCxnSpPr>
            <a:cxnSpLocks noChangeShapeType="1"/>
            <a:stCxn id="36869" idx="2"/>
            <a:endCxn id="36873" idx="3"/>
          </p:cNvCxnSpPr>
          <p:nvPr/>
        </p:nvCxnSpPr>
        <p:spPr bwMode="auto">
          <a:xfrm rot="5400000">
            <a:off x="6592962" y="4207262"/>
            <a:ext cx="609163" cy="2217509"/>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879" name="AutoShape 15"/>
          <p:cNvCxnSpPr>
            <a:cxnSpLocks noChangeShapeType="1"/>
            <a:stCxn id="36872" idx="2"/>
            <a:endCxn id="36873" idx="1"/>
          </p:cNvCxnSpPr>
          <p:nvPr/>
        </p:nvCxnSpPr>
        <p:spPr bwMode="auto">
          <a:xfrm rot="16200000" flipH="1">
            <a:off x="2245606" y="4198508"/>
            <a:ext cx="614653" cy="2229526"/>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880" name="AutoShape 16"/>
          <p:cNvCxnSpPr>
            <a:cxnSpLocks noChangeShapeType="1"/>
            <a:stCxn id="36866" idx="1"/>
            <a:endCxn id="36870" idx="0"/>
          </p:cNvCxnSpPr>
          <p:nvPr/>
        </p:nvCxnSpPr>
        <p:spPr bwMode="auto">
          <a:xfrm rot="10800000" flipV="1">
            <a:off x="1453282" y="1043086"/>
            <a:ext cx="1542900" cy="729729"/>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882" name="AutoShape 18"/>
          <p:cNvCxnSpPr>
            <a:cxnSpLocks noChangeShapeType="1"/>
            <a:stCxn id="36876" idx="1"/>
            <a:endCxn id="36870" idx="3"/>
          </p:cNvCxnSpPr>
          <p:nvPr/>
        </p:nvCxnSpPr>
        <p:spPr bwMode="auto">
          <a:xfrm rot="10800000">
            <a:off x="2624436" y="2095983"/>
            <a:ext cx="1197298" cy="4815"/>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883" name="AutoShape 19"/>
          <p:cNvCxnSpPr>
            <a:cxnSpLocks noChangeShapeType="1"/>
            <a:stCxn id="36870" idx="2"/>
            <a:endCxn id="36871" idx="0"/>
          </p:cNvCxnSpPr>
          <p:nvPr/>
        </p:nvCxnSpPr>
        <p:spPr bwMode="auto">
          <a:xfrm flipH="1">
            <a:off x="1434046" y="2419147"/>
            <a:ext cx="19236" cy="50074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884" name="AutoShape 20"/>
          <p:cNvCxnSpPr>
            <a:cxnSpLocks noChangeShapeType="1"/>
            <a:stCxn id="36871" idx="2"/>
            <a:endCxn id="36872" idx="0"/>
          </p:cNvCxnSpPr>
          <p:nvPr/>
        </p:nvCxnSpPr>
        <p:spPr bwMode="auto">
          <a:xfrm>
            <a:off x="1434046" y="3566226"/>
            <a:ext cx="4123" cy="79338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885" name="AutoShape 21"/>
          <p:cNvCxnSpPr>
            <a:cxnSpLocks noChangeShapeType="1"/>
            <a:stCxn id="36872" idx="3"/>
            <a:endCxn id="36874" idx="1"/>
          </p:cNvCxnSpPr>
          <p:nvPr/>
        </p:nvCxnSpPr>
        <p:spPr bwMode="auto">
          <a:xfrm flipV="1">
            <a:off x="2557356" y="4682312"/>
            <a:ext cx="2227065" cy="46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887" name="AutoShape 23"/>
          <p:cNvCxnSpPr>
            <a:cxnSpLocks noChangeShapeType="1"/>
            <a:stCxn id="2050" idx="0"/>
            <a:endCxn id="36876" idx="2"/>
          </p:cNvCxnSpPr>
          <p:nvPr/>
        </p:nvCxnSpPr>
        <p:spPr bwMode="auto">
          <a:xfrm flipH="1" flipV="1">
            <a:off x="4702745" y="2423962"/>
            <a:ext cx="11550" cy="347329"/>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888" name="AutoShape 24"/>
          <p:cNvCxnSpPr>
            <a:cxnSpLocks noChangeShapeType="1"/>
            <a:stCxn id="36867" idx="2"/>
            <a:endCxn id="36868" idx="0"/>
          </p:cNvCxnSpPr>
          <p:nvPr/>
        </p:nvCxnSpPr>
        <p:spPr bwMode="auto">
          <a:xfrm flipH="1">
            <a:off x="8005451" y="2423691"/>
            <a:ext cx="16186" cy="50125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889" name="AutoShape 25"/>
          <p:cNvCxnSpPr>
            <a:cxnSpLocks noChangeShapeType="1"/>
            <a:stCxn id="36868" idx="2"/>
            <a:endCxn id="36869" idx="0"/>
          </p:cNvCxnSpPr>
          <p:nvPr/>
        </p:nvCxnSpPr>
        <p:spPr bwMode="auto">
          <a:xfrm>
            <a:off x="8005451" y="3571275"/>
            <a:ext cx="846" cy="793829"/>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891" name="Text Box 27"/>
          <p:cNvSpPr txBox="1">
            <a:spLocks noChangeArrowheads="1"/>
          </p:cNvSpPr>
          <p:nvPr/>
        </p:nvSpPr>
        <p:spPr bwMode="auto">
          <a:xfrm>
            <a:off x="6444208" y="5994660"/>
            <a:ext cx="2681288" cy="366712"/>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dirty="0">
                <a:latin typeface="Comic Sans MS" pitchFamily="66" charset="0"/>
              </a:rPr>
              <a:t>Strategic Management</a:t>
            </a:r>
            <a:endParaRPr lang="th-TH" sz="1800" b="1" dirty="0">
              <a:latin typeface="Comic Sans MS" pitchFamily="66" charset="0"/>
            </a:endParaRPr>
          </a:p>
        </p:txBody>
      </p:sp>
      <p:sp>
        <p:nvSpPr>
          <p:cNvPr id="36892" name="Text Box 28"/>
          <p:cNvSpPr txBox="1">
            <a:spLocks noChangeArrowheads="1"/>
          </p:cNvSpPr>
          <p:nvPr/>
        </p:nvSpPr>
        <p:spPr bwMode="auto">
          <a:xfrm>
            <a:off x="1113407" y="6014616"/>
            <a:ext cx="1419225" cy="366712"/>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latin typeface="Comic Sans MS" pitchFamily="66" charset="0"/>
              </a:rPr>
              <a:t>Daily Work</a:t>
            </a:r>
            <a:endParaRPr lang="th-TH" sz="1800" b="1">
              <a:latin typeface="Comic Sans MS" pitchFamily="66" charset="0"/>
            </a:endParaRPr>
          </a:p>
        </p:txBody>
      </p:sp>
      <p:sp>
        <p:nvSpPr>
          <p:cNvPr id="36893" name="Text Box 29"/>
          <p:cNvSpPr txBox="1">
            <a:spLocks noChangeArrowheads="1"/>
          </p:cNvSpPr>
          <p:nvPr/>
        </p:nvSpPr>
        <p:spPr bwMode="auto">
          <a:xfrm>
            <a:off x="3526407" y="6000328"/>
            <a:ext cx="2130425" cy="366713"/>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latin typeface="Comic Sans MS" pitchFamily="66" charset="0"/>
              </a:rPr>
              <a:t>Quality Activities</a:t>
            </a:r>
            <a:endParaRPr lang="th-TH" sz="1800" b="1">
              <a:latin typeface="Comic Sans MS" pitchFamily="66" charset="0"/>
            </a:endParaRPr>
          </a:p>
        </p:txBody>
      </p:sp>
      <p:sp>
        <p:nvSpPr>
          <p:cNvPr id="36901" name="Text Box 37"/>
          <p:cNvSpPr txBox="1">
            <a:spLocks noChangeArrowheads="1"/>
          </p:cNvSpPr>
          <p:nvPr/>
        </p:nvSpPr>
        <p:spPr bwMode="auto">
          <a:xfrm>
            <a:off x="258600" y="260648"/>
            <a:ext cx="5775940" cy="523220"/>
          </a:xfrm>
          <a:prstGeom prst="rect">
            <a:avLst/>
          </a:prstGeom>
          <a:solidFill>
            <a:srgbClr val="0033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dirty="0" smtClean="0">
                <a:solidFill>
                  <a:schemeClr val="bg1"/>
                </a:solidFill>
                <a:effectLst>
                  <a:outerShdw blurRad="38100" dist="38100" dir="2700000" algn="tl">
                    <a:srgbClr val="000000"/>
                  </a:outerShdw>
                </a:effectLst>
                <a:cs typeface="JasmineUPC" pitchFamily="18" charset="-34"/>
              </a:rPr>
              <a:t>Quality Improvement Framework</a:t>
            </a:r>
            <a:endParaRPr lang="th-TH" b="1" dirty="0">
              <a:solidFill>
                <a:schemeClr val="bg1"/>
              </a:solidFill>
              <a:effectLst>
                <a:outerShdw blurRad="38100" dist="38100" dir="2700000" algn="tl">
                  <a:srgbClr val="000000"/>
                </a:outerShdw>
              </a:effectLst>
              <a:cs typeface="JasmineUPC" pitchFamily="18" charset="-34"/>
            </a:endParaRPr>
          </a:p>
        </p:txBody>
      </p:sp>
      <p:cxnSp>
        <p:nvCxnSpPr>
          <p:cNvPr id="9" name="Straight Arrow Connector 8"/>
          <p:cNvCxnSpPr>
            <a:stCxn id="36869" idx="1"/>
            <a:endCxn id="36874" idx="3"/>
          </p:cNvCxnSpPr>
          <p:nvPr/>
        </p:nvCxnSpPr>
        <p:spPr>
          <a:xfrm flipH="1" flipV="1">
            <a:off x="6762848" y="4682312"/>
            <a:ext cx="428161" cy="595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Text Box 7"/>
          <p:cNvSpPr txBox="1">
            <a:spLocks noChangeArrowheads="1"/>
          </p:cNvSpPr>
          <p:nvPr/>
        </p:nvSpPr>
        <p:spPr bwMode="auto">
          <a:xfrm>
            <a:off x="1936289" y="3661513"/>
            <a:ext cx="1874231" cy="584775"/>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dirty="0" smtClean="0">
                <a:latin typeface="Comic Sans MS" pitchFamily="66" charset="0"/>
              </a:rPr>
              <a:t>Corrective &amp;</a:t>
            </a:r>
          </a:p>
          <a:p>
            <a:pPr algn="ctr"/>
            <a:r>
              <a:rPr lang="en-US" sz="1600" dirty="0" smtClean="0">
                <a:latin typeface="Comic Sans MS" pitchFamily="66" charset="0"/>
              </a:rPr>
              <a:t>Preventive Action</a:t>
            </a:r>
            <a:endParaRPr lang="th-TH" sz="1600" dirty="0">
              <a:latin typeface="Comic Sans MS" pitchFamily="66" charset="0"/>
            </a:endParaRPr>
          </a:p>
        </p:txBody>
      </p:sp>
      <p:cxnSp>
        <p:nvCxnSpPr>
          <p:cNvPr id="12" name="Elbow Connector 11"/>
          <p:cNvCxnSpPr>
            <a:stCxn id="36872" idx="3"/>
            <a:endCxn id="40" idx="2"/>
          </p:cNvCxnSpPr>
          <p:nvPr/>
        </p:nvCxnSpPr>
        <p:spPr>
          <a:xfrm flipV="1">
            <a:off x="2557356" y="4246288"/>
            <a:ext cx="316049" cy="43649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40" idx="0"/>
            <a:endCxn id="36871" idx="3"/>
          </p:cNvCxnSpPr>
          <p:nvPr/>
        </p:nvCxnSpPr>
        <p:spPr>
          <a:xfrm rot="16200000" flipV="1">
            <a:off x="2412657" y="3200764"/>
            <a:ext cx="418452" cy="50304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36876" idx="3"/>
            <a:endCxn id="36867" idx="1"/>
          </p:cNvCxnSpPr>
          <p:nvPr/>
        </p:nvCxnSpPr>
        <p:spPr>
          <a:xfrm flipV="1">
            <a:off x="5583755" y="2098254"/>
            <a:ext cx="1525069" cy="254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3745" y="2771291"/>
            <a:ext cx="1741100" cy="1161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 name="Elbow Connector 20"/>
          <p:cNvCxnSpPr>
            <a:stCxn id="36874" idx="0"/>
            <a:endCxn id="2050" idx="3"/>
          </p:cNvCxnSpPr>
          <p:nvPr/>
        </p:nvCxnSpPr>
        <p:spPr>
          <a:xfrm rot="16200000" flipV="1">
            <a:off x="5245004" y="3692016"/>
            <a:ext cx="868473" cy="188790"/>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846384" y="3862495"/>
            <a:ext cx="1982274" cy="461665"/>
          </a:xfrm>
          <a:prstGeom prst="rect">
            <a:avLst/>
          </a:prstGeom>
          <a:noFill/>
        </p:spPr>
        <p:txBody>
          <a:bodyPr wrap="none" rtlCol="0">
            <a:spAutoFit/>
          </a:bodyPr>
          <a:lstStyle/>
          <a:p>
            <a:r>
              <a:rPr lang="en-US" sz="2400" dirty="0" smtClean="0">
                <a:solidFill>
                  <a:srgbClr val="FF0000"/>
                </a:solidFill>
              </a:rPr>
              <a:t>Gap Analysis</a:t>
            </a:r>
            <a:endParaRPr lang="th-TH" sz="2400" dirty="0">
              <a:solidFill>
                <a:srgbClr val="FF0000"/>
              </a:solidFill>
            </a:endParaRPr>
          </a:p>
        </p:txBody>
      </p:sp>
    </p:spTree>
    <p:extLst>
      <p:ext uri="{BB962C8B-B14F-4D97-AF65-F5344CB8AC3E}">
        <p14:creationId xmlns:p14="http://schemas.microsoft.com/office/powerpoint/2010/main" val="7431802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5383213"/>
            <a:ext cx="42672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2514600" y="5051425"/>
            <a:ext cx="6324600" cy="1833563"/>
          </a:xfrm>
          <a:prstGeom prst="rect">
            <a:avLst/>
          </a:prstGeom>
          <a:solidFill>
            <a:srgbClr val="BBE0E3">
              <a:alpha val="36078"/>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24" name="TextBox 8"/>
          <p:cNvSpPr txBox="1">
            <a:spLocks noChangeArrowheads="1"/>
          </p:cNvSpPr>
          <p:nvPr/>
        </p:nvSpPr>
        <p:spPr bwMode="auto">
          <a:xfrm>
            <a:off x="381000" y="4265613"/>
            <a:ext cx="42560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eaLnBrk="1" hangingPunct="1"/>
            <a:r>
              <a:rPr lang="en-US" b="1">
                <a:solidFill>
                  <a:srgbClr val="9966FF"/>
                </a:solidFill>
                <a:latin typeface="Calibri" pitchFamily="34" charset="0"/>
              </a:rPr>
              <a:t>Delivery / Waste Reduction</a:t>
            </a:r>
          </a:p>
        </p:txBody>
      </p:sp>
      <p:sp>
        <p:nvSpPr>
          <p:cNvPr id="5125" name="TextBox 9"/>
          <p:cNvSpPr txBox="1">
            <a:spLocks noChangeArrowheads="1"/>
          </p:cNvSpPr>
          <p:nvPr/>
        </p:nvSpPr>
        <p:spPr bwMode="auto">
          <a:xfrm>
            <a:off x="963613" y="3717925"/>
            <a:ext cx="4213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eaLnBrk="1" hangingPunct="1"/>
            <a:r>
              <a:rPr lang="en-US" b="1">
                <a:solidFill>
                  <a:srgbClr val="FF0000"/>
                </a:solidFill>
                <a:latin typeface="Calibri" pitchFamily="34" charset="0"/>
              </a:rPr>
              <a:t>Safety &amp; Risk Management</a:t>
            </a:r>
          </a:p>
        </p:txBody>
      </p:sp>
      <p:sp>
        <p:nvSpPr>
          <p:cNvPr id="15" name="TextBox 10"/>
          <p:cNvSpPr txBox="1">
            <a:spLocks noChangeArrowheads="1"/>
          </p:cNvSpPr>
          <p:nvPr/>
        </p:nvSpPr>
        <p:spPr bwMode="auto">
          <a:xfrm>
            <a:off x="1128713" y="3117850"/>
            <a:ext cx="4683125" cy="523875"/>
          </a:xfrm>
          <a:prstGeom prst="rect">
            <a:avLst/>
          </a:prstGeom>
          <a:noFill/>
          <a:ln w="9525">
            <a:noFill/>
            <a:miter lim="800000"/>
            <a:headEnd/>
            <a:tailEnd/>
          </a:ln>
        </p:spPr>
        <p:txBody>
          <a:bodyPr wrap="none">
            <a:spAutoFit/>
          </a:bodyPr>
          <a:lstStyle/>
          <a:p>
            <a:pPr>
              <a:defRPr/>
            </a:pPr>
            <a:r>
              <a:rPr lang="en-US" b="1">
                <a:solidFill>
                  <a:schemeClr val="accent2">
                    <a:lumMod val="75000"/>
                  </a:schemeClr>
                </a:solidFill>
                <a:latin typeface="Calibri" pitchFamily="34" charset="0"/>
              </a:rPr>
              <a:t>Standards / Clinical Excellence</a:t>
            </a:r>
          </a:p>
        </p:txBody>
      </p:sp>
      <p:sp>
        <p:nvSpPr>
          <p:cNvPr id="5127" name="TextBox 11"/>
          <p:cNvSpPr txBox="1">
            <a:spLocks noChangeArrowheads="1"/>
          </p:cNvSpPr>
          <p:nvPr/>
        </p:nvSpPr>
        <p:spPr bwMode="auto">
          <a:xfrm>
            <a:off x="1371600" y="2508250"/>
            <a:ext cx="5133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eaLnBrk="1" hangingPunct="1"/>
            <a:r>
              <a:rPr lang="en-US" b="1">
                <a:solidFill>
                  <a:srgbClr val="00B050"/>
                </a:solidFill>
                <a:latin typeface="Calibri" pitchFamily="34" charset="0"/>
              </a:rPr>
              <a:t>Spiritual / Humanized Healthcare</a:t>
            </a:r>
          </a:p>
        </p:txBody>
      </p:sp>
      <p:sp>
        <p:nvSpPr>
          <p:cNvPr id="5128" name="TextBox 12"/>
          <p:cNvSpPr txBox="1">
            <a:spLocks noChangeArrowheads="1"/>
          </p:cNvSpPr>
          <p:nvPr/>
        </p:nvSpPr>
        <p:spPr bwMode="auto">
          <a:xfrm>
            <a:off x="4227513" y="1898650"/>
            <a:ext cx="28463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eaLnBrk="1" hangingPunct="1"/>
            <a:r>
              <a:rPr lang="en-US" b="1">
                <a:solidFill>
                  <a:srgbClr val="0033CC"/>
                </a:solidFill>
                <a:latin typeface="Calibri" pitchFamily="34" charset="0"/>
              </a:rPr>
              <a:t>Health Promotion</a:t>
            </a:r>
          </a:p>
        </p:txBody>
      </p:sp>
      <p:sp>
        <p:nvSpPr>
          <p:cNvPr id="5129" name="TextBox 12"/>
          <p:cNvSpPr txBox="1">
            <a:spLocks noChangeArrowheads="1"/>
          </p:cNvSpPr>
          <p:nvPr/>
        </p:nvSpPr>
        <p:spPr bwMode="auto">
          <a:xfrm>
            <a:off x="5181600" y="1365250"/>
            <a:ext cx="24907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eaLnBrk="1" hangingPunct="1"/>
            <a:r>
              <a:rPr lang="en-US" b="1">
                <a:latin typeface="Calibri" pitchFamily="34" charset="0"/>
              </a:rPr>
              <a:t>Six Sigma / R2R</a:t>
            </a:r>
          </a:p>
        </p:txBody>
      </p:sp>
      <p:sp>
        <p:nvSpPr>
          <p:cNvPr id="5130" name="TextBox 12"/>
          <p:cNvSpPr txBox="1">
            <a:spLocks noChangeArrowheads="1"/>
          </p:cNvSpPr>
          <p:nvPr/>
        </p:nvSpPr>
        <p:spPr bwMode="auto">
          <a:xfrm>
            <a:off x="2692400" y="6453188"/>
            <a:ext cx="607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eaLnBrk="1" hangingPunct="1"/>
            <a:r>
              <a:rPr lang="en-US" sz="1800" b="1">
                <a:solidFill>
                  <a:srgbClr val="FF0000"/>
                </a:solidFill>
              </a:rPr>
              <a:t>Value Stream Mapping (VSM) for a Clinical Population</a:t>
            </a:r>
          </a:p>
        </p:txBody>
      </p:sp>
      <p:cxnSp>
        <p:nvCxnSpPr>
          <p:cNvPr id="20" name="Straight Connector 19"/>
          <p:cNvCxnSpPr/>
          <p:nvPr/>
        </p:nvCxnSpPr>
        <p:spPr>
          <a:xfrm>
            <a:off x="457200" y="4751388"/>
            <a:ext cx="3989388" cy="0"/>
          </a:xfrm>
          <a:prstGeom prst="line">
            <a:avLst/>
          </a:prstGeom>
          <a:ln w="76200">
            <a:solidFill>
              <a:srgbClr val="9966FF"/>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4115594" y="5028406"/>
            <a:ext cx="609600" cy="1588"/>
          </a:xfrm>
          <a:prstGeom prst="straightConnector1">
            <a:avLst/>
          </a:prstGeom>
          <a:ln w="76200">
            <a:solidFill>
              <a:srgbClr val="9966FF"/>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079500" y="4217988"/>
            <a:ext cx="38862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4382295" y="4761706"/>
            <a:ext cx="1141412" cy="3175"/>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233488" y="3608388"/>
            <a:ext cx="4341812" cy="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4687095" y="4456906"/>
            <a:ext cx="1751012" cy="3175"/>
          </a:xfrm>
          <a:prstGeom prst="straightConnector1">
            <a:avLst/>
          </a:prstGeom>
          <a:ln w="762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485900" y="2998788"/>
            <a:ext cx="4797425" cy="14287"/>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5075238" y="4159250"/>
            <a:ext cx="2346325" cy="3175"/>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267200" y="2374900"/>
            <a:ext cx="2705100" cy="14288"/>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a:off x="5480845" y="3844131"/>
            <a:ext cx="2906712" cy="3175"/>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5257800" y="1854200"/>
            <a:ext cx="2324100" cy="1588"/>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16200000" flipH="1">
            <a:off x="5830094" y="3585369"/>
            <a:ext cx="3427412" cy="0"/>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5143" name="Rectangle 9"/>
          <p:cNvSpPr>
            <a:spLocks noChangeArrowheads="1"/>
          </p:cNvSpPr>
          <p:nvPr/>
        </p:nvSpPr>
        <p:spPr bwMode="auto">
          <a:xfrm>
            <a:off x="304800" y="273050"/>
            <a:ext cx="5486400" cy="646113"/>
          </a:xfrm>
          <a:prstGeom prst="rect">
            <a:avLst/>
          </a:prstGeom>
          <a:solidFill>
            <a:srgbClr val="33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th-TH" sz="3600" b="1" dirty="0" smtClean="0">
                <a:solidFill>
                  <a:schemeClr val="bg1"/>
                </a:solidFill>
                <a:latin typeface="Browallia New" pitchFamily="34" charset="-34"/>
                <a:cs typeface="FreesiaUPC" pitchFamily="34" charset="-34"/>
              </a:rPr>
              <a:t>ใช้ทุกแนวคิดร่วมกัน</a:t>
            </a:r>
            <a:endParaRPr lang="en-US" sz="4400" b="1" dirty="0">
              <a:solidFill>
                <a:schemeClr val="bg1"/>
              </a:solidFill>
              <a:latin typeface="Browallia New" pitchFamily="34" charset="-34"/>
              <a:cs typeface="FreesiaUPC" pitchFamily="34" charset="-34"/>
            </a:endParaRPr>
          </a:p>
        </p:txBody>
      </p:sp>
      <p:sp>
        <p:nvSpPr>
          <p:cNvPr id="32" name="TextBox 2"/>
          <p:cNvSpPr txBox="1">
            <a:spLocks noChangeArrowheads="1"/>
          </p:cNvSpPr>
          <p:nvPr/>
        </p:nvSpPr>
        <p:spPr bwMode="auto">
          <a:xfrm>
            <a:off x="323850" y="981075"/>
            <a:ext cx="4824413" cy="1476375"/>
          </a:xfrm>
          <a:prstGeom prst="rect">
            <a:avLst/>
          </a:prstGeom>
          <a:noFill/>
          <a:ln w="9525">
            <a:noFill/>
            <a:miter lim="800000"/>
            <a:headEnd/>
            <a:tailEnd/>
          </a:ln>
          <a:effectLst>
            <a:outerShdw blurRad="50800" dist="38100" algn="l" rotWithShape="0">
              <a:prstClr val="black">
                <a:alpha val="40000"/>
              </a:prstClr>
            </a:outerShdw>
          </a:effectLst>
        </p:spPr>
        <p:txBody>
          <a:bodyPr>
            <a:spAutoFit/>
          </a:bodyPr>
          <a:lstStyle/>
          <a:p>
            <a:pPr>
              <a:spcBef>
                <a:spcPts val="1200"/>
              </a:spcBef>
              <a:defRPr/>
            </a:pPr>
            <a:r>
              <a:rPr lang="th-TH" sz="1800" b="1" dirty="0">
                <a:latin typeface="Tahoma" pitchFamily="34" charset="0"/>
                <a:cs typeface="Tahoma" pitchFamily="34" charset="0"/>
              </a:rPr>
              <a:t>เชื่อมโยงความพยายามในการพัฒนาจากทุกแนวคิดเข้าด้วยกัน พัฒนาทุกแง่มุมเป็นองค์รวม ลดความซ้ำซ้อนในการพัฒนา ยกระดับผลลัพธ์ได้มากกว่าการพัฒนา</a:t>
            </a:r>
          </a:p>
          <a:p>
            <a:pPr>
              <a:spcBef>
                <a:spcPts val="0"/>
              </a:spcBef>
              <a:defRPr/>
            </a:pPr>
            <a:r>
              <a:rPr lang="th-TH" sz="1800" b="1" dirty="0">
                <a:latin typeface="Tahoma" pitchFamily="34" charset="0"/>
                <a:cs typeface="Tahoma" pitchFamily="34" charset="0"/>
              </a:rPr>
              <a:t>แบบเดี่ยวๆ</a:t>
            </a:r>
          </a:p>
        </p:txBody>
      </p:sp>
      <p:sp>
        <p:nvSpPr>
          <p:cNvPr id="2" name="TextBox 1"/>
          <p:cNvSpPr txBox="1"/>
          <p:nvPr/>
        </p:nvSpPr>
        <p:spPr>
          <a:xfrm>
            <a:off x="5076056" y="1338447"/>
            <a:ext cx="1636987" cy="461665"/>
          </a:xfrm>
          <a:prstGeom prst="rect">
            <a:avLst/>
          </a:prstGeom>
          <a:solidFill>
            <a:schemeClr val="bg1"/>
          </a:solidFill>
        </p:spPr>
        <p:txBody>
          <a:bodyPr wrap="none" rtlCol="0">
            <a:spAutoFit/>
          </a:bodyPr>
          <a:lstStyle/>
          <a:p>
            <a:r>
              <a:rPr lang="en-US" sz="2400" b="1" dirty="0" smtClean="0"/>
              <a:t>Reliability</a:t>
            </a:r>
            <a:endParaRPr lang="th-TH" sz="2400" b="1" dirty="0"/>
          </a:p>
        </p:txBody>
      </p:sp>
    </p:spTree>
    <p:extLst>
      <p:ext uri="{BB962C8B-B14F-4D97-AF65-F5344CB8AC3E}">
        <p14:creationId xmlns:p14="http://schemas.microsoft.com/office/powerpoint/2010/main" val="12806987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6C0AC32-68A8-4A49-B63B-F7CCF8D963FE}" type="slidenum">
              <a:rPr lang="th-TH" smtClean="0"/>
              <a:pPr>
                <a:defRPr/>
              </a:pPr>
              <a:t>32</a:t>
            </a:fld>
            <a:endParaRPr lang="th-TH"/>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548680"/>
            <a:ext cx="7920880" cy="5939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64842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sldNum" sz="quarter" idx="12"/>
          </p:nvPr>
        </p:nvSpPr>
        <p:spPr/>
        <p:txBody>
          <a:bodyPr/>
          <a:lstStyle/>
          <a:p>
            <a:pPr>
              <a:defRPr/>
            </a:pPr>
            <a:fld id="{8DE9DAA9-7569-473F-AB38-95D798F6B061}" type="slidenum">
              <a:rPr lang="en-US" smtClean="0"/>
              <a:pPr>
                <a:defRPr/>
              </a:pPr>
              <a:t>33</a:t>
            </a:fld>
            <a:endParaRPr lang="th-TH" smtClean="0"/>
          </a:p>
        </p:txBody>
      </p:sp>
      <p:sp>
        <p:nvSpPr>
          <p:cNvPr id="3075" name="Text Box 4"/>
          <p:cNvSpPr txBox="1">
            <a:spLocks noChangeArrowheads="1"/>
          </p:cNvSpPr>
          <p:nvPr/>
        </p:nvSpPr>
        <p:spPr bwMode="auto">
          <a:xfrm>
            <a:off x="271463" y="290513"/>
            <a:ext cx="5410200" cy="701675"/>
          </a:xfrm>
          <a:prstGeom prst="rect">
            <a:avLst/>
          </a:prstGeom>
          <a:solidFill>
            <a:srgbClr val="3366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algn="ctr" eaLnBrk="1" hangingPunct="1"/>
            <a:r>
              <a:rPr lang="en-US" sz="4000" b="1">
                <a:solidFill>
                  <a:schemeClr val="bg1"/>
                </a:solidFill>
                <a:latin typeface="Browallia New" pitchFamily="34" charset="-34"/>
                <a:cs typeface="FreesiaUPC" pitchFamily="34" charset="-34"/>
              </a:rPr>
              <a:t>Lean Thinking</a:t>
            </a:r>
            <a:endParaRPr lang="th-TH" sz="4000" b="1">
              <a:solidFill>
                <a:schemeClr val="bg1"/>
              </a:solidFill>
              <a:latin typeface="Browallia New" pitchFamily="34" charset="-34"/>
              <a:cs typeface="FreesiaUPC" pitchFamily="34" charset="-34"/>
            </a:endParaRPr>
          </a:p>
        </p:txBody>
      </p:sp>
      <p:sp>
        <p:nvSpPr>
          <p:cNvPr id="3076" name="Text Box 7"/>
          <p:cNvSpPr txBox="1">
            <a:spLocks noChangeArrowheads="1"/>
          </p:cNvSpPr>
          <p:nvPr/>
        </p:nvSpPr>
        <p:spPr bwMode="auto">
          <a:xfrm>
            <a:off x="1114425" y="3946525"/>
            <a:ext cx="2390775" cy="1411288"/>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algn="ctr" eaLnBrk="1" hangingPunct="1">
              <a:lnSpc>
                <a:spcPct val="80000"/>
              </a:lnSpc>
            </a:pPr>
            <a:r>
              <a:rPr lang="en-US" sz="3600" b="1">
                <a:latin typeface="Browallia New" pitchFamily="34" charset="-34"/>
                <a:cs typeface="FreesiaUPC" pitchFamily="34" charset="-34"/>
              </a:rPr>
              <a:t>Waste</a:t>
            </a:r>
          </a:p>
          <a:p>
            <a:pPr algn="ctr" eaLnBrk="1" hangingPunct="1">
              <a:lnSpc>
                <a:spcPct val="80000"/>
              </a:lnSpc>
            </a:pPr>
            <a:r>
              <a:rPr lang="en-US" sz="3600" b="1">
                <a:latin typeface="Browallia New" pitchFamily="34" charset="-34"/>
                <a:cs typeface="FreesiaUPC" pitchFamily="34" charset="-34"/>
              </a:rPr>
              <a:t>Muda</a:t>
            </a:r>
          </a:p>
          <a:p>
            <a:pPr algn="ctr" eaLnBrk="1" hangingPunct="1">
              <a:lnSpc>
                <a:spcPct val="80000"/>
              </a:lnSpc>
            </a:pPr>
            <a:r>
              <a:rPr lang="th-TH" sz="3600" b="1">
                <a:latin typeface="Browallia New" pitchFamily="34" charset="-34"/>
                <a:cs typeface="FreesiaUPC" pitchFamily="34" charset="-34"/>
              </a:rPr>
              <a:t>(ความสูญเปล่า)</a:t>
            </a:r>
          </a:p>
        </p:txBody>
      </p:sp>
      <p:sp>
        <p:nvSpPr>
          <p:cNvPr id="3077" name="Text Box 8"/>
          <p:cNvSpPr txBox="1">
            <a:spLocks noChangeArrowheads="1"/>
          </p:cNvSpPr>
          <p:nvPr/>
        </p:nvSpPr>
        <p:spPr bwMode="auto">
          <a:xfrm>
            <a:off x="5981700" y="2081213"/>
            <a:ext cx="1943100" cy="1209675"/>
          </a:xfrm>
          <a:prstGeom prst="rect">
            <a:avLst/>
          </a:prstGeom>
          <a:solidFill>
            <a:srgbClr val="99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algn="ctr" eaLnBrk="1" hangingPunct="1">
              <a:lnSpc>
                <a:spcPct val="80000"/>
              </a:lnSpc>
            </a:pPr>
            <a:r>
              <a:rPr lang="en-US" sz="4400" b="1">
                <a:latin typeface="Browallia New" pitchFamily="34" charset="-34"/>
                <a:cs typeface="FreesiaUPC" pitchFamily="34" charset="-34"/>
              </a:rPr>
              <a:t>Value </a:t>
            </a:r>
          </a:p>
          <a:p>
            <a:pPr algn="ctr" eaLnBrk="1" hangingPunct="1">
              <a:lnSpc>
                <a:spcPct val="80000"/>
              </a:lnSpc>
            </a:pPr>
            <a:r>
              <a:rPr lang="th-TH" sz="4400" b="1">
                <a:latin typeface="Browallia New" pitchFamily="34" charset="-34"/>
                <a:cs typeface="FreesiaUPC" pitchFamily="34" charset="-34"/>
              </a:rPr>
              <a:t>(คุณค่า</a:t>
            </a:r>
            <a:r>
              <a:rPr lang="en-US" sz="4400" b="1">
                <a:latin typeface="Browallia New" pitchFamily="34" charset="-34"/>
                <a:cs typeface="FreesiaUPC" pitchFamily="34" charset="-34"/>
              </a:rPr>
              <a:t>)</a:t>
            </a:r>
            <a:endParaRPr lang="th-TH" sz="4400" b="1">
              <a:latin typeface="Browallia New" pitchFamily="34" charset="-34"/>
              <a:cs typeface="FreesiaUPC" pitchFamily="34" charset="-34"/>
            </a:endParaRPr>
          </a:p>
        </p:txBody>
      </p:sp>
      <p:cxnSp>
        <p:nvCxnSpPr>
          <p:cNvPr id="3078" name="AutoShape 9"/>
          <p:cNvCxnSpPr>
            <a:cxnSpLocks noChangeShapeType="1"/>
            <a:stCxn id="3076" idx="3"/>
            <a:endCxn id="3077" idx="1"/>
          </p:cNvCxnSpPr>
          <p:nvPr/>
        </p:nvCxnSpPr>
        <p:spPr bwMode="auto">
          <a:xfrm flipV="1">
            <a:off x="3505200" y="2686050"/>
            <a:ext cx="2476500" cy="1965325"/>
          </a:xfrm>
          <a:prstGeom prst="straightConnector1">
            <a:avLst/>
          </a:prstGeom>
          <a:noFill/>
          <a:ln w="76200">
            <a:solidFill>
              <a:schemeClr val="accent1"/>
            </a:solidFill>
            <a:round/>
            <a:headEnd/>
            <a:tailEnd type="triangle" w="med" len="med"/>
          </a:ln>
          <a:extLst>
            <a:ext uri="{909E8E84-426E-40DD-AFC4-6F175D3DCCD1}">
              <a14:hiddenFill xmlns:a14="http://schemas.microsoft.com/office/drawing/2010/main">
                <a:noFill/>
              </a14:hiddenFill>
            </a:ext>
          </a:extLst>
        </p:spPr>
      </p:cxnSp>
      <p:sp>
        <p:nvSpPr>
          <p:cNvPr id="3079" name="Text Box 10"/>
          <p:cNvSpPr txBox="1">
            <a:spLocks noChangeArrowheads="1"/>
          </p:cNvSpPr>
          <p:nvPr/>
        </p:nvSpPr>
        <p:spPr bwMode="auto">
          <a:xfrm>
            <a:off x="5357813" y="3357563"/>
            <a:ext cx="3074987" cy="105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algn="ctr" eaLnBrk="1" hangingPunct="1">
              <a:lnSpc>
                <a:spcPct val="85000"/>
              </a:lnSpc>
            </a:pPr>
            <a:r>
              <a:rPr lang="th-TH" sz="3600" b="1">
                <a:solidFill>
                  <a:srgbClr val="FF0000"/>
                </a:solidFill>
                <a:latin typeface="Browallia New" pitchFamily="34" charset="-34"/>
                <a:cs typeface="FreesiaUPC" pitchFamily="34" charset="-34"/>
              </a:rPr>
              <a:t>ในมุมมองของผู้ป่วย/</a:t>
            </a:r>
          </a:p>
          <a:p>
            <a:pPr algn="ctr" eaLnBrk="1" hangingPunct="1">
              <a:lnSpc>
                <a:spcPct val="85000"/>
              </a:lnSpc>
            </a:pPr>
            <a:r>
              <a:rPr lang="th-TH" sz="3600" b="1">
                <a:solidFill>
                  <a:srgbClr val="FF0000"/>
                </a:solidFill>
                <a:latin typeface="Browallia New" pitchFamily="34" charset="-34"/>
                <a:cs typeface="FreesiaUPC" pitchFamily="34" charset="-34"/>
              </a:rPr>
              <a:t>ผู้รับผลงาน</a:t>
            </a:r>
          </a:p>
        </p:txBody>
      </p:sp>
      <p:sp>
        <p:nvSpPr>
          <p:cNvPr id="3080" name="Text Box 2"/>
          <p:cNvSpPr txBox="1">
            <a:spLocks noChangeArrowheads="1"/>
          </p:cNvSpPr>
          <p:nvPr/>
        </p:nvSpPr>
        <p:spPr bwMode="auto">
          <a:xfrm>
            <a:off x="928688" y="1395413"/>
            <a:ext cx="39671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algn="ctr" eaLnBrk="1" hangingPunct="1"/>
            <a:r>
              <a:rPr lang="en-US" sz="3600" b="1">
                <a:solidFill>
                  <a:srgbClr val="3333CC"/>
                </a:solidFill>
                <a:latin typeface="Browallia New" pitchFamily="34" charset="-34"/>
                <a:cs typeface="FreesiaUPC" pitchFamily="34" charset="-34"/>
              </a:rPr>
              <a:t>Lean</a:t>
            </a:r>
            <a:r>
              <a:rPr lang="th-TH" sz="3600" b="1">
                <a:solidFill>
                  <a:srgbClr val="3333CC"/>
                </a:solidFill>
                <a:latin typeface="Browallia New" pitchFamily="34" charset="-34"/>
                <a:cs typeface="FreesiaUPC" pitchFamily="34" charset="-34"/>
              </a:rPr>
              <a:t> </a:t>
            </a:r>
            <a:r>
              <a:rPr lang="en-US" sz="3600" b="1">
                <a:solidFill>
                  <a:srgbClr val="3333CC"/>
                </a:solidFill>
                <a:latin typeface="Browallia New" pitchFamily="34" charset="-34"/>
                <a:cs typeface="FreesiaUPC" pitchFamily="34" charset="-34"/>
              </a:rPr>
              <a:t>= </a:t>
            </a:r>
            <a:r>
              <a:rPr lang="th-TH" sz="3600" b="1">
                <a:solidFill>
                  <a:srgbClr val="3333CC"/>
                </a:solidFill>
                <a:latin typeface="Browallia New" pitchFamily="34" charset="-34"/>
                <a:cs typeface="FreesiaUPC" pitchFamily="34" charset="-34"/>
              </a:rPr>
              <a:t>เพรียว ไม่มีส่วนเกิน</a:t>
            </a:r>
            <a:endParaRPr lang="en-US" sz="3600" b="1">
              <a:solidFill>
                <a:srgbClr val="3333CC"/>
              </a:solidFill>
              <a:latin typeface="Browallia New" pitchFamily="34" charset="-34"/>
              <a:cs typeface="FreesiaUPC" pitchFamily="34" charset="-34"/>
            </a:endParaRPr>
          </a:p>
        </p:txBody>
      </p:sp>
      <p:sp>
        <p:nvSpPr>
          <p:cNvPr id="3081" name="Rectangle 9"/>
          <p:cNvSpPr>
            <a:spLocks noChangeArrowheads="1"/>
          </p:cNvSpPr>
          <p:nvPr/>
        </p:nvSpPr>
        <p:spPr bwMode="auto">
          <a:xfrm>
            <a:off x="1071563" y="2338388"/>
            <a:ext cx="37861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th-TH" sz="3600" b="1">
                <a:solidFill>
                  <a:srgbClr val="3333CC"/>
                </a:solidFill>
                <a:latin typeface="Browallia New" pitchFamily="34" charset="-34"/>
                <a:cs typeface="FreesiaUPC" pitchFamily="34" charset="-34"/>
              </a:rPr>
              <a:t>ความสูญเปล่าทุกชนิด</a:t>
            </a:r>
          </a:p>
          <a:p>
            <a:pPr algn="ctr"/>
            <a:r>
              <a:rPr lang="th-TH" sz="3600" b="1">
                <a:solidFill>
                  <a:srgbClr val="3333CC"/>
                </a:solidFill>
                <a:latin typeface="Browallia New" pitchFamily="34" charset="-34"/>
                <a:cs typeface="FreesiaUPC" pitchFamily="34" charset="-34"/>
              </a:rPr>
              <a:t>เป็นส่วนเกินของระบบงาน</a:t>
            </a:r>
          </a:p>
        </p:txBody>
      </p:sp>
      <p:pic>
        <p:nvPicPr>
          <p:cNvPr id="3082"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825" y="1162050"/>
            <a:ext cx="3995738" cy="82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375" y="4941888"/>
            <a:ext cx="2254250"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72365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990600" y="2286000"/>
            <a:ext cx="7620000" cy="28733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p>
            <a:pPr lvl="1" algn="ctr"/>
            <a:endParaRPr lang="en-US" sz="1600" b="1">
              <a:solidFill>
                <a:srgbClr val="4D4D4D"/>
              </a:solidFill>
            </a:endParaRPr>
          </a:p>
          <a:p>
            <a:pPr lvl="1" algn="ctr"/>
            <a:endParaRPr lang="en-US" sz="1600" b="1">
              <a:solidFill>
                <a:srgbClr val="4D4D4D"/>
              </a:solidFill>
            </a:endParaRPr>
          </a:p>
          <a:p>
            <a:pPr lvl="1" algn="ctr"/>
            <a:endParaRPr lang="en-US" sz="1600" b="1">
              <a:solidFill>
                <a:srgbClr val="4D4D4D"/>
              </a:solidFill>
            </a:endParaRPr>
          </a:p>
          <a:p>
            <a:pPr lvl="1" algn="ctr"/>
            <a:endParaRPr lang="en-US" sz="1600" b="1">
              <a:solidFill>
                <a:srgbClr val="4D4D4D"/>
              </a:solidFill>
            </a:endParaRPr>
          </a:p>
          <a:p>
            <a:pPr lvl="1" algn="ctr"/>
            <a:endParaRPr lang="en-US" sz="1600" b="1">
              <a:solidFill>
                <a:srgbClr val="4D4D4D"/>
              </a:solidFill>
            </a:endParaRPr>
          </a:p>
          <a:p>
            <a:pPr lvl="1" algn="ctr"/>
            <a:endParaRPr lang="en-US" sz="1600" b="1">
              <a:solidFill>
                <a:srgbClr val="4D4D4D"/>
              </a:solidFill>
            </a:endParaRPr>
          </a:p>
          <a:p>
            <a:pPr lvl="1" algn="ctr"/>
            <a:endParaRPr lang="en-US" sz="1600" b="1">
              <a:solidFill>
                <a:srgbClr val="4D4D4D"/>
              </a:solidFill>
            </a:endParaRPr>
          </a:p>
          <a:p>
            <a:pPr lvl="1" algn="ctr"/>
            <a:r>
              <a:rPr lang="en-US" sz="1600" b="1">
                <a:solidFill>
                  <a:srgbClr val="4D4D4D"/>
                </a:solidFill>
              </a:rPr>
              <a:t>Good clinical outcomes   </a:t>
            </a:r>
          </a:p>
          <a:p>
            <a:pPr lvl="1" algn="ctr"/>
            <a:r>
              <a:rPr lang="en-US" sz="1600" b="1">
                <a:solidFill>
                  <a:srgbClr val="4D4D4D"/>
                </a:solidFill>
              </a:rPr>
              <a:t>Cost-effective </a:t>
            </a:r>
          </a:p>
          <a:p>
            <a:pPr lvl="1" algn="ctr"/>
            <a:r>
              <a:rPr lang="en-US" sz="1600" b="1">
                <a:solidFill>
                  <a:srgbClr val="4D4D4D"/>
                </a:solidFill>
              </a:rPr>
              <a:t>Respect &amp; Dignity</a:t>
            </a:r>
          </a:p>
          <a:p>
            <a:pPr lvl="1" algn="ctr"/>
            <a:r>
              <a:rPr lang="en-US" sz="1600" b="1">
                <a:solidFill>
                  <a:srgbClr val="4D4D4D"/>
                </a:solidFill>
              </a:rPr>
              <a:t>Convenience</a:t>
            </a:r>
          </a:p>
        </p:txBody>
      </p:sp>
      <p:sp>
        <p:nvSpPr>
          <p:cNvPr id="4099" name="Text Box 3"/>
          <p:cNvSpPr txBox="1">
            <a:spLocks noChangeArrowheads="1"/>
          </p:cNvSpPr>
          <p:nvPr/>
        </p:nvSpPr>
        <p:spPr bwMode="auto">
          <a:xfrm>
            <a:off x="228600" y="288925"/>
            <a:ext cx="5486400" cy="708025"/>
          </a:xfrm>
          <a:prstGeom prst="rect">
            <a:avLst/>
          </a:prstGeom>
          <a:solidFill>
            <a:srgbClr val="33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algn="ctr" eaLnBrk="1" hangingPunct="1"/>
            <a:r>
              <a:rPr lang="th-TH" sz="4000" b="1">
                <a:solidFill>
                  <a:schemeClr val="bg1"/>
                </a:solidFill>
                <a:latin typeface="Browallia New" pitchFamily="34" charset="-34"/>
                <a:cs typeface="FreesiaUPC" pitchFamily="34" charset="-34"/>
              </a:rPr>
              <a:t>คุณค่าของบริการสุขภาพ</a:t>
            </a:r>
            <a:endParaRPr lang="en-US" sz="4000" b="1">
              <a:solidFill>
                <a:schemeClr val="bg1"/>
              </a:solidFill>
              <a:latin typeface="Browallia New" pitchFamily="34" charset="-34"/>
              <a:cs typeface="FreesiaUPC" pitchFamily="34" charset="-34"/>
            </a:endParaRPr>
          </a:p>
        </p:txBody>
      </p:sp>
      <p:sp>
        <p:nvSpPr>
          <p:cNvPr id="4100" name="Line 4"/>
          <p:cNvSpPr>
            <a:spLocks noChangeShapeType="1"/>
          </p:cNvSpPr>
          <p:nvPr/>
        </p:nvSpPr>
        <p:spPr bwMode="auto">
          <a:xfrm>
            <a:off x="3505200" y="2819400"/>
            <a:ext cx="685800" cy="0"/>
          </a:xfrm>
          <a:prstGeom prst="line">
            <a:avLst/>
          </a:prstGeom>
          <a:noFill/>
          <a:ln w="76200">
            <a:solidFill>
              <a:srgbClr val="66FF33"/>
            </a:solidFill>
            <a:round/>
            <a:headEnd/>
            <a:tailEnd type="triangle" w="med" len="med"/>
          </a:ln>
          <a:extLst>
            <a:ext uri="{909E8E84-426E-40DD-AFC4-6F175D3DCCD1}">
              <a14:hiddenFill xmlns:a14="http://schemas.microsoft.com/office/drawing/2010/main">
                <a:noFill/>
              </a14:hiddenFill>
            </a:ext>
          </a:extLst>
        </p:spPr>
        <p:txBody>
          <a:bodyPr/>
          <a:lstStyle/>
          <a:p>
            <a:endParaRPr lang="th-TH"/>
          </a:p>
        </p:txBody>
      </p:sp>
      <p:sp>
        <p:nvSpPr>
          <p:cNvPr id="4101" name="Text Box 5"/>
          <p:cNvSpPr txBox="1">
            <a:spLocks noChangeArrowheads="1"/>
          </p:cNvSpPr>
          <p:nvPr/>
        </p:nvSpPr>
        <p:spPr bwMode="auto">
          <a:xfrm>
            <a:off x="1295400" y="381000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eaLnBrk="1" hangingPunct="1">
              <a:spcBef>
                <a:spcPct val="50000"/>
              </a:spcBef>
            </a:pPr>
            <a:endParaRPr lang="en-US" sz="1800"/>
          </a:p>
        </p:txBody>
      </p:sp>
      <p:sp>
        <p:nvSpPr>
          <p:cNvPr id="4102" name="Text Box 6"/>
          <p:cNvSpPr txBox="1">
            <a:spLocks noChangeArrowheads="1"/>
          </p:cNvSpPr>
          <p:nvPr/>
        </p:nvSpPr>
        <p:spPr bwMode="auto">
          <a:xfrm>
            <a:off x="1219200" y="2590800"/>
            <a:ext cx="2133600" cy="549275"/>
          </a:xfrm>
          <a:prstGeom prst="rect">
            <a:avLst/>
          </a:prstGeom>
          <a:solidFill>
            <a:srgbClr val="66FF33"/>
          </a:solidFill>
          <a:ln>
            <a:noFill/>
          </a:ln>
          <a:extLs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algn="ctr" eaLnBrk="1" hangingPunct="1">
              <a:spcBef>
                <a:spcPct val="50000"/>
              </a:spcBef>
            </a:pPr>
            <a:r>
              <a:rPr lang="en-US" sz="2400" b="1"/>
              <a:t>Diagnosis</a:t>
            </a:r>
          </a:p>
        </p:txBody>
      </p:sp>
      <p:sp>
        <p:nvSpPr>
          <p:cNvPr id="4103" name="Text Box 7"/>
          <p:cNvSpPr txBox="1">
            <a:spLocks noChangeArrowheads="1"/>
          </p:cNvSpPr>
          <p:nvPr/>
        </p:nvSpPr>
        <p:spPr bwMode="auto">
          <a:xfrm>
            <a:off x="4343400" y="2590800"/>
            <a:ext cx="4038600" cy="549275"/>
          </a:xfrm>
          <a:prstGeom prst="rect">
            <a:avLst/>
          </a:prstGeom>
          <a:solidFill>
            <a:srgbClr val="66FF33"/>
          </a:solidFill>
          <a:ln>
            <a:noFill/>
          </a:ln>
          <a:extLs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algn="ctr" eaLnBrk="1" hangingPunct="1">
              <a:spcBef>
                <a:spcPct val="50000"/>
              </a:spcBef>
            </a:pPr>
            <a:r>
              <a:rPr lang="en-US" sz="2400" b="1"/>
              <a:t>Treatment &amp; Advice</a:t>
            </a:r>
          </a:p>
        </p:txBody>
      </p:sp>
      <p:sp>
        <p:nvSpPr>
          <p:cNvPr id="4104" name="AutoShape 8"/>
          <p:cNvSpPr>
            <a:spLocks/>
          </p:cNvSpPr>
          <p:nvPr/>
        </p:nvSpPr>
        <p:spPr bwMode="auto">
          <a:xfrm rot="-5400000">
            <a:off x="4419600" y="228600"/>
            <a:ext cx="762000" cy="7010400"/>
          </a:xfrm>
          <a:prstGeom prst="leftBrace">
            <a:avLst>
              <a:gd name="adj1" fmla="val 76667"/>
              <a:gd name="adj2" fmla="val 50000"/>
            </a:avLst>
          </a:prstGeom>
          <a:noFill/>
          <a:ln w="9525">
            <a:solidFill>
              <a:srgbClr val="808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05" name="Text Box 9"/>
          <p:cNvSpPr txBox="1">
            <a:spLocks noChangeArrowheads="1"/>
          </p:cNvSpPr>
          <p:nvPr/>
        </p:nvSpPr>
        <p:spPr bwMode="auto">
          <a:xfrm>
            <a:off x="1458913" y="1874838"/>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eaLnBrk="1" hangingPunct="1"/>
            <a:r>
              <a:rPr lang="th-TH" sz="2400" b="1">
                <a:cs typeface="FreesiaUPC" pitchFamily="34" charset="-34"/>
              </a:rPr>
              <a:t>การวินิจฉัยโรค</a:t>
            </a:r>
          </a:p>
        </p:txBody>
      </p:sp>
      <p:sp>
        <p:nvSpPr>
          <p:cNvPr id="4106" name="Text Box 10"/>
          <p:cNvSpPr txBox="1">
            <a:spLocks noChangeArrowheads="1"/>
          </p:cNvSpPr>
          <p:nvPr/>
        </p:nvSpPr>
        <p:spPr bwMode="auto">
          <a:xfrm>
            <a:off x="4975225" y="1881188"/>
            <a:ext cx="2559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eaLnBrk="1" hangingPunct="1"/>
            <a:r>
              <a:rPr lang="th-TH" sz="2400" b="1">
                <a:cs typeface="FreesiaUPC" pitchFamily="34" charset="-34"/>
              </a:rPr>
              <a:t>การรักษาและให้คำแนะนำ</a:t>
            </a:r>
          </a:p>
        </p:txBody>
      </p:sp>
      <p:sp>
        <p:nvSpPr>
          <p:cNvPr id="4107" name="Text Box 11"/>
          <p:cNvSpPr txBox="1">
            <a:spLocks noChangeArrowheads="1"/>
          </p:cNvSpPr>
          <p:nvPr/>
        </p:nvSpPr>
        <p:spPr bwMode="auto">
          <a:xfrm>
            <a:off x="6416675" y="4070350"/>
            <a:ext cx="2073275"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algn="ctr" eaLnBrk="1" hangingPunct="1">
              <a:lnSpc>
                <a:spcPct val="80000"/>
              </a:lnSpc>
            </a:pPr>
            <a:r>
              <a:rPr lang="th-TH" sz="2400" b="1">
                <a:cs typeface="FreesiaUPC" pitchFamily="34" charset="-34"/>
              </a:rPr>
              <a:t>ผลลัพธ์ทางคลินิกที่ดี</a:t>
            </a:r>
          </a:p>
          <a:p>
            <a:pPr algn="ctr" eaLnBrk="1" hangingPunct="1">
              <a:lnSpc>
                <a:spcPct val="80000"/>
              </a:lnSpc>
            </a:pPr>
            <a:r>
              <a:rPr lang="th-TH" sz="2400" b="1">
                <a:cs typeface="FreesiaUPC" pitchFamily="34" charset="-34"/>
              </a:rPr>
              <a:t>คุ้มค่า</a:t>
            </a:r>
          </a:p>
          <a:p>
            <a:pPr algn="ctr" eaLnBrk="1" hangingPunct="1">
              <a:lnSpc>
                <a:spcPct val="80000"/>
              </a:lnSpc>
            </a:pPr>
            <a:r>
              <a:rPr lang="th-TH" sz="2400" b="1">
                <a:cs typeface="FreesiaUPC" pitchFamily="34" charset="-34"/>
              </a:rPr>
              <a:t>เคารพในศักดิ์ศรี</a:t>
            </a:r>
          </a:p>
          <a:p>
            <a:pPr algn="ctr" eaLnBrk="1" hangingPunct="1">
              <a:lnSpc>
                <a:spcPct val="80000"/>
              </a:lnSpc>
            </a:pPr>
            <a:r>
              <a:rPr lang="th-TH" sz="2400" b="1">
                <a:cs typeface="FreesiaUPC" pitchFamily="34" charset="-34"/>
              </a:rPr>
              <a:t>สะดวกสบาย</a:t>
            </a:r>
          </a:p>
        </p:txBody>
      </p:sp>
      <p:sp>
        <p:nvSpPr>
          <p:cNvPr id="4108" name="TextBox 12"/>
          <p:cNvSpPr txBox="1">
            <a:spLocks noChangeArrowheads="1"/>
          </p:cNvSpPr>
          <p:nvPr/>
        </p:nvSpPr>
        <p:spPr bwMode="auto">
          <a:xfrm>
            <a:off x="2603500" y="5543550"/>
            <a:ext cx="3873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eaLnBrk="1" hangingPunct="1"/>
            <a:r>
              <a:rPr lang="en-US"/>
              <a:t>Without Delays, Without Mistake</a:t>
            </a:r>
          </a:p>
        </p:txBody>
      </p:sp>
      <p:sp>
        <p:nvSpPr>
          <p:cNvPr id="4109" name="TextBox 13"/>
          <p:cNvSpPr txBox="1">
            <a:spLocks noChangeArrowheads="1"/>
          </p:cNvSpPr>
          <p:nvPr/>
        </p:nvSpPr>
        <p:spPr bwMode="auto">
          <a:xfrm>
            <a:off x="3352800" y="6477000"/>
            <a:ext cx="2492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eaLnBrk="1" hangingPunct="1"/>
            <a:r>
              <a:rPr lang="en-US" sz="1800"/>
              <a:t>Kelvin Loh &amp; Clara Sin</a:t>
            </a:r>
          </a:p>
        </p:txBody>
      </p:sp>
    </p:spTree>
    <p:extLst>
      <p:ext uri="{BB962C8B-B14F-4D97-AF65-F5344CB8AC3E}">
        <p14:creationId xmlns:p14="http://schemas.microsoft.com/office/powerpoint/2010/main" val="3075357447"/>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28600" y="304800"/>
            <a:ext cx="5562600" cy="708025"/>
          </a:xfrm>
          <a:prstGeom prst="rect">
            <a:avLst/>
          </a:prstGeom>
          <a:solidFill>
            <a:srgbClr val="33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algn="ctr" eaLnBrk="1" hangingPunct="1"/>
            <a:r>
              <a:rPr lang="th-TH" sz="4000" b="1">
                <a:solidFill>
                  <a:schemeClr val="bg1"/>
                </a:solidFill>
                <a:cs typeface="FreesiaUPC" pitchFamily="34" charset="-34"/>
              </a:rPr>
              <a:t>คืนสู่ภาวะที่พึงประสงค์โดยเร็วที่สุด</a:t>
            </a:r>
            <a:endParaRPr lang="en-US" sz="4000" b="1">
              <a:solidFill>
                <a:schemeClr val="bg1"/>
              </a:solidFill>
              <a:cs typeface="FreesiaUPC" pitchFamily="34" charset="-34"/>
            </a:endParaRPr>
          </a:p>
        </p:txBody>
      </p:sp>
      <p:cxnSp>
        <p:nvCxnSpPr>
          <p:cNvPr id="4" name="Straight Connector 3"/>
          <p:cNvCxnSpPr/>
          <p:nvPr/>
        </p:nvCxnSpPr>
        <p:spPr>
          <a:xfrm>
            <a:off x="381000" y="1981200"/>
            <a:ext cx="2743200" cy="1588"/>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1866901" y="3314700"/>
            <a:ext cx="2514600" cy="3175"/>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124200" y="4572000"/>
            <a:ext cx="2590800" cy="15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718175" y="1919288"/>
            <a:ext cx="2971800" cy="2667000"/>
          </a:xfrm>
          <a:prstGeom prst="line">
            <a:avLst/>
          </a:prstGeom>
          <a:ln w="571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flipH="1" flipV="1">
            <a:off x="3848100" y="2611438"/>
            <a:ext cx="2667000" cy="1219200"/>
          </a:xfrm>
          <a:prstGeom prst="line">
            <a:avLst/>
          </a:prstGeom>
          <a:ln w="57150">
            <a:solidFill>
              <a:srgbClr val="3333CC"/>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29" idx="2"/>
          </p:cNvCxnSpPr>
          <p:nvPr/>
        </p:nvCxnSpPr>
        <p:spPr>
          <a:xfrm>
            <a:off x="5764213" y="1905000"/>
            <a:ext cx="2895600" cy="1588"/>
          </a:xfrm>
          <a:prstGeom prst="line">
            <a:avLst/>
          </a:prstGeom>
          <a:ln w="57150">
            <a:solidFill>
              <a:srgbClr val="009900"/>
            </a:solidFill>
          </a:ln>
        </p:spPr>
        <p:style>
          <a:lnRef idx="1">
            <a:schemeClr val="accent1"/>
          </a:lnRef>
          <a:fillRef idx="0">
            <a:schemeClr val="accent1"/>
          </a:fillRef>
          <a:effectRef idx="0">
            <a:schemeClr val="accent1"/>
          </a:effectRef>
          <a:fontRef idx="minor">
            <a:schemeClr val="tx1"/>
          </a:fontRef>
        </p:style>
      </p:cxnSp>
      <p:sp>
        <p:nvSpPr>
          <p:cNvPr id="5129" name="TextBox 22"/>
          <p:cNvSpPr txBox="1">
            <a:spLocks noChangeArrowheads="1"/>
          </p:cNvSpPr>
          <p:nvPr/>
        </p:nvSpPr>
        <p:spPr bwMode="auto">
          <a:xfrm>
            <a:off x="914400" y="1490663"/>
            <a:ext cx="14652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eaLnBrk="1" hangingPunct="1"/>
            <a:r>
              <a:rPr lang="th-TH" b="1">
                <a:cs typeface="FreesiaUPC" pitchFamily="34" charset="-34"/>
              </a:rPr>
              <a:t>สุขภาพปกติ</a:t>
            </a:r>
            <a:endParaRPr lang="en-US" b="1">
              <a:cs typeface="FreesiaUPC" pitchFamily="34" charset="-34"/>
            </a:endParaRPr>
          </a:p>
        </p:txBody>
      </p:sp>
      <p:sp>
        <p:nvSpPr>
          <p:cNvPr id="5130" name="TextBox 23"/>
          <p:cNvSpPr txBox="1">
            <a:spLocks noChangeArrowheads="1"/>
          </p:cNvSpPr>
          <p:nvPr/>
        </p:nvSpPr>
        <p:spPr bwMode="auto">
          <a:xfrm>
            <a:off x="6351588" y="1433513"/>
            <a:ext cx="14652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eaLnBrk="1" hangingPunct="1"/>
            <a:r>
              <a:rPr lang="th-TH" b="1">
                <a:cs typeface="FreesiaUPC" pitchFamily="34" charset="-34"/>
              </a:rPr>
              <a:t>สุขภาพปกติ</a:t>
            </a:r>
            <a:endParaRPr lang="en-US" b="1">
              <a:cs typeface="FreesiaUPC" pitchFamily="34" charset="-34"/>
            </a:endParaRPr>
          </a:p>
        </p:txBody>
      </p:sp>
      <p:sp>
        <p:nvSpPr>
          <p:cNvPr id="5131" name="TextBox 24"/>
          <p:cNvSpPr txBox="1">
            <a:spLocks noChangeArrowheads="1"/>
          </p:cNvSpPr>
          <p:nvPr/>
        </p:nvSpPr>
        <p:spPr bwMode="auto">
          <a:xfrm>
            <a:off x="2025650" y="4267200"/>
            <a:ext cx="1052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eaLnBrk="1" hangingPunct="1"/>
            <a:r>
              <a:rPr lang="th-TH" b="1">
                <a:solidFill>
                  <a:srgbClr val="FF0000"/>
                </a:solidFill>
                <a:cs typeface="FreesiaUPC" pitchFamily="34" charset="-34"/>
              </a:rPr>
              <a:t>เจ็บป่วย</a:t>
            </a:r>
            <a:endParaRPr lang="en-US" b="1">
              <a:solidFill>
                <a:srgbClr val="FF0000"/>
              </a:solidFill>
              <a:cs typeface="FreesiaUPC" pitchFamily="34" charset="-34"/>
            </a:endParaRPr>
          </a:p>
        </p:txBody>
      </p:sp>
      <p:sp>
        <p:nvSpPr>
          <p:cNvPr id="5132" name="TextBox 25"/>
          <p:cNvSpPr txBox="1">
            <a:spLocks noChangeArrowheads="1"/>
          </p:cNvSpPr>
          <p:nvPr/>
        </p:nvSpPr>
        <p:spPr bwMode="auto">
          <a:xfrm>
            <a:off x="3498850" y="4695825"/>
            <a:ext cx="175895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algn="ctr" eaLnBrk="1" hangingPunct="1">
              <a:lnSpc>
                <a:spcPts val="2500"/>
              </a:lnSpc>
            </a:pPr>
            <a:r>
              <a:rPr lang="th-TH" b="1">
                <a:solidFill>
                  <a:srgbClr val="0070C0"/>
                </a:solidFill>
                <a:cs typeface="FreesiaUPC" pitchFamily="34" charset="-34"/>
              </a:rPr>
              <a:t>การเข้าถึง</a:t>
            </a:r>
          </a:p>
          <a:p>
            <a:pPr algn="ctr" eaLnBrk="1" hangingPunct="1">
              <a:lnSpc>
                <a:spcPts val="2500"/>
              </a:lnSpc>
            </a:pPr>
            <a:r>
              <a:rPr lang="th-TH" b="1">
                <a:solidFill>
                  <a:srgbClr val="0070C0"/>
                </a:solidFill>
                <a:cs typeface="FreesiaUPC" pitchFamily="34" charset="-34"/>
              </a:rPr>
              <a:t>การวินิจฉัยโรค</a:t>
            </a:r>
            <a:endParaRPr lang="en-US" b="1">
              <a:solidFill>
                <a:srgbClr val="0070C0"/>
              </a:solidFill>
              <a:cs typeface="FreesiaUPC" pitchFamily="34" charset="-34"/>
            </a:endParaRPr>
          </a:p>
        </p:txBody>
      </p:sp>
      <p:sp>
        <p:nvSpPr>
          <p:cNvPr id="5133" name="TextBox 26"/>
          <p:cNvSpPr txBox="1">
            <a:spLocks noChangeArrowheads="1"/>
          </p:cNvSpPr>
          <p:nvPr/>
        </p:nvSpPr>
        <p:spPr bwMode="auto">
          <a:xfrm>
            <a:off x="6248400" y="3887788"/>
            <a:ext cx="2867025"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algn="ctr" eaLnBrk="1" hangingPunct="1">
              <a:lnSpc>
                <a:spcPts val="2500"/>
              </a:lnSpc>
            </a:pPr>
            <a:r>
              <a:rPr lang="th-TH" b="1">
                <a:solidFill>
                  <a:srgbClr val="0070C0"/>
                </a:solidFill>
                <a:cs typeface="FreesiaUPC" pitchFamily="34" charset="-34"/>
              </a:rPr>
              <a:t>ประสิทธิภาพในการรักษา</a:t>
            </a:r>
          </a:p>
          <a:p>
            <a:pPr algn="ctr" eaLnBrk="1" hangingPunct="1">
              <a:lnSpc>
                <a:spcPts val="2500"/>
              </a:lnSpc>
            </a:pPr>
            <a:r>
              <a:rPr lang="th-TH" b="1">
                <a:solidFill>
                  <a:srgbClr val="0070C0"/>
                </a:solidFill>
                <a:cs typeface="FreesiaUPC" pitchFamily="34" charset="-34"/>
              </a:rPr>
              <a:t>ด้านคลินิก, ระบบงาน</a:t>
            </a:r>
            <a:endParaRPr lang="en-US" b="1">
              <a:solidFill>
                <a:srgbClr val="0070C0"/>
              </a:solidFill>
              <a:cs typeface="FreesiaUPC" pitchFamily="34" charset="-34"/>
            </a:endParaRPr>
          </a:p>
        </p:txBody>
      </p:sp>
      <p:sp>
        <p:nvSpPr>
          <p:cNvPr id="28" name="Isosceles Triangle 27"/>
          <p:cNvSpPr/>
          <p:nvPr/>
        </p:nvSpPr>
        <p:spPr>
          <a:xfrm>
            <a:off x="4633913" y="1905000"/>
            <a:ext cx="1157287" cy="2622550"/>
          </a:xfrm>
          <a:prstGeom prst="triangle">
            <a:avLst>
              <a:gd name="adj" fmla="val 100000"/>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Isosceles Triangle 28"/>
          <p:cNvSpPr/>
          <p:nvPr/>
        </p:nvSpPr>
        <p:spPr>
          <a:xfrm rot="10800000">
            <a:off x="5764213" y="1905000"/>
            <a:ext cx="2895600" cy="2590800"/>
          </a:xfrm>
          <a:prstGeom prst="triangle">
            <a:avLst>
              <a:gd name="adj" fmla="val 100000"/>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36" name="TextBox 31"/>
          <p:cNvSpPr txBox="1">
            <a:spLocks noChangeArrowheads="1"/>
          </p:cNvSpPr>
          <p:nvPr/>
        </p:nvSpPr>
        <p:spPr bwMode="auto">
          <a:xfrm>
            <a:off x="5486400" y="2590800"/>
            <a:ext cx="2098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eaLnBrk="1" hangingPunct="1"/>
            <a:r>
              <a:rPr lang="th-TH" sz="2400" b="1">
                <a:solidFill>
                  <a:srgbClr val="FF0000"/>
                </a:solidFill>
                <a:latin typeface="Tahoma" pitchFamily="34" charset="0"/>
                <a:cs typeface="Tahoma" pitchFamily="34" charset="0"/>
              </a:rPr>
              <a:t>ความสูญเปล่า</a:t>
            </a:r>
            <a:endParaRPr lang="en-US" sz="2400" b="1">
              <a:solidFill>
                <a:srgbClr val="FF0000"/>
              </a:solidFill>
              <a:latin typeface="Tahoma" pitchFamily="34" charset="0"/>
              <a:cs typeface="Tahoma" pitchFamily="34" charset="0"/>
            </a:endParaRPr>
          </a:p>
        </p:txBody>
      </p:sp>
    </p:spTree>
    <p:extLst>
      <p:ext uri="{BB962C8B-B14F-4D97-AF65-F5344CB8AC3E}">
        <p14:creationId xmlns:p14="http://schemas.microsoft.com/office/powerpoint/2010/main" val="132411114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C75291F-1F2D-4C8F-BD68-3AEC2F5C1209}" type="slidenum">
              <a:rPr lang="th-TH" smtClean="0"/>
              <a:pPr>
                <a:defRPr/>
              </a:pPr>
              <a:t>36</a:t>
            </a:fld>
            <a:endParaRPr lang="th-TH"/>
          </a:p>
        </p:txBody>
      </p:sp>
      <p:sp>
        <p:nvSpPr>
          <p:cNvPr id="6147" name="TextBox 4"/>
          <p:cNvSpPr txBox="1">
            <a:spLocks noChangeArrowheads="1"/>
          </p:cNvSpPr>
          <p:nvPr/>
        </p:nvSpPr>
        <p:spPr bwMode="auto">
          <a:xfrm>
            <a:off x="1949450" y="2251075"/>
            <a:ext cx="53594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algn="ctr" eaLnBrk="1" hangingPunct="1"/>
            <a:r>
              <a:rPr lang="th-TH" sz="5400" b="1">
                <a:solidFill>
                  <a:srgbClr val="0000CC"/>
                </a:solidFill>
                <a:latin typeface="TH SarabunPSK" pitchFamily="34" charset="-34"/>
                <a:cs typeface="TH SarabunPSK" pitchFamily="34" charset="-34"/>
              </a:rPr>
              <a:t>ต้องฟังลูกค้าด้วยความใส่ใจ</a:t>
            </a:r>
          </a:p>
          <a:p>
            <a:pPr algn="ctr" eaLnBrk="1" hangingPunct="1"/>
            <a:r>
              <a:rPr lang="th-TH" sz="5400" b="1">
                <a:solidFill>
                  <a:srgbClr val="0000CC"/>
                </a:solidFill>
                <a:latin typeface="TH SarabunPSK" pitchFamily="34" charset="-34"/>
                <a:cs typeface="TH SarabunPSK" pitchFamily="34" charset="-34"/>
              </a:rPr>
              <a:t>และเปิดใจขึ้นกว่าเดิม</a:t>
            </a:r>
          </a:p>
        </p:txBody>
      </p:sp>
    </p:spTree>
    <p:extLst>
      <p:ext uri="{BB962C8B-B14F-4D97-AF65-F5344CB8AC3E}">
        <p14:creationId xmlns:p14="http://schemas.microsoft.com/office/powerpoint/2010/main" val="4031093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9933E12-ACD2-40BE-95A5-F37C6619C291}" type="slidenum">
              <a:rPr lang="th-TH" smtClean="0"/>
              <a:pPr>
                <a:defRPr/>
              </a:pPr>
              <a:t>37</a:t>
            </a:fld>
            <a:endParaRPr lang="th-TH"/>
          </a:p>
        </p:txBody>
      </p:sp>
      <p:sp>
        <p:nvSpPr>
          <p:cNvPr id="7171" name="Rectangle 2"/>
          <p:cNvSpPr>
            <a:spLocks noChangeArrowheads="1"/>
          </p:cNvSpPr>
          <p:nvPr/>
        </p:nvSpPr>
        <p:spPr bwMode="auto">
          <a:xfrm>
            <a:off x="323850" y="1265238"/>
            <a:ext cx="8569325" cy="467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1200"/>
              </a:spcBef>
            </a:pPr>
            <a:r>
              <a:rPr lang="en-US" sz="3600">
                <a:latin typeface="Tahoma" pitchFamily="34" charset="0"/>
                <a:cs typeface="Tahoma" pitchFamily="34" charset="0"/>
              </a:rPr>
              <a:t>	</a:t>
            </a:r>
            <a:r>
              <a:rPr lang="th-TH" sz="3600">
                <a:latin typeface="Tahoma" pitchFamily="34" charset="0"/>
                <a:cs typeface="Tahoma" pitchFamily="34" charset="0"/>
              </a:rPr>
              <a:t>อยากให้ลดขั้นตอนเวลาที่ไปยื่นบัตร วัดความดัน เรื่องชื่อไปตรวจ  เพราะทำแต่ละอย่างก็ต้องไปนั่งรอให้เขาเรียกชื่อถึง </a:t>
            </a:r>
            <a:r>
              <a:rPr lang="en-US" sz="3600">
                <a:latin typeface="Tahoma" pitchFamily="34" charset="0"/>
                <a:cs typeface="Tahoma" pitchFamily="34" charset="0"/>
              </a:rPr>
              <a:t>3 </a:t>
            </a:r>
            <a:r>
              <a:rPr lang="th-TH" sz="3600">
                <a:latin typeface="Tahoma" pitchFamily="34" charset="0"/>
                <a:cs typeface="Tahoma" pitchFamily="34" charset="0"/>
              </a:rPr>
              <a:t>ครั้ง ซึ่งมันน่าจะจบในกระบวนการเดียวไปเลย </a:t>
            </a:r>
            <a:r>
              <a:rPr lang="en-US" sz="3600">
                <a:solidFill>
                  <a:srgbClr val="0000CC"/>
                </a:solidFill>
                <a:latin typeface="Tahoma" pitchFamily="34" charset="0"/>
                <a:cs typeface="Tahoma" pitchFamily="34" charset="0"/>
              </a:rPr>
              <a:t>(unnecessary process &amp; waiting)</a:t>
            </a:r>
            <a:endParaRPr lang="th-TH" sz="3600">
              <a:solidFill>
                <a:srgbClr val="0000CC"/>
              </a:solidFill>
              <a:latin typeface="Tahoma" pitchFamily="34" charset="0"/>
              <a:cs typeface="Tahoma" pitchFamily="34" charset="0"/>
            </a:endParaRPr>
          </a:p>
          <a:p>
            <a:pPr>
              <a:spcBef>
                <a:spcPts val="1200"/>
              </a:spcBef>
            </a:pPr>
            <a:r>
              <a:rPr lang="th-TH" sz="3600">
                <a:latin typeface="Tahoma" pitchFamily="34" charset="0"/>
                <a:cs typeface="Tahoma" pitchFamily="34" charset="0"/>
              </a:rPr>
              <a:t>	เวลาที่ไปหาหมอที่ไม่ใช่หมอคนเดิม อยากให้มีประวัติในคอม เพื่อหมอจะได้อ่าน ไม่งั้นต้องคอยนั่งเล่าใหม่ทุกครั้ง </a:t>
            </a:r>
            <a:r>
              <a:rPr lang="en-US" sz="3600">
                <a:solidFill>
                  <a:srgbClr val="0000CC"/>
                </a:solidFill>
                <a:latin typeface="Tahoma" pitchFamily="34" charset="0"/>
                <a:cs typeface="Tahoma" pitchFamily="34" charset="0"/>
              </a:rPr>
              <a:t>(inventory)</a:t>
            </a:r>
            <a:endParaRPr lang="th-TH" sz="3600">
              <a:solidFill>
                <a:srgbClr val="0000CC"/>
              </a:solidFill>
              <a:latin typeface="Tahoma" pitchFamily="34" charset="0"/>
              <a:cs typeface="Tahoma" pitchFamily="34" charset="0"/>
            </a:endParaRPr>
          </a:p>
        </p:txBody>
      </p:sp>
      <p:sp>
        <p:nvSpPr>
          <p:cNvPr id="7172" name="Rectangle 3"/>
          <p:cNvSpPr txBox="1">
            <a:spLocks noChangeArrowheads="1"/>
          </p:cNvSpPr>
          <p:nvPr/>
        </p:nvSpPr>
        <p:spPr bwMode="auto">
          <a:xfrm>
            <a:off x="304800" y="247650"/>
            <a:ext cx="5410200" cy="742950"/>
          </a:xfrm>
          <a:prstGeom prst="rect">
            <a:avLst/>
          </a:prstGeom>
          <a:solidFill>
            <a:srgbClr val="33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algn="ctr"/>
            <a:r>
              <a:rPr lang="th-TH" sz="4400" b="1">
                <a:solidFill>
                  <a:schemeClr val="bg1"/>
                </a:solidFill>
                <a:latin typeface="Browallia New" pitchFamily="34" charset="-34"/>
                <a:cs typeface="FreesiaUPC" pitchFamily="34" charset="-34"/>
              </a:rPr>
              <a:t>ฟังเสียงผู้รับบริการ</a:t>
            </a:r>
            <a:endParaRPr lang="en-US" sz="4400" b="1">
              <a:solidFill>
                <a:schemeClr val="bg1"/>
              </a:solidFill>
              <a:latin typeface="Browallia New" pitchFamily="34" charset="-34"/>
              <a:cs typeface="FreesiaUPC" pitchFamily="34" charset="-34"/>
            </a:endParaRPr>
          </a:p>
        </p:txBody>
      </p:sp>
    </p:spTree>
    <p:extLst>
      <p:ext uri="{BB962C8B-B14F-4D97-AF65-F5344CB8AC3E}">
        <p14:creationId xmlns:p14="http://schemas.microsoft.com/office/powerpoint/2010/main" val="1381857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7AF11AF-1E4D-4262-81CA-9B20FAB9A61B}" type="slidenum">
              <a:rPr lang="th-TH" smtClean="0"/>
              <a:pPr>
                <a:defRPr/>
              </a:pPr>
              <a:t>38</a:t>
            </a:fld>
            <a:endParaRPr lang="th-TH"/>
          </a:p>
        </p:txBody>
      </p:sp>
      <p:sp>
        <p:nvSpPr>
          <p:cNvPr id="8195" name="Rectangle 2"/>
          <p:cNvSpPr>
            <a:spLocks noChangeArrowheads="1"/>
          </p:cNvSpPr>
          <p:nvPr/>
        </p:nvSpPr>
        <p:spPr bwMode="auto">
          <a:xfrm>
            <a:off x="323850" y="1546225"/>
            <a:ext cx="8569325"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h-TH" sz="3600">
                <a:latin typeface="Tahoma" pitchFamily="34" charset="0"/>
                <a:cs typeface="Tahoma" pitchFamily="34" charset="0"/>
              </a:rPr>
              <a:t>	เวลาที่ต้องไปพบแพทย์ในวันเดียวกันเพื่อตรวจหลายโรค อยากให้มีระบบเรื่องเวลานัดเพื่อไม่ให้มันซ้อนกันหรือนัดเวลาใกล้กัน เพราะแต่ละโรคกว่าจะหาหมอเสร็จก็ใช้เวลานาน  ทำให้ต้องคอยวิ่งไปรายงานตัวหลายรอบว่ามาแล้ว แต่ตรวจอีกแผนกอยู่ </a:t>
            </a:r>
            <a:r>
              <a:rPr lang="en-US" sz="3600">
                <a:solidFill>
                  <a:srgbClr val="0000CC"/>
                </a:solidFill>
                <a:latin typeface="Tahoma" pitchFamily="34" charset="0"/>
                <a:cs typeface="Tahoma" pitchFamily="34" charset="0"/>
              </a:rPr>
              <a:t>(motion)</a:t>
            </a:r>
          </a:p>
        </p:txBody>
      </p:sp>
      <p:sp>
        <p:nvSpPr>
          <p:cNvPr id="8196" name="Rectangle 3"/>
          <p:cNvSpPr txBox="1">
            <a:spLocks noChangeArrowheads="1"/>
          </p:cNvSpPr>
          <p:nvPr/>
        </p:nvSpPr>
        <p:spPr bwMode="auto">
          <a:xfrm>
            <a:off x="304800" y="247650"/>
            <a:ext cx="5410200" cy="742950"/>
          </a:xfrm>
          <a:prstGeom prst="rect">
            <a:avLst/>
          </a:prstGeom>
          <a:solidFill>
            <a:srgbClr val="33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algn="ctr"/>
            <a:r>
              <a:rPr lang="th-TH" sz="4400" b="1">
                <a:solidFill>
                  <a:schemeClr val="bg1"/>
                </a:solidFill>
                <a:latin typeface="Browallia New" pitchFamily="34" charset="-34"/>
                <a:cs typeface="FreesiaUPC" pitchFamily="34" charset="-34"/>
              </a:rPr>
              <a:t>ฟังเสียงผู้รับบริการ</a:t>
            </a:r>
            <a:endParaRPr lang="en-US" sz="4400" b="1">
              <a:solidFill>
                <a:schemeClr val="bg1"/>
              </a:solidFill>
              <a:latin typeface="Browallia New" pitchFamily="34" charset="-34"/>
              <a:cs typeface="FreesiaUPC" pitchFamily="34" charset="-34"/>
            </a:endParaRPr>
          </a:p>
        </p:txBody>
      </p:sp>
    </p:spTree>
    <p:extLst>
      <p:ext uri="{BB962C8B-B14F-4D97-AF65-F5344CB8AC3E}">
        <p14:creationId xmlns:p14="http://schemas.microsoft.com/office/powerpoint/2010/main" val="9301132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28600" y="304800"/>
            <a:ext cx="5562600" cy="708025"/>
          </a:xfrm>
          <a:prstGeom prst="rect">
            <a:avLst/>
          </a:prstGeom>
          <a:solidFill>
            <a:srgbClr val="33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algn="ctr" eaLnBrk="1" hangingPunct="1"/>
            <a:r>
              <a:rPr lang="th-TH" sz="4000" b="1">
                <a:solidFill>
                  <a:schemeClr val="bg1"/>
                </a:solidFill>
                <a:cs typeface="FreesiaUPC" pitchFamily="34" charset="-34"/>
              </a:rPr>
              <a:t>เรียนรู้ที่จะมองหาความสูญเปล่า</a:t>
            </a:r>
            <a:endParaRPr lang="en-US" sz="4000" b="1">
              <a:solidFill>
                <a:schemeClr val="bg1"/>
              </a:solidFill>
              <a:cs typeface="FreesiaUPC" pitchFamily="34" charset="-34"/>
            </a:endParaRPr>
          </a:p>
        </p:txBody>
      </p:sp>
      <p:sp>
        <p:nvSpPr>
          <p:cNvPr id="9219" name="Rectangle 3"/>
          <p:cNvSpPr>
            <a:spLocks noChangeArrowheads="1"/>
          </p:cNvSpPr>
          <p:nvPr/>
        </p:nvSpPr>
        <p:spPr bwMode="auto">
          <a:xfrm>
            <a:off x="228600" y="1143000"/>
            <a:ext cx="8656638"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defTabSz="514350"/>
            <a:endParaRPr lang="en-US" sz="1100" b="1"/>
          </a:p>
          <a:p>
            <a:pPr marL="171450" indent="-171450" defTabSz="514350">
              <a:buClr>
                <a:schemeClr val="tx1"/>
              </a:buClr>
              <a:buFontTx/>
              <a:buChar char="•"/>
            </a:pPr>
            <a:r>
              <a:rPr lang="en-US" sz="4000" b="1" u="sng">
                <a:solidFill>
                  <a:srgbClr val="FF0000"/>
                </a:solidFill>
                <a:latin typeface="Browallia New" pitchFamily="34" charset="-34"/>
                <a:cs typeface="FreesiaUPC" pitchFamily="34" charset="-34"/>
              </a:rPr>
              <a:t>D</a:t>
            </a:r>
            <a:r>
              <a:rPr lang="en-US" sz="4000" b="1" u="sng">
                <a:solidFill>
                  <a:srgbClr val="4D4D4D"/>
                </a:solidFill>
                <a:latin typeface="Browallia New" pitchFamily="34" charset="-34"/>
                <a:cs typeface="FreesiaUPC" pitchFamily="34" charset="-34"/>
              </a:rPr>
              <a:t>efects rework</a:t>
            </a:r>
            <a:r>
              <a:rPr lang="en-US" sz="4000" b="1">
                <a:solidFill>
                  <a:srgbClr val="4D4D4D"/>
                </a:solidFill>
                <a:latin typeface="Browallia New" pitchFamily="34" charset="-34"/>
                <a:cs typeface="FreesiaUPC" pitchFamily="34" charset="-34"/>
              </a:rPr>
              <a:t> </a:t>
            </a:r>
            <a:r>
              <a:rPr lang="th-TH" sz="4000" b="1">
                <a:solidFill>
                  <a:srgbClr val="4D4D4D"/>
                </a:solidFill>
                <a:latin typeface="Browallia New" pitchFamily="34" charset="-34"/>
                <a:cs typeface="FreesiaUPC" pitchFamily="34" charset="-34"/>
              </a:rPr>
              <a:t>(การทำงานซ้ำเพื่อแก้ไขข้อบกพร่อง)</a:t>
            </a:r>
            <a:endParaRPr lang="en-US" sz="4000" b="1">
              <a:solidFill>
                <a:srgbClr val="4D4D4D"/>
              </a:solidFill>
              <a:latin typeface="Browallia New" pitchFamily="34" charset="-34"/>
              <a:cs typeface="FreesiaUPC" pitchFamily="34" charset="-34"/>
            </a:endParaRPr>
          </a:p>
          <a:p>
            <a:pPr marL="171450" indent="-171450" defTabSz="514350">
              <a:buClr>
                <a:schemeClr val="tx1"/>
              </a:buClr>
              <a:buFontTx/>
              <a:buChar char="•"/>
            </a:pPr>
            <a:r>
              <a:rPr lang="en-US" sz="4000" b="1" u="sng">
                <a:solidFill>
                  <a:srgbClr val="FF0000"/>
                </a:solidFill>
                <a:latin typeface="Browallia New" pitchFamily="34" charset="-34"/>
                <a:cs typeface="FreesiaUPC" pitchFamily="34" charset="-34"/>
              </a:rPr>
              <a:t>O</a:t>
            </a:r>
            <a:r>
              <a:rPr lang="en-US" sz="4000" b="1" u="sng">
                <a:solidFill>
                  <a:srgbClr val="4D4D4D"/>
                </a:solidFill>
                <a:latin typeface="Browallia New" pitchFamily="34" charset="-34"/>
                <a:cs typeface="FreesiaUPC" pitchFamily="34" charset="-34"/>
              </a:rPr>
              <a:t>verproduction</a:t>
            </a:r>
            <a:r>
              <a:rPr lang="en-US" sz="4000" b="1">
                <a:solidFill>
                  <a:srgbClr val="4D4D4D"/>
                </a:solidFill>
                <a:latin typeface="Browallia New" pitchFamily="34" charset="-34"/>
                <a:cs typeface="FreesiaUPC" pitchFamily="34" charset="-34"/>
              </a:rPr>
              <a:t> </a:t>
            </a:r>
            <a:r>
              <a:rPr lang="th-TH" sz="4000" b="1">
                <a:solidFill>
                  <a:srgbClr val="4D4D4D"/>
                </a:solidFill>
                <a:latin typeface="Browallia New" pitchFamily="34" charset="-34"/>
                <a:cs typeface="FreesiaUPC" pitchFamily="34" charset="-34"/>
              </a:rPr>
              <a:t>(การผลิต/บริการมากเกินจำเป็น)</a:t>
            </a:r>
            <a:endParaRPr lang="en-US" sz="4000" b="1">
              <a:solidFill>
                <a:srgbClr val="4D4D4D"/>
              </a:solidFill>
              <a:latin typeface="Browallia New" pitchFamily="34" charset="-34"/>
              <a:cs typeface="FreesiaUPC" pitchFamily="34" charset="-34"/>
            </a:endParaRPr>
          </a:p>
          <a:p>
            <a:pPr marL="171450" indent="-171450" defTabSz="514350">
              <a:buClr>
                <a:schemeClr val="tx1"/>
              </a:buClr>
              <a:buFontTx/>
              <a:buChar char="•"/>
            </a:pPr>
            <a:r>
              <a:rPr lang="en-US" sz="4000" b="1" u="sng">
                <a:solidFill>
                  <a:srgbClr val="FF0000"/>
                </a:solidFill>
                <a:latin typeface="Browallia New" pitchFamily="34" charset="-34"/>
                <a:cs typeface="FreesiaUPC" pitchFamily="34" charset="-34"/>
              </a:rPr>
              <a:t>W</a:t>
            </a:r>
            <a:r>
              <a:rPr lang="en-US" sz="4000" b="1" u="sng">
                <a:solidFill>
                  <a:srgbClr val="4D4D4D"/>
                </a:solidFill>
                <a:latin typeface="Browallia New" pitchFamily="34" charset="-34"/>
                <a:cs typeface="FreesiaUPC" pitchFamily="34" charset="-34"/>
              </a:rPr>
              <a:t>aiting</a:t>
            </a:r>
            <a:r>
              <a:rPr lang="en-US" sz="4000" b="1">
                <a:solidFill>
                  <a:srgbClr val="4D4D4D"/>
                </a:solidFill>
                <a:latin typeface="Browallia New" pitchFamily="34" charset="-34"/>
                <a:cs typeface="FreesiaUPC" pitchFamily="34" charset="-34"/>
              </a:rPr>
              <a:t> </a:t>
            </a:r>
            <a:r>
              <a:rPr lang="th-TH" sz="4000" b="1">
                <a:solidFill>
                  <a:srgbClr val="4D4D4D"/>
                </a:solidFill>
                <a:latin typeface="Browallia New" pitchFamily="34" charset="-34"/>
                <a:cs typeface="FreesiaUPC" pitchFamily="34" charset="-34"/>
              </a:rPr>
              <a:t>(การรอคอย)</a:t>
            </a:r>
            <a:endParaRPr lang="en-US" sz="4000" b="1">
              <a:solidFill>
                <a:srgbClr val="4D4D4D"/>
              </a:solidFill>
              <a:latin typeface="Browallia New" pitchFamily="34" charset="-34"/>
              <a:cs typeface="FreesiaUPC" pitchFamily="34" charset="-34"/>
            </a:endParaRPr>
          </a:p>
          <a:p>
            <a:pPr marL="171450" indent="-171450" defTabSz="514350">
              <a:buClr>
                <a:schemeClr val="tx1"/>
              </a:buClr>
              <a:buFontTx/>
              <a:buChar char="•"/>
            </a:pPr>
            <a:r>
              <a:rPr lang="en-US" sz="4000" b="1" u="sng">
                <a:solidFill>
                  <a:srgbClr val="FF0000"/>
                </a:solidFill>
                <a:latin typeface="Browallia New" pitchFamily="34" charset="-34"/>
                <a:cs typeface="FreesiaUPC" pitchFamily="34" charset="-34"/>
              </a:rPr>
              <a:t>N</a:t>
            </a:r>
            <a:r>
              <a:rPr lang="en-US" sz="4000" b="1" u="sng">
                <a:solidFill>
                  <a:srgbClr val="4D4D4D"/>
                </a:solidFill>
                <a:latin typeface="Browallia New" pitchFamily="34" charset="-34"/>
                <a:cs typeface="FreesiaUPC" pitchFamily="34" charset="-34"/>
              </a:rPr>
              <a:t>ot using staff talents</a:t>
            </a:r>
            <a:r>
              <a:rPr lang="en-US" sz="4000" b="1">
                <a:solidFill>
                  <a:srgbClr val="4D4D4D"/>
                </a:solidFill>
                <a:latin typeface="Browallia New" pitchFamily="34" charset="-34"/>
                <a:cs typeface="FreesiaUPC" pitchFamily="34" charset="-34"/>
              </a:rPr>
              <a:t> </a:t>
            </a:r>
            <a:r>
              <a:rPr lang="th-TH" sz="4000" b="1">
                <a:solidFill>
                  <a:srgbClr val="4D4D4D"/>
                </a:solidFill>
                <a:latin typeface="Browallia New" pitchFamily="34" charset="-34"/>
                <a:cs typeface="FreesiaUPC" pitchFamily="34" charset="-34"/>
              </a:rPr>
              <a:t>(ไม่ใช้ภูมิรู้ของเจ้าหน้าที่)</a:t>
            </a:r>
            <a:endParaRPr lang="en-US" sz="4000" b="1" u="sng">
              <a:solidFill>
                <a:srgbClr val="4D4D4D"/>
              </a:solidFill>
              <a:latin typeface="Browallia New" pitchFamily="34" charset="-34"/>
              <a:cs typeface="FreesiaUPC" pitchFamily="34" charset="-34"/>
            </a:endParaRPr>
          </a:p>
          <a:p>
            <a:pPr marL="171450" indent="-171450" defTabSz="514350">
              <a:buClr>
                <a:schemeClr val="tx1"/>
              </a:buClr>
              <a:buFontTx/>
              <a:buChar char="•"/>
            </a:pPr>
            <a:r>
              <a:rPr lang="en-US" sz="4000" b="1" u="sng">
                <a:solidFill>
                  <a:srgbClr val="FF0000"/>
                </a:solidFill>
                <a:latin typeface="Browallia New" pitchFamily="34" charset="-34"/>
                <a:cs typeface="FreesiaUPC" pitchFamily="34" charset="-34"/>
              </a:rPr>
              <a:t>T</a:t>
            </a:r>
            <a:r>
              <a:rPr lang="en-US" sz="4000" b="1" u="sng">
                <a:solidFill>
                  <a:srgbClr val="4D4D4D"/>
                </a:solidFill>
                <a:latin typeface="Browallia New" pitchFamily="34" charset="-34"/>
                <a:cs typeface="FreesiaUPC" pitchFamily="34" charset="-34"/>
              </a:rPr>
              <a:t>ransportation</a:t>
            </a:r>
            <a:r>
              <a:rPr lang="en-US" sz="4000" b="1">
                <a:solidFill>
                  <a:srgbClr val="4D4D4D"/>
                </a:solidFill>
                <a:latin typeface="Browallia New" pitchFamily="34" charset="-34"/>
                <a:cs typeface="FreesiaUPC" pitchFamily="34" charset="-34"/>
              </a:rPr>
              <a:t> </a:t>
            </a:r>
            <a:r>
              <a:rPr lang="th-TH" sz="4000" b="1">
                <a:solidFill>
                  <a:srgbClr val="4D4D4D"/>
                </a:solidFill>
                <a:latin typeface="Browallia New" pitchFamily="34" charset="-34"/>
                <a:cs typeface="FreesiaUPC" pitchFamily="34" charset="-34"/>
              </a:rPr>
              <a:t>(การเดินทาง)</a:t>
            </a:r>
            <a:endParaRPr lang="en-US" sz="4000" b="1" u="sng">
              <a:solidFill>
                <a:srgbClr val="4D4D4D"/>
              </a:solidFill>
              <a:latin typeface="Browallia New" pitchFamily="34" charset="-34"/>
              <a:cs typeface="FreesiaUPC" pitchFamily="34" charset="-34"/>
            </a:endParaRPr>
          </a:p>
          <a:p>
            <a:pPr marL="171450" indent="-171450" defTabSz="514350">
              <a:buClr>
                <a:schemeClr val="tx1"/>
              </a:buClr>
              <a:buFontTx/>
              <a:buChar char="•"/>
            </a:pPr>
            <a:r>
              <a:rPr lang="en-US" sz="4000" b="1" u="sng">
                <a:solidFill>
                  <a:srgbClr val="FF0000"/>
                </a:solidFill>
                <a:latin typeface="Browallia New" pitchFamily="34" charset="-34"/>
                <a:cs typeface="FreesiaUPC" pitchFamily="34" charset="-34"/>
              </a:rPr>
              <a:t>I</a:t>
            </a:r>
            <a:r>
              <a:rPr lang="en-US" sz="4000" b="1" u="sng">
                <a:solidFill>
                  <a:srgbClr val="4D4D4D"/>
                </a:solidFill>
                <a:latin typeface="Browallia New" pitchFamily="34" charset="-34"/>
                <a:cs typeface="FreesiaUPC" pitchFamily="34" charset="-34"/>
              </a:rPr>
              <a:t>nventory</a:t>
            </a:r>
            <a:r>
              <a:rPr lang="en-US" sz="4000" b="1">
                <a:solidFill>
                  <a:srgbClr val="4D4D4D"/>
                </a:solidFill>
                <a:latin typeface="Browallia New" pitchFamily="34" charset="-34"/>
                <a:cs typeface="FreesiaUPC" pitchFamily="34" charset="-34"/>
              </a:rPr>
              <a:t> </a:t>
            </a:r>
            <a:r>
              <a:rPr lang="th-TH" sz="4000" b="1">
                <a:solidFill>
                  <a:srgbClr val="4D4D4D"/>
                </a:solidFill>
                <a:latin typeface="Browallia New" pitchFamily="34" charset="-34"/>
                <a:cs typeface="FreesiaUPC" pitchFamily="34" charset="-34"/>
              </a:rPr>
              <a:t>(วัสดุคงคลัง)</a:t>
            </a:r>
            <a:endParaRPr lang="en-US" sz="4000" b="1">
              <a:solidFill>
                <a:srgbClr val="4D4D4D"/>
              </a:solidFill>
              <a:latin typeface="Browallia New" pitchFamily="34" charset="-34"/>
              <a:cs typeface="FreesiaUPC" pitchFamily="34" charset="-34"/>
            </a:endParaRPr>
          </a:p>
          <a:p>
            <a:pPr marL="171450" indent="-171450" defTabSz="514350">
              <a:buClr>
                <a:schemeClr val="tx1"/>
              </a:buClr>
              <a:buFontTx/>
              <a:buChar char="•"/>
            </a:pPr>
            <a:r>
              <a:rPr lang="en-US" sz="4000" b="1" u="sng">
                <a:solidFill>
                  <a:srgbClr val="FF0000"/>
                </a:solidFill>
                <a:latin typeface="Browallia New" pitchFamily="34" charset="-34"/>
                <a:cs typeface="FreesiaUPC" pitchFamily="34" charset="-34"/>
              </a:rPr>
              <a:t>M</a:t>
            </a:r>
            <a:r>
              <a:rPr lang="en-US" sz="4000" b="1" u="sng">
                <a:solidFill>
                  <a:srgbClr val="4D4D4D"/>
                </a:solidFill>
                <a:latin typeface="Browallia New" pitchFamily="34" charset="-34"/>
                <a:cs typeface="FreesiaUPC" pitchFamily="34" charset="-34"/>
              </a:rPr>
              <a:t>otion</a:t>
            </a:r>
            <a:r>
              <a:rPr lang="en-US" sz="4000" b="1">
                <a:solidFill>
                  <a:srgbClr val="4D4D4D"/>
                </a:solidFill>
                <a:latin typeface="Browallia New" pitchFamily="34" charset="-34"/>
                <a:cs typeface="FreesiaUPC" pitchFamily="34" charset="-34"/>
              </a:rPr>
              <a:t> </a:t>
            </a:r>
            <a:r>
              <a:rPr lang="th-TH" sz="4000" b="1">
                <a:solidFill>
                  <a:srgbClr val="4D4D4D"/>
                </a:solidFill>
                <a:latin typeface="Browallia New" pitchFamily="34" charset="-34"/>
                <a:cs typeface="FreesiaUPC" pitchFamily="34" charset="-34"/>
              </a:rPr>
              <a:t>(การเคลื่อนที่)</a:t>
            </a:r>
            <a:endParaRPr lang="en-US" sz="4000" b="1">
              <a:solidFill>
                <a:srgbClr val="4D4D4D"/>
              </a:solidFill>
              <a:latin typeface="Browallia New" pitchFamily="34" charset="-34"/>
              <a:cs typeface="FreesiaUPC" pitchFamily="34" charset="-34"/>
            </a:endParaRPr>
          </a:p>
          <a:p>
            <a:pPr marL="171450" indent="-171450" defTabSz="514350">
              <a:buClr>
                <a:schemeClr val="tx1"/>
              </a:buClr>
              <a:buFontTx/>
              <a:buChar char="•"/>
            </a:pPr>
            <a:r>
              <a:rPr lang="en-US" sz="4000" b="1" u="sng">
                <a:solidFill>
                  <a:srgbClr val="FF0000"/>
                </a:solidFill>
                <a:latin typeface="Browallia New" pitchFamily="34" charset="-34"/>
                <a:cs typeface="FreesiaUPC" pitchFamily="34" charset="-34"/>
              </a:rPr>
              <a:t>E</a:t>
            </a:r>
            <a:r>
              <a:rPr lang="en-US" sz="4000" b="1" u="sng">
                <a:solidFill>
                  <a:srgbClr val="4D4D4D"/>
                </a:solidFill>
                <a:latin typeface="Browallia New" pitchFamily="34" charset="-34"/>
                <a:cs typeface="FreesiaUPC" pitchFamily="34" charset="-34"/>
              </a:rPr>
              <a:t>xcessive processing</a:t>
            </a:r>
            <a:r>
              <a:rPr lang="en-US" sz="4000" b="1">
                <a:solidFill>
                  <a:srgbClr val="4D4D4D"/>
                </a:solidFill>
                <a:latin typeface="Browallia New" pitchFamily="34" charset="-34"/>
                <a:cs typeface="FreesiaUPC" pitchFamily="34" charset="-34"/>
              </a:rPr>
              <a:t> </a:t>
            </a:r>
            <a:r>
              <a:rPr lang="th-TH" sz="4000" b="1">
                <a:solidFill>
                  <a:srgbClr val="4D4D4D"/>
                </a:solidFill>
                <a:latin typeface="Browallia New" pitchFamily="34" charset="-34"/>
                <a:cs typeface="FreesiaUPC" pitchFamily="34" charset="-34"/>
              </a:rPr>
              <a:t>(กระบวนการที่มากเกินจำเป็น)</a:t>
            </a:r>
            <a:endParaRPr lang="en-US" sz="4000" b="1">
              <a:solidFill>
                <a:srgbClr val="4D4D4D"/>
              </a:solidFill>
              <a:latin typeface="Browallia New" pitchFamily="34" charset="-34"/>
              <a:cs typeface="FreesiaUPC" pitchFamily="34" charset="-34"/>
            </a:endParaRPr>
          </a:p>
        </p:txBody>
      </p:sp>
    </p:spTree>
    <p:extLst>
      <p:ext uri="{BB962C8B-B14F-4D97-AF65-F5344CB8AC3E}">
        <p14:creationId xmlns:p14="http://schemas.microsoft.com/office/powerpoint/2010/main" val="104935271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6C0AC32-68A8-4A49-B63B-F7CCF8D963FE}" type="slidenum">
              <a:rPr lang="th-TH" smtClean="0"/>
              <a:pPr>
                <a:defRPr/>
              </a:pPr>
              <a:t>4</a:t>
            </a:fld>
            <a:endParaRPr lang="th-TH"/>
          </a:p>
        </p:txBody>
      </p:sp>
      <p:sp>
        <p:nvSpPr>
          <p:cNvPr id="3" name="Rectangle 10"/>
          <p:cNvSpPr>
            <a:spLocks noChangeArrowheads="1"/>
          </p:cNvSpPr>
          <p:nvPr/>
        </p:nvSpPr>
        <p:spPr bwMode="auto">
          <a:xfrm>
            <a:off x="228600" y="273050"/>
            <a:ext cx="5562600" cy="707886"/>
          </a:xfrm>
          <a:prstGeom prst="rect">
            <a:avLst/>
          </a:prstGeom>
          <a:solidFill>
            <a:srgbClr val="3333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th-TH" sz="4000" b="1" dirty="0" smtClean="0">
                <a:solidFill>
                  <a:schemeClr val="bg1"/>
                </a:solidFill>
                <a:latin typeface="Times New Roman" pitchFamily="18" charset="0"/>
                <a:cs typeface="FreesiaUPC" pitchFamily="34" charset="-34"/>
              </a:rPr>
              <a:t>บริการที่มีคุณภาพในทุกมิติ</a:t>
            </a:r>
            <a:endParaRPr lang="en-US" sz="4000" b="1" dirty="0">
              <a:solidFill>
                <a:schemeClr val="bg1"/>
              </a:solidFill>
              <a:latin typeface="Times New Roman" pitchFamily="18" charset="0"/>
              <a:cs typeface="FreesiaUPC" pitchFamily="34" charset="-34"/>
            </a:endParaRPr>
          </a:p>
        </p:txBody>
      </p:sp>
      <p:sp>
        <p:nvSpPr>
          <p:cNvPr id="4" name="TextBox 3"/>
          <p:cNvSpPr txBox="1"/>
          <p:nvPr/>
        </p:nvSpPr>
        <p:spPr>
          <a:xfrm>
            <a:off x="1547664" y="980728"/>
            <a:ext cx="1380506" cy="5693866"/>
          </a:xfrm>
          <a:prstGeom prst="rect">
            <a:avLst/>
          </a:prstGeom>
          <a:noFill/>
        </p:spPr>
        <p:txBody>
          <a:bodyPr wrap="none" rtlCol="0">
            <a:spAutoFit/>
          </a:bodyPr>
          <a:lstStyle/>
          <a:p>
            <a:pPr algn="ctr"/>
            <a:r>
              <a:rPr lang="th-TH" b="1" dirty="0" smtClean="0">
                <a:latin typeface="FreesiaUPC" pitchFamily="34" charset="-34"/>
                <a:cs typeface="FreesiaUPC" pitchFamily="34" charset="-34"/>
              </a:rPr>
              <a:t>มี</a:t>
            </a:r>
          </a:p>
          <a:p>
            <a:pPr algn="ctr"/>
            <a:r>
              <a:rPr lang="th-TH" b="1" dirty="0" smtClean="0">
                <a:latin typeface="FreesiaUPC" pitchFamily="34" charset="-34"/>
                <a:cs typeface="FreesiaUPC" pitchFamily="34" charset="-34"/>
              </a:rPr>
              <a:t>ดี</a:t>
            </a:r>
          </a:p>
          <a:p>
            <a:pPr algn="ctr"/>
            <a:r>
              <a:rPr lang="th-TH" b="1" dirty="0" smtClean="0">
                <a:latin typeface="FreesiaUPC" pitchFamily="34" charset="-34"/>
                <a:cs typeface="FreesiaUPC" pitchFamily="34" charset="-34"/>
              </a:rPr>
              <a:t>เข้าถึง</a:t>
            </a:r>
          </a:p>
          <a:p>
            <a:pPr algn="ctr"/>
            <a:r>
              <a:rPr lang="th-TH" b="1" dirty="0" smtClean="0">
                <a:latin typeface="FreesiaUPC" pitchFamily="34" charset="-34"/>
                <a:cs typeface="FreesiaUPC" pitchFamily="34" charset="-34"/>
              </a:rPr>
              <a:t>พึงพอใจ</a:t>
            </a:r>
          </a:p>
          <a:p>
            <a:pPr algn="ctr"/>
            <a:r>
              <a:rPr lang="th-TH" b="1" dirty="0" smtClean="0">
                <a:latin typeface="FreesiaUPC" pitchFamily="34" charset="-34"/>
                <a:cs typeface="FreesiaUPC" pitchFamily="34" charset="-34"/>
              </a:rPr>
              <a:t>ด้วยหัวใจ</a:t>
            </a:r>
          </a:p>
          <a:p>
            <a:pPr algn="ctr"/>
            <a:r>
              <a:rPr lang="th-TH" b="1" dirty="0" smtClean="0">
                <a:latin typeface="FreesiaUPC" pitchFamily="34" charset="-34"/>
                <a:cs typeface="FreesiaUPC" pitchFamily="34" charset="-34"/>
              </a:rPr>
              <a:t>เหมาะสม</a:t>
            </a:r>
            <a:endParaRPr lang="th-TH" b="1" dirty="0">
              <a:latin typeface="FreesiaUPC" pitchFamily="34" charset="-34"/>
              <a:cs typeface="FreesiaUPC" pitchFamily="34" charset="-34"/>
            </a:endParaRPr>
          </a:p>
          <a:p>
            <a:pPr algn="ctr"/>
            <a:r>
              <a:rPr lang="th-TH" b="1" dirty="0" smtClean="0">
                <a:latin typeface="FreesiaUPC" pitchFamily="34" charset="-34"/>
                <a:cs typeface="FreesiaUPC" pitchFamily="34" charset="-34"/>
              </a:rPr>
              <a:t>คุ้มค่า</a:t>
            </a:r>
          </a:p>
          <a:p>
            <a:pPr algn="ctr"/>
            <a:r>
              <a:rPr lang="th-TH" b="1" dirty="0" smtClean="0">
                <a:latin typeface="FreesiaUPC" pitchFamily="34" charset="-34"/>
                <a:cs typeface="FreesiaUPC" pitchFamily="34" charset="-34"/>
              </a:rPr>
              <a:t>เวลาเหมาะ</a:t>
            </a:r>
          </a:p>
          <a:p>
            <a:pPr algn="ctr"/>
            <a:r>
              <a:rPr lang="th-TH" b="1" dirty="0" smtClean="0">
                <a:latin typeface="FreesiaUPC" pitchFamily="34" charset="-34"/>
                <a:cs typeface="FreesiaUPC" pitchFamily="34" charset="-34"/>
              </a:rPr>
              <a:t>สามารถ</a:t>
            </a:r>
          </a:p>
          <a:p>
            <a:pPr algn="ctr"/>
            <a:r>
              <a:rPr lang="th-TH" b="1" dirty="0" smtClean="0">
                <a:latin typeface="FreesiaUPC" pitchFamily="34" charset="-34"/>
                <a:cs typeface="FreesiaUPC" pitchFamily="34" charset="-34"/>
              </a:rPr>
              <a:t>ปลอดภัย</a:t>
            </a:r>
          </a:p>
          <a:p>
            <a:pPr algn="ctr"/>
            <a:r>
              <a:rPr lang="th-TH" b="1" dirty="0" smtClean="0">
                <a:latin typeface="FreesiaUPC" pitchFamily="34" charset="-34"/>
                <a:cs typeface="FreesiaUPC" pitchFamily="34" charset="-34"/>
              </a:rPr>
              <a:t>ต่อเนื่อง</a:t>
            </a:r>
          </a:p>
          <a:p>
            <a:pPr algn="ctr"/>
            <a:r>
              <a:rPr lang="th-TH" b="1" dirty="0" smtClean="0">
                <a:latin typeface="FreesiaUPC" pitchFamily="34" charset="-34"/>
                <a:cs typeface="FreesiaUPC" pitchFamily="34" charset="-34"/>
              </a:rPr>
              <a:t>ทั่วถึง</a:t>
            </a:r>
          </a:p>
          <a:p>
            <a:pPr algn="ctr"/>
            <a:r>
              <a:rPr lang="th-TH" b="1" dirty="0" smtClean="0">
                <a:latin typeface="FreesiaUPC" pitchFamily="34" charset="-34"/>
                <a:cs typeface="FreesiaUPC" pitchFamily="34" charset="-34"/>
              </a:rPr>
              <a:t>เป็นธรรม</a:t>
            </a:r>
          </a:p>
        </p:txBody>
      </p:sp>
      <p:sp>
        <p:nvSpPr>
          <p:cNvPr id="5" name="TextBox 4"/>
          <p:cNvSpPr txBox="1"/>
          <p:nvPr/>
        </p:nvSpPr>
        <p:spPr>
          <a:xfrm>
            <a:off x="3087630" y="908720"/>
            <a:ext cx="3262432" cy="5693866"/>
          </a:xfrm>
          <a:prstGeom prst="rect">
            <a:avLst/>
          </a:prstGeom>
          <a:noFill/>
        </p:spPr>
        <p:txBody>
          <a:bodyPr wrap="none" rtlCol="0">
            <a:spAutoFit/>
          </a:bodyPr>
          <a:lstStyle/>
          <a:p>
            <a:r>
              <a:rPr lang="en-US" dirty="0" smtClean="0">
                <a:solidFill>
                  <a:srgbClr val="0000CC"/>
                </a:solidFill>
              </a:rPr>
              <a:t/>
            </a:r>
            <a:br>
              <a:rPr lang="en-US" dirty="0" smtClean="0">
                <a:solidFill>
                  <a:srgbClr val="0000CC"/>
                </a:solidFill>
              </a:rPr>
            </a:br>
            <a:r>
              <a:rPr lang="en-US" dirty="0" smtClean="0">
                <a:solidFill>
                  <a:srgbClr val="0000CC"/>
                </a:solidFill>
              </a:rPr>
              <a:t>Effective</a:t>
            </a:r>
            <a:endParaRPr lang="en-US" dirty="0">
              <a:solidFill>
                <a:srgbClr val="0000CC"/>
              </a:solidFill>
            </a:endParaRPr>
          </a:p>
          <a:p>
            <a:r>
              <a:rPr lang="en-US" dirty="0" smtClean="0">
                <a:solidFill>
                  <a:srgbClr val="0000CC"/>
                </a:solidFill>
              </a:rPr>
              <a:t>Access</a:t>
            </a:r>
          </a:p>
          <a:p>
            <a:r>
              <a:rPr lang="en-US" dirty="0" smtClean="0">
                <a:solidFill>
                  <a:srgbClr val="0000CC"/>
                </a:solidFill>
              </a:rPr>
              <a:t>Accept/Responsive</a:t>
            </a:r>
          </a:p>
          <a:p>
            <a:r>
              <a:rPr lang="en-US" dirty="0">
                <a:solidFill>
                  <a:srgbClr val="0000CC"/>
                </a:solidFill>
              </a:rPr>
              <a:t>Humanize</a:t>
            </a:r>
          </a:p>
          <a:p>
            <a:r>
              <a:rPr lang="en-US" dirty="0" smtClean="0">
                <a:solidFill>
                  <a:srgbClr val="0000CC"/>
                </a:solidFill>
              </a:rPr>
              <a:t>Appropriate</a:t>
            </a:r>
          </a:p>
          <a:p>
            <a:r>
              <a:rPr lang="en-US" dirty="0" smtClean="0">
                <a:solidFill>
                  <a:srgbClr val="0000CC"/>
                </a:solidFill>
              </a:rPr>
              <a:t>Efficient</a:t>
            </a:r>
            <a:endParaRPr lang="en-US" dirty="0">
              <a:solidFill>
                <a:srgbClr val="0000CC"/>
              </a:solidFill>
            </a:endParaRPr>
          </a:p>
          <a:p>
            <a:r>
              <a:rPr lang="en-US" dirty="0">
                <a:solidFill>
                  <a:srgbClr val="0000CC"/>
                </a:solidFill>
              </a:rPr>
              <a:t>Timeliness</a:t>
            </a:r>
          </a:p>
          <a:p>
            <a:r>
              <a:rPr lang="en-US" dirty="0" smtClean="0">
                <a:solidFill>
                  <a:srgbClr val="0000CC"/>
                </a:solidFill>
              </a:rPr>
              <a:t>Competency</a:t>
            </a:r>
          </a:p>
          <a:p>
            <a:r>
              <a:rPr lang="en-US" dirty="0">
                <a:solidFill>
                  <a:srgbClr val="0000CC"/>
                </a:solidFill>
              </a:rPr>
              <a:t>Safety</a:t>
            </a:r>
          </a:p>
          <a:p>
            <a:r>
              <a:rPr lang="en-US" dirty="0" smtClean="0">
                <a:solidFill>
                  <a:srgbClr val="0000CC"/>
                </a:solidFill>
              </a:rPr>
              <a:t>Continuity</a:t>
            </a:r>
          </a:p>
          <a:p>
            <a:r>
              <a:rPr lang="en-US" dirty="0" smtClean="0">
                <a:solidFill>
                  <a:srgbClr val="0000CC"/>
                </a:solidFill>
              </a:rPr>
              <a:t>Coverage</a:t>
            </a:r>
          </a:p>
          <a:p>
            <a:r>
              <a:rPr lang="en-US" dirty="0" smtClean="0">
                <a:solidFill>
                  <a:srgbClr val="0000CC"/>
                </a:solidFill>
              </a:rPr>
              <a:t>Equity</a:t>
            </a:r>
          </a:p>
        </p:txBody>
      </p:sp>
      <p:sp>
        <p:nvSpPr>
          <p:cNvPr id="6" name="TextBox 5"/>
          <p:cNvSpPr txBox="1"/>
          <p:nvPr/>
        </p:nvSpPr>
        <p:spPr>
          <a:xfrm>
            <a:off x="6804248" y="615454"/>
            <a:ext cx="2204450" cy="5693866"/>
          </a:xfrm>
          <a:prstGeom prst="rect">
            <a:avLst/>
          </a:prstGeom>
          <a:solidFill>
            <a:srgbClr val="FFFF00"/>
          </a:solidFill>
        </p:spPr>
        <p:txBody>
          <a:bodyPr wrap="none" rtlCol="0">
            <a:spAutoFit/>
          </a:bodyPr>
          <a:lstStyle/>
          <a:p>
            <a:r>
              <a:rPr lang="en-US" dirty="0" smtClean="0">
                <a:solidFill>
                  <a:srgbClr val="0000CC"/>
                </a:solidFill>
              </a:rPr>
              <a:t>Accept</a:t>
            </a:r>
          </a:p>
          <a:p>
            <a:r>
              <a:rPr lang="en-US" dirty="0">
                <a:solidFill>
                  <a:srgbClr val="0000CC"/>
                </a:solidFill>
              </a:rPr>
              <a:t>Access</a:t>
            </a:r>
          </a:p>
          <a:p>
            <a:r>
              <a:rPr lang="en-US" dirty="0" smtClean="0">
                <a:solidFill>
                  <a:srgbClr val="0000CC"/>
                </a:solidFill>
              </a:rPr>
              <a:t>Appropriate</a:t>
            </a:r>
          </a:p>
          <a:p>
            <a:r>
              <a:rPr lang="en-US" dirty="0" smtClean="0">
                <a:solidFill>
                  <a:srgbClr val="0000CC"/>
                </a:solidFill>
              </a:rPr>
              <a:t>Competency</a:t>
            </a:r>
          </a:p>
          <a:p>
            <a:r>
              <a:rPr lang="en-US" dirty="0" smtClean="0">
                <a:solidFill>
                  <a:srgbClr val="0000CC"/>
                </a:solidFill>
              </a:rPr>
              <a:t>Continuity</a:t>
            </a:r>
          </a:p>
          <a:p>
            <a:r>
              <a:rPr lang="en-US" dirty="0" smtClean="0">
                <a:solidFill>
                  <a:srgbClr val="0000CC"/>
                </a:solidFill>
              </a:rPr>
              <a:t>Coverage</a:t>
            </a:r>
          </a:p>
          <a:p>
            <a:r>
              <a:rPr lang="en-US" dirty="0" smtClean="0">
                <a:solidFill>
                  <a:srgbClr val="0000CC"/>
                </a:solidFill>
              </a:rPr>
              <a:t>Effective</a:t>
            </a:r>
            <a:endParaRPr lang="en-US" dirty="0">
              <a:solidFill>
                <a:srgbClr val="0000CC"/>
              </a:solidFill>
            </a:endParaRPr>
          </a:p>
          <a:p>
            <a:r>
              <a:rPr lang="en-US" dirty="0" smtClean="0">
                <a:solidFill>
                  <a:srgbClr val="0000CC"/>
                </a:solidFill>
              </a:rPr>
              <a:t>Efficient</a:t>
            </a:r>
          </a:p>
          <a:p>
            <a:r>
              <a:rPr lang="en-US" dirty="0" smtClean="0">
                <a:solidFill>
                  <a:srgbClr val="0000CC"/>
                </a:solidFill>
              </a:rPr>
              <a:t>Equity</a:t>
            </a:r>
          </a:p>
          <a:p>
            <a:r>
              <a:rPr lang="en-US" dirty="0" smtClean="0">
                <a:solidFill>
                  <a:srgbClr val="0000CC"/>
                </a:solidFill>
              </a:rPr>
              <a:t>Humanize</a:t>
            </a:r>
            <a:endParaRPr lang="en-US" dirty="0">
              <a:solidFill>
                <a:srgbClr val="0000CC"/>
              </a:solidFill>
            </a:endParaRPr>
          </a:p>
          <a:p>
            <a:r>
              <a:rPr lang="en-US" dirty="0" smtClean="0">
                <a:solidFill>
                  <a:srgbClr val="0000CC"/>
                </a:solidFill>
              </a:rPr>
              <a:t>Responsive</a:t>
            </a:r>
            <a:endParaRPr lang="en-US" dirty="0">
              <a:solidFill>
                <a:srgbClr val="0000CC"/>
              </a:solidFill>
            </a:endParaRPr>
          </a:p>
          <a:p>
            <a:r>
              <a:rPr lang="en-US" dirty="0">
                <a:solidFill>
                  <a:srgbClr val="0000CC"/>
                </a:solidFill>
              </a:rPr>
              <a:t>Safety</a:t>
            </a:r>
          </a:p>
          <a:p>
            <a:r>
              <a:rPr lang="en-US" dirty="0" smtClean="0">
                <a:solidFill>
                  <a:srgbClr val="0000CC"/>
                </a:solidFill>
              </a:rPr>
              <a:t>Timeliness</a:t>
            </a:r>
          </a:p>
        </p:txBody>
      </p:sp>
    </p:spTree>
    <p:extLst>
      <p:ext uri="{BB962C8B-B14F-4D97-AF65-F5344CB8AC3E}">
        <p14:creationId xmlns:p14="http://schemas.microsoft.com/office/powerpoint/2010/main" val="10985973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4CC83C8-495C-48EC-9183-40E35AF5A8DF}" type="slidenum">
              <a:rPr lang="th-TH" smtClean="0"/>
              <a:pPr>
                <a:defRPr/>
              </a:pPr>
              <a:t>40</a:t>
            </a:fld>
            <a:endParaRPr lang="th-TH"/>
          </a:p>
        </p:txBody>
      </p:sp>
      <p:sp>
        <p:nvSpPr>
          <p:cNvPr id="3" name="Rectangle 2"/>
          <p:cNvSpPr txBox="1">
            <a:spLocks noChangeArrowheads="1"/>
          </p:cNvSpPr>
          <p:nvPr/>
        </p:nvSpPr>
        <p:spPr>
          <a:xfrm>
            <a:off x="233363" y="233363"/>
            <a:ext cx="5481637" cy="552450"/>
          </a:xfrm>
          <a:prstGeom prst="rect">
            <a:avLst/>
          </a:prstGeom>
          <a:solidFill>
            <a:srgbClr val="0033CC"/>
          </a:solidFill>
        </p:spPr>
        <p:txBody>
          <a:bodyPr/>
          <a:lstStyle/>
          <a:p>
            <a:pPr algn="ctr">
              <a:defRPr/>
            </a:pPr>
            <a:r>
              <a:rPr lang="th-TH" sz="3200" b="1" dirty="0">
                <a:solidFill>
                  <a:schemeClr val="bg1"/>
                </a:solidFill>
                <a:latin typeface="Browallia New" pitchFamily="34" charset="-34"/>
                <a:ea typeface="+mj-ea"/>
                <a:cs typeface="FreesiaUPC" pitchFamily="34" charset="-34"/>
              </a:rPr>
              <a:t>ความสูญเปล่าทางคลินิก </a:t>
            </a:r>
            <a:r>
              <a:rPr lang="en-US" sz="3200" b="1" dirty="0">
                <a:solidFill>
                  <a:schemeClr val="bg1"/>
                </a:solidFill>
                <a:latin typeface="Browallia New" pitchFamily="34" charset="-34"/>
                <a:ea typeface="+mj-ea"/>
                <a:cs typeface="FreesiaUPC" pitchFamily="34" charset="-34"/>
              </a:rPr>
              <a:t>(Clinical Waste)</a:t>
            </a:r>
            <a:endParaRPr lang="th-TH" sz="3200" b="1" dirty="0">
              <a:solidFill>
                <a:schemeClr val="bg1"/>
              </a:solidFill>
              <a:latin typeface="Browallia New" pitchFamily="34" charset="-34"/>
              <a:ea typeface="+mj-ea"/>
              <a:cs typeface="FreesiaUPC" pitchFamily="34" charset="-34"/>
            </a:endParaRPr>
          </a:p>
        </p:txBody>
      </p:sp>
      <p:sp>
        <p:nvSpPr>
          <p:cNvPr id="10244" name="TextBox 3"/>
          <p:cNvSpPr txBox="1">
            <a:spLocks noChangeArrowheads="1"/>
          </p:cNvSpPr>
          <p:nvPr/>
        </p:nvSpPr>
        <p:spPr bwMode="auto">
          <a:xfrm>
            <a:off x="500063" y="1331913"/>
            <a:ext cx="8272462"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7338" indent="-287338"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eaLnBrk="1" hangingPunct="1">
              <a:buFont typeface="Arial" pitchFamily="34" charset="0"/>
              <a:buChar char="•"/>
            </a:pPr>
            <a:r>
              <a:rPr lang="en-US"/>
              <a:t>Unable to access, waiting</a:t>
            </a:r>
          </a:p>
          <a:p>
            <a:pPr eaLnBrk="1" hangingPunct="1">
              <a:buFont typeface="Arial" pitchFamily="34" charset="0"/>
              <a:buChar char="•"/>
            </a:pPr>
            <a:r>
              <a:rPr lang="en-US"/>
              <a:t>Delayed &amp; wrong diagnosis</a:t>
            </a:r>
          </a:p>
          <a:p>
            <a:pPr eaLnBrk="1" hangingPunct="1">
              <a:buFont typeface="Arial" pitchFamily="34" charset="0"/>
              <a:buChar char="•"/>
            </a:pPr>
            <a:r>
              <a:rPr lang="en-US"/>
              <a:t>Delayed &amp; wrong treatment</a:t>
            </a:r>
          </a:p>
          <a:p>
            <a:pPr eaLnBrk="1" hangingPunct="1">
              <a:buFont typeface="Arial" pitchFamily="34" charset="0"/>
              <a:buChar char="•"/>
            </a:pPr>
            <a:r>
              <a:rPr lang="en-US"/>
              <a:t>Over-use/under-use intervention &amp; technology</a:t>
            </a:r>
          </a:p>
          <a:p>
            <a:pPr eaLnBrk="1" hangingPunct="1">
              <a:buFont typeface="Arial" pitchFamily="34" charset="0"/>
              <a:buChar char="•"/>
            </a:pPr>
            <a:r>
              <a:rPr lang="en-US"/>
              <a:t>Error &amp; adverse event </a:t>
            </a:r>
          </a:p>
          <a:p>
            <a:pPr eaLnBrk="1" hangingPunct="1">
              <a:buFont typeface="Arial" pitchFamily="34" charset="0"/>
              <a:buChar char="•"/>
            </a:pPr>
            <a:r>
              <a:rPr lang="en-US"/>
              <a:t>Communication failure</a:t>
            </a:r>
          </a:p>
          <a:p>
            <a:pPr eaLnBrk="1" hangingPunct="1">
              <a:buFont typeface="Arial" pitchFamily="34" charset="0"/>
              <a:buChar char="•"/>
            </a:pPr>
            <a:r>
              <a:rPr lang="en-US"/>
              <a:t>Co-ordination failure</a:t>
            </a:r>
          </a:p>
          <a:p>
            <a:pPr eaLnBrk="1" hangingPunct="1">
              <a:buFont typeface="Arial" pitchFamily="34" charset="0"/>
              <a:buChar char="•"/>
            </a:pPr>
            <a:r>
              <a:rPr lang="en-US"/>
              <a:t>Inadequate knowledge &amp; skill</a:t>
            </a:r>
          </a:p>
          <a:p>
            <a:pPr eaLnBrk="1" hangingPunct="1">
              <a:buFont typeface="Arial" pitchFamily="34" charset="0"/>
              <a:buChar char="•"/>
            </a:pPr>
            <a:r>
              <a:rPr lang="en-US"/>
              <a:t>Role confusion</a:t>
            </a:r>
          </a:p>
          <a:p>
            <a:pPr eaLnBrk="1" hangingPunct="1">
              <a:buFont typeface="Arial" pitchFamily="34" charset="0"/>
              <a:buChar char="•"/>
            </a:pPr>
            <a:r>
              <a:rPr lang="en-US"/>
              <a:t>Obsolete technique &amp; technology (&amp; malfunction)</a:t>
            </a:r>
          </a:p>
        </p:txBody>
      </p:sp>
    </p:spTree>
    <p:extLst>
      <p:ext uri="{BB962C8B-B14F-4D97-AF65-F5344CB8AC3E}">
        <p14:creationId xmlns:p14="http://schemas.microsoft.com/office/powerpoint/2010/main" val="2860549909"/>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3BDBE0D-8074-43C1-82DE-9F8C4D395FC0}" type="slidenum">
              <a:rPr lang="th-TH" smtClean="0"/>
              <a:pPr>
                <a:defRPr/>
              </a:pPr>
              <a:t>41</a:t>
            </a:fld>
            <a:endParaRPr lang="th-TH"/>
          </a:p>
        </p:txBody>
      </p:sp>
      <p:sp>
        <p:nvSpPr>
          <p:cNvPr id="11267" name="TextBox 4"/>
          <p:cNvSpPr txBox="1">
            <a:spLocks noChangeArrowheads="1"/>
          </p:cNvSpPr>
          <p:nvPr/>
        </p:nvSpPr>
        <p:spPr bwMode="auto">
          <a:xfrm>
            <a:off x="1116013" y="1995488"/>
            <a:ext cx="6967537"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algn="ctr" eaLnBrk="1" hangingPunct="1"/>
            <a:r>
              <a:rPr lang="th-TH" sz="5400" b="1">
                <a:solidFill>
                  <a:srgbClr val="0000CC"/>
                </a:solidFill>
                <a:latin typeface="TH SarabunPSK" pitchFamily="34" charset="-34"/>
                <a:cs typeface="TH SarabunPSK" pitchFamily="34" charset="-34"/>
              </a:rPr>
              <a:t>มีเรื่องให้ทำทั้งเรื่องเล็กและเรื่องใหญ่</a:t>
            </a:r>
          </a:p>
          <a:p>
            <a:pPr algn="ctr" eaLnBrk="1" hangingPunct="1"/>
            <a:r>
              <a:rPr lang="th-TH" sz="5400" b="1">
                <a:solidFill>
                  <a:srgbClr val="0000CC"/>
                </a:solidFill>
                <a:latin typeface="TH SarabunPSK" pitchFamily="34" charset="-34"/>
                <a:cs typeface="TH SarabunPSK" pitchFamily="34" charset="-34"/>
              </a:rPr>
              <a:t>เรื่องเล็กๆ เราทำเอง</a:t>
            </a:r>
          </a:p>
          <a:p>
            <a:pPr algn="ctr" eaLnBrk="1" hangingPunct="1"/>
            <a:r>
              <a:rPr lang="th-TH" sz="5400" b="1">
                <a:solidFill>
                  <a:srgbClr val="0000CC"/>
                </a:solidFill>
                <a:latin typeface="TH SarabunPSK" pitchFamily="34" charset="-34"/>
                <a:cs typeface="TH SarabunPSK" pitchFamily="34" charset="-34"/>
              </a:rPr>
              <a:t>เรื่องใหญ่ๆ ต้องให้เจ้านายเล่น</a:t>
            </a:r>
          </a:p>
        </p:txBody>
      </p:sp>
    </p:spTree>
    <p:extLst>
      <p:ext uri="{BB962C8B-B14F-4D97-AF65-F5344CB8AC3E}">
        <p14:creationId xmlns:p14="http://schemas.microsoft.com/office/powerpoint/2010/main" val="42945449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6BDF292-D4E6-49C9-BC37-F12479C1A2F8}" type="slidenum">
              <a:rPr lang="th-TH" smtClean="0"/>
              <a:pPr>
                <a:defRPr/>
              </a:pPr>
              <a:t>42</a:t>
            </a:fld>
            <a:endParaRPr lang="th-TH"/>
          </a:p>
        </p:txBody>
      </p:sp>
      <p:sp>
        <p:nvSpPr>
          <p:cNvPr id="12291" name="TextBox 4"/>
          <p:cNvSpPr txBox="1">
            <a:spLocks noChangeArrowheads="1"/>
          </p:cNvSpPr>
          <p:nvPr/>
        </p:nvSpPr>
        <p:spPr bwMode="auto">
          <a:xfrm>
            <a:off x="250825" y="1773238"/>
            <a:ext cx="8664575"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algn="ctr" eaLnBrk="1" hangingPunct="1"/>
            <a:r>
              <a:rPr lang="th-TH" sz="6000" b="1">
                <a:solidFill>
                  <a:srgbClr val="FF0000"/>
                </a:solidFill>
                <a:latin typeface="TH SarabunPSK" pitchFamily="34" charset="-34"/>
                <a:cs typeface="TH SarabunPSK" pitchFamily="34" charset="-34"/>
              </a:rPr>
              <a:t>การรอคอย</a:t>
            </a:r>
          </a:p>
          <a:p>
            <a:pPr algn="ctr" eaLnBrk="1" hangingPunct="1"/>
            <a:r>
              <a:rPr lang="th-TH" sz="5400" b="1">
                <a:solidFill>
                  <a:srgbClr val="0000CC"/>
                </a:solidFill>
                <a:latin typeface="TH SarabunPSK" pitchFamily="34" charset="-34"/>
                <a:cs typeface="TH SarabunPSK" pitchFamily="34" charset="-34"/>
              </a:rPr>
              <a:t>ที่ไหนมีคิว ที่นั่นเป็นโอกาสให้ </a:t>
            </a:r>
            <a:r>
              <a:rPr lang="en-US" sz="5400" b="1">
                <a:solidFill>
                  <a:srgbClr val="0000CC"/>
                </a:solidFill>
                <a:latin typeface="TH SarabunPSK" pitchFamily="34" charset="-34"/>
                <a:cs typeface="TH SarabunPSK" pitchFamily="34" charset="-34"/>
              </a:rPr>
              <a:t>Lean</a:t>
            </a:r>
          </a:p>
          <a:p>
            <a:pPr algn="ctr" eaLnBrk="1" hangingPunct="1"/>
            <a:r>
              <a:rPr lang="th-TH" sz="5400" b="1">
                <a:solidFill>
                  <a:srgbClr val="0000CC"/>
                </a:solidFill>
                <a:latin typeface="TH SarabunPSK" pitchFamily="34" charset="-34"/>
                <a:cs typeface="TH SarabunPSK" pitchFamily="34" charset="-34"/>
              </a:rPr>
              <a:t>คุยกับผู้ป่วยแล้วจะรู้ว่าเขารอมากกว่าที่เราคิด</a:t>
            </a:r>
            <a:endParaRPr lang="en-US" sz="5400" b="1">
              <a:solidFill>
                <a:srgbClr val="0000CC"/>
              </a:solidFill>
              <a:latin typeface="TH SarabunPSK" pitchFamily="34" charset="-34"/>
              <a:cs typeface="TH SarabunPSK" pitchFamily="34" charset="-34"/>
            </a:endParaRPr>
          </a:p>
        </p:txBody>
      </p:sp>
    </p:spTree>
    <p:extLst>
      <p:ext uri="{BB962C8B-B14F-4D97-AF65-F5344CB8AC3E}">
        <p14:creationId xmlns:p14="http://schemas.microsoft.com/office/powerpoint/2010/main" val="9051754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144FF3D-7D22-45C9-8B58-1CE903A2421A}" type="slidenum">
              <a:rPr lang="th-TH" smtClean="0"/>
              <a:pPr>
                <a:defRPr/>
              </a:pPr>
              <a:t>43</a:t>
            </a:fld>
            <a:endParaRPr lang="th-TH"/>
          </a:p>
        </p:txBody>
      </p:sp>
      <p:sp>
        <p:nvSpPr>
          <p:cNvPr id="13315" name="TextBox 4"/>
          <p:cNvSpPr txBox="1">
            <a:spLocks noChangeArrowheads="1"/>
          </p:cNvSpPr>
          <p:nvPr/>
        </p:nvSpPr>
        <p:spPr bwMode="auto">
          <a:xfrm>
            <a:off x="409575" y="1341438"/>
            <a:ext cx="8483600"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algn="ctr" eaLnBrk="1" hangingPunct="1"/>
            <a:r>
              <a:rPr lang="th-TH" sz="6000" b="1">
                <a:solidFill>
                  <a:srgbClr val="FF0000"/>
                </a:solidFill>
                <a:latin typeface="TH SarabunPSK" pitchFamily="34" charset="-34"/>
                <a:cs typeface="TH SarabunPSK" pitchFamily="34" charset="-34"/>
              </a:rPr>
              <a:t>กฎระเบียบ เงื่อนไข</a:t>
            </a:r>
          </a:p>
          <a:p>
            <a:pPr algn="ctr" eaLnBrk="1" hangingPunct="1"/>
            <a:r>
              <a:rPr lang="th-TH" sz="5400" b="1">
                <a:solidFill>
                  <a:srgbClr val="0000CC"/>
                </a:solidFill>
                <a:latin typeface="TH SarabunPSK" pitchFamily="34" charset="-34"/>
                <a:cs typeface="TH SarabunPSK" pitchFamily="34" charset="-34"/>
              </a:rPr>
              <a:t>เป็นตัวการสำคัญที่ทำให้ไม่เพรียว</a:t>
            </a:r>
          </a:p>
          <a:p>
            <a:pPr algn="ctr" eaLnBrk="1" hangingPunct="1"/>
            <a:r>
              <a:rPr lang="th-TH" sz="5400" b="1">
                <a:solidFill>
                  <a:srgbClr val="0000CC"/>
                </a:solidFill>
                <a:latin typeface="TH SarabunPSK" pitchFamily="34" charset="-34"/>
                <a:cs typeface="TH SarabunPSK" pitchFamily="34" charset="-34"/>
              </a:rPr>
              <a:t>น่าจะลองศึกษาว่าใน รพ.มีอะไรบ้าง</a:t>
            </a:r>
          </a:p>
          <a:p>
            <a:pPr algn="ctr" eaLnBrk="1" hangingPunct="1"/>
            <a:r>
              <a:rPr lang="th-TH" sz="5400" b="1">
                <a:solidFill>
                  <a:srgbClr val="0000CC"/>
                </a:solidFill>
                <a:latin typeface="TH SarabunPSK" pitchFamily="34" charset="-34"/>
                <a:cs typeface="TH SarabunPSK" pitchFamily="34" charset="-34"/>
              </a:rPr>
              <a:t>ที่ขัดขวางการดูแลผู้ป่วยอย่างมีประสิทธิภาพ</a:t>
            </a:r>
          </a:p>
          <a:p>
            <a:pPr algn="ctr" eaLnBrk="1" hangingPunct="1"/>
            <a:r>
              <a:rPr lang="th-TH" sz="4800" b="1">
                <a:latin typeface="TH SarabunPSK" pitchFamily="34" charset="-34"/>
                <a:cs typeface="TH SarabunPSK" pitchFamily="34" charset="-34"/>
              </a:rPr>
              <a:t>เช่น การสั่งเคลื่อนรถพยาบาล</a:t>
            </a:r>
            <a:endParaRPr lang="en-US" sz="4800" b="1">
              <a:latin typeface="TH SarabunPSK" pitchFamily="34" charset="-34"/>
              <a:cs typeface="TH SarabunPSK" pitchFamily="34" charset="-34"/>
            </a:endParaRPr>
          </a:p>
        </p:txBody>
      </p:sp>
    </p:spTree>
    <p:extLst>
      <p:ext uri="{BB962C8B-B14F-4D97-AF65-F5344CB8AC3E}">
        <p14:creationId xmlns:p14="http://schemas.microsoft.com/office/powerpoint/2010/main" val="24214719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7BEE49D-8A42-4A2D-BAF1-83160690D303}" type="slidenum">
              <a:rPr lang="th-TH" smtClean="0"/>
              <a:pPr>
                <a:defRPr/>
              </a:pPr>
              <a:t>44</a:t>
            </a:fld>
            <a:endParaRPr lang="th-TH"/>
          </a:p>
        </p:txBody>
      </p:sp>
      <p:sp>
        <p:nvSpPr>
          <p:cNvPr id="14339" name="TextBox 4"/>
          <p:cNvSpPr txBox="1">
            <a:spLocks noChangeArrowheads="1"/>
          </p:cNvSpPr>
          <p:nvPr/>
        </p:nvSpPr>
        <p:spPr bwMode="auto">
          <a:xfrm>
            <a:off x="34925" y="1543050"/>
            <a:ext cx="905827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algn="ctr" eaLnBrk="1" hangingPunct="1"/>
            <a:r>
              <a:rPr lang="th-TH" sz="6000" b="1">
                <a:solidFill>
                  <a:srgbClr val="FF0000"/>
                </a:solidFill>
                <a:latin typeface="TH SarabunPSK" pitchFamily="34" charset="-34"/>
                <a:cs typeface="TH SarabunPSK" pitchFamily="34" charset="-34"/>
              </a:rPr>
              <a:t>การไหลเวียนและการดึง </a:t>
            </a:r>
            <a:r>
              <a:rPr lang="en-US" sz="6000" b="1">
                <a:solidFill>
                  <a:srgbClr val="FF0000"/>
                </a:solidFill>
                <a:latin typeface="TH SarabunPSK" pitchFamily="34" charset="-34"/>
                <a:cs typeface="TH SarabunPSK" pitchFamily="34" charset="-34"/>
              </a:rPr>
              <a:t>(Flow &amp; Pull)</a:t>
            </a:r>
            <a:endParaRPr lang="th-TH" sz="6000" b="1">
              <a:solidFill>
                <a:srgbClr val="FF0000"/>
              </a:solidFill>
              <a:latin typeface="TH SarabunPSK" pitchFamily="34" charset="-34"/>
              <a:cs typeface="TH SarabunPSK" pitchFamily="34" charset="-34"/>
            </a:endParaRPr>
          </a:p>
          <a:p>
            <a:pPr algn="ctr" eaLnBrk="1" hangingPunct="1"/>
            <a:r>
              <a:rPr lang="th-TH" sz="5400" b="1">
                <a:solidFill>
                  <a:srgbClr val="0000CC"/>
                </a:solidFill>
                <a:latin typeface="TH SarabunPSK" pitchFamily="34" charset="-34"/>
                <a:cs typeface="TH SarabunPSK" pitchFamily="34" charset="-34"/>
              </a:rPr>
              <a:t>ลองไปดูว่า </a:t>
            </a:r>
            <a:r>
              <a:rPr lang="en-US" sz="5400" b="1">
                <a:solidFill>
                  <a:srgbClr val="0000CC"/>
                </a:solidFill>
                <a:latin typeface="TH SarabunPSK" pitchFamily="34" charset="-34"/>
                <a:cs typeface="TH SarabunPSK" pitchFamily="34" charset="-34"/>
              </a:rPr>
              <a:t>flow </a:t>
            </a:r>
            <a:r>
              <a:rPr lang="th-TH" sz="5400" b="1">
                <a:solidFill>
                  <a:srgbClr val="0000CC"/>
                </a:solidFill>
                <a:latin typeface="TH SarabunPSK" pitchFamily="34" charset="-34"/>
                <a:cs typeface="TH SarabunPSK" pitchFamily="34" charset="-34"/>
              </a:rPr>
              <a:t>ของผู้ป่วยใน อะไรเป็นคอขวด</a:t>
            </a:r>
          </a:p>
          <a:p>
            <a:pPr algn="ctr" eaLnBrk="1" hangingPunct="1"/>
            <a:r>
              <a:rPr lang="th-TH" sz="5400" b="1">
                <a:solidFill>
                  <a:srgbClr val="0000CC"/>
                </a:solidFill>
                <a:latin typeface="TH SarabunPSK" pitchFamily="34" charset="-34"/>
                <a:cs typeface="TH SarabunPSK" pitchFamily="34" charset="-34"/>
              </a:rPr>
              <a:t>จะ </a:t>
            </a:r>
            <a:r>
              <a:rPr lang="en-US" sz="5400" b="1">
                <a:solidFill>
                  <a:srgbClr val="0000CC"/>
                </a:solidFill>
                <a:latin typeface="TH SarabunPSK" pitchFamily="34" charset="-34"/>
                <a:cs typeface="TH SarabunPSK" pitchFamily="34" charset="-34"/>
              </a:rPr>
              <a:t>pull </a:t>
            </a:r>
            <a:r>
              <a:rPr lang="th-TH" sz="5400" b="1">
                <a:solidFill>
                  <a:srgbClr val="0000CC"/>
                </a:solidFill>
                <a:latin typeface="TH SarabunPSK" pitchFamily="34" charset="-34"/>
                <a:cs typeface="TH SarabunPSK" pitchFamily="34" charset="-34"/>
              </a:rPr>
              <a:t>โดยจำหน่ายผู้ป่วยให้เร็วขึ้นอย่างไร</a:t>
            </a:r>
          </a:p>
        </p:txBody>
      </p:sp>
    </p:spTree>
    <p:extLst>
      <p:ext uri="{BB962C8B-B14F-4D97-AF65-F5344CB8AC3E}">
        <p14:creationId xmlns:p14="http://schemas.microsoft.com/office/powerpoint/2010/main" val="26957857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A86D20D-15C3-48D9-812A-F13F64D54E97}" type="slidenum">
              <a:rPr lang="th-TH" smtClean="0"/>
              <a:pPr>
                <a:defRPr/>
              </a:pPr>
              <a:t>45</a:t>
            </a:fld>
            <a:endParaRPr lang="th-TH"/>
          </a:p>
        </p:txBody>
      </p:sp>
      <p:sp>
        <p:nvSpPr>
          <p:cNvPr id="15363" name="TextBox 4"/>
          <p:cNvSpPr txBox="1">
            <a:spLocks noChangeArrowheads="1"/>
          </p:cNvSpPr>
          <p:nvPr/>
        </p:nvSpPr>
        <p:spPr bwMode="auto">
          <a:xfrm>
            <a:off x="333375" y="1543050"/>
            <a:ext cx="8461375"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algn="ctr" eaLnBrk="1" hangingPunct="1"/>
            <a:r>
              <a:rPr lang="en-US" sz="6000" b="1">
                <a:solidFill>
                  <a:srgbClr val="FF0000"/>
                </a:solidFill>
                <a:latin typeface="TH SarabunPSK" pitchFamily="34" charset="-34"/>
                <a:cs typeface="TH SarabunPSK" pitchFamily="34" charset="-34"/>
              </a:rPr>
              <a:t>Rework</a:t>
            </a:r>
            <a:endParaRPr lang="th-TH" sz="6000" b="1">
              <a:solidFill>
                <a:srgbClr val="FF0000"/>
              </a:solidFill>
              <a:latin typeface="TH SarabunPSK" pitchFamily="34" charset="-34"/>
              <a:cs typeface="TH SarabunPSK" pitchFamily="34" charset="-34"/>
            </a:endParaRPr>
          </a:p>
          <a:p>
            <a:pPr algn="ctr" eaLnBrk="1" hangingPunct="1"/>
            <a:r>
              <a:rPr lang="en-US" sz="5400" b="1">
                <a:solidFill>
                  <a:srgbClr val="0000CC"/>
                </a:solidFill>
                <a:latin typeface="TH SarabunPSK" pitchFamily="34" charset="-34"/>
                <a:cs typeface="TH SarabunPSK" pitchFamily="34" charset="-34"/>
              </a:rPr>
              <a:t>Adverse Event </a:t>
            </a:r>
            <a:r>
              <a:rPr lang="th-TH" sz="5400" b="1">
                <a:solidFill>
                  <a:srgbClr val="0000CC"/>
                </a:solidFill>
                <a:latin typeface="TH SarabunPSK" pitchFamily="34" charset="-34"/>
                <a:cs typeface="TH SarabunPSK" pitchFamily="34" charset="-34"/>
              </a:rPr>
              <a:t>ต้องได้รับการแก้ไขเยียวยา</a:t>
            </a:r>
          </a:p>
          <a:p>
            <a:pPr algn="ctr" eaLnBrk="1" hangingPunct="1"/>
            <a:r>
              <a:rPr lang="th-TH" sz="5400" b="1">
                <a:solidFill>
                  <a:srgbClr val="0000CC"/>
                </a:solidFill>
                <a:latin typeface="TH SarabunPSK" pitchFamily="34" charset="-34"/>
                <a:cs typeface="TH SarabunPSK" pitchFamily="34" charset="-34"/>
              </a:rPr>
              <a:t>การแก้ไขเยียวยาคือ </a:t>
            </a:r>
            <a:r>
              <a:rPr lang="en-US" sz="5400" b="1">
                <a:solidFill>
                  <a:srgbClr val="0000CC"/>
                </a:solidFill>
                <a:latin typeface="TH SarabunPSK" pitchFamily="34" charset="-34"/>
                <a:cs typeface="TH SarabunPSK" pitchFamily="34" charset="-34"/>
              </a:rPr>
              <a:t>rework</a:t>
            </a:r>
          </a:p>
          <a:p>
            <a:pPr algn="ctr" eaLnBrk="1" hangingPunct="1"/>
            <a:r>
              <a:rPr lang="th-TH" sz="5400" b="1">
                <a:solidFill>
                  <a:srgbClr val="0000CC"/>
                </a:solidFill>
                <a:latin typeface="TH SarabunPSK" pitchFamily="34" charset="-34"/>
                <a:cs typeface="TH SarabunPSK" pitchFamily="34" charset="-34"/>
              </a:rPr>
              <a:t>ถ้าป้องกัน </a:t>
            </a:r>
            <a:r>
              <a:rPr lang="en-US" sz="5400" b="1">
                <a:solidFill>
                  <a:srgbClr val="0000CC"/>
                </a:solidFill>
                <a:latin typeface="TH SarabunPSK" pitchFamily="34" charset="-34"/>
                <a:cs typeface="TH SarabunPSK" pitchFamily="34" charset="-34"/>
              </a:rPr>
              <a:t>AE </a:t>
            </a:r>
            <a:r>
              <a:rPr lang="th-TH" sz="5400" b="1">
                <a:solidFill>
                  <a:srgbClr val="0000CC"/>
                </a:solidFill>
                <a:latin typeface="TH SarabunPSK" pitchFamily="34" charset="-34"/>
                <a:cs typeface="TH SarabunPSK" pitchFamily="34" charset="-34"/>
              </a:rPr>
              <a:t>ได้ก็ไม่ต้อง </a:t>
            </a:r>
            <a:r>
              <a:rPr lang="en-US" sz="5400" b="1">
                <a:solidFill>
                  <a:srgbClr val="0000CC"/>
                </a:solidFill>
                <a:latin typeface="TH SarabunPSK" pitchFamily="34" charset="-34"/>
                <a:cs typeface="TH SarabunPSK" pitchFamily="34" charset="-34"/>
              </a:rPr>
              <a:t>rework</a:t>
            </a:r>
            <a:endParaRPr lang="th-TH" sz="5400" b="1">
              <a:solidFill>
                <a:srgbClr val="0000CC"/>
              </a:solidFill>
              <a:latin typeface="TH SarabunPSK" pitchFamily="34" charset="-34"/>
              <a:cs typeface="TH SarabunPSK" pitchFamily="34" charset="-34"/>
            </a:endParaRPr>
          </a:p>
        </p:txBody>
      </p:sp>
    </p:spTree>
    <p:extLst>
      <p:ext uri="{BB962C8B-B14F-4D97-AF65-F5344CB8AC3E}">
        <p14:creationId xmlns:p14="http://schemas.microsoft.com/office/powerpoint/2010/main" val="21794362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58248DC-819D-48E4-A036-D9C55F3D54C0}" type="slidenum">
              <a:rPr lang="th-TH" smtClean="0"/>
              <a:pPr>
                <a:defRPr/>
              </a:pPr>
              <a:t>46</a:t>
            </a:fld>
            <a:endParaRPr lang="th-TH"/>
          </a:p>
        </p:txBody>
      </p:sp>
      <p:sp>
        <p:nvSpPr>
          <p:cNvPr id="16387" name="TextBox 4"/>
          <p:cNvSpPr txBox="1">
            <a:spLocks noChangeArrowheads="1"/>
          </p:cNvSpPr>
          <p:nvPr/>
        </p:nvSpPr>
        <p:spPr bwMode="auto">
          <a:xfrm>
            <a:off x="660400" y="1543050"/>
            <a:ext cx="7807325"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algn="ctr" eaLnBrk="1" hangingPunct="1"/>
            <a:r>
              <a:rPr lang="en-US" sz="6000" b="1">
                <a:solidFill>
                  <a:srgbClr val="FF0000"/>
                </a:solidFill>
                <a:latin typeface="TH SarabunPSK" pitchFamily="34" charset="-34"/>
                <a:cs typeface="TH SarabunPSK" pitchFamily="34" charset="-34"/>
              </a:rPr>
              <a:t>Refer</a:t>
            </a:r>
            <a:endParaRPr lang="th-TH" sz="6000" b="1">
              <a:solidFill>
                <a:srgbClr val="FF0000"/>
              </a:solidFill>
              <a:latin typeface="TH SarabunPSK" pitchFamily="34" charset="-34"/>
              <a:cs typeface="TH SarabunPSK" pitchFamily="34" charset="-34"/>
            </a:endParaRPr>
          </a:p>
          <a:p>
            <a:pPr algn="ctr" eaLnBrk="1" hangingPunct="1"/>
            <a:r>
              <a:rPr lang="en-US" sz="5400" b="1">
                <a:solidFill>
                  <a:srgbClr val="0000CC"/>
                </a:solidFill>
                <a:latin typeface="TH SarabunPSK" pitchFamily="34" charset="-34"/>
                <a:cs typeface="TH SarabunPSK" pitchFamily="34" charset="-34"/>
              </a:rPr>
              <a:t>Acute appendicitis, preterm baby</a:t>
            </a:r>
          </a:p>
          <a:p>
            <a:pPr algn="ctr" eaLnBrk="1" hangingPunct="1"/>
            <a:r>
              <a:rPr lang="th-TH" sz="5400" b="1">
                <a:solidFill>
                  <a:srgbClr val="0000CC"/>
                </a:solidFill>
                <a:latin typeface="TH SarabunPSK" pitchFamily="34" charset="-34"/>
                <a:cs typeface="TH SarabunPSK" pitchFamily="34" charset="-34"/>
              </a:rPr>
              <a:t>โทรหาเตียงกันให้วุ่น ก็หาไม่ได้</a:t>
            </a:r>
          </a:p>
          <a:p>
            <a:pPr algn="ctr" eaLnBrk="1" hangingPunct="1"/>
            <a:r>
              <a:rPr lang="th-TH" sz="5400" b="1">
                <a:solidFill>
                  <a:srgbClr val="0000CC"/>
                </a:solidFill>
                <a:latin typeface="TH SarabunPSK" pitchFamily="34" charset="-34"/>
                <a:cs typeface="TH SarabunPSK" pitchFamily="34" charset="-34"/>
              </a:rPr>
              <a:t>มีทั้ง </a:t>
            </a:r>
            <a:r>
              <a:rPr lang="en-US" sz="5400" b="1">
                <a:solidFill>
                  <a:srgbClr val="0000CC"/>
                </a:solidFill>
                <a:latin typeface="TH SarabunPSK" pitchFamily="34" charset="-34"/>
                <a:cs typeface="TH SarabunPSK" pitchFamily="34" charset="-34"/>
              </a:rPr>
              <a:t>delay </a:t>
            </a:r>
            <a:r>
              <a:rPr lang="th-TH" sz="5400" b="1">
                <a:solidFill>
                  <a:srgbClr val="0000CC"/>
                </a:solidFill>
                <a:latin typeface="TH SarabunPSK" pitchFamily="34" charset="-34"/>
                <a:cs typeface="TH SarabunPSK" pitchFamily="34" charset="-34"/>
              </a:rPr>
              <a:t>และนำมาสู่ </a:t>
            </a:r>
            <a:r>
              <a:rPr lang="en-US" sz="5400" b="1">
                <a:solidFill>
                  <a:srgbClr val="0000CC"/>
                </a:solidFill>
                <a:latin typeface="TH SarabunPSK" pitchFamily="34" charset="-34"/>
                <a:cs typeface="TH SarabunPSK" pitchFamily="34" charset="-34"/>
              </a:rPr>
              <a:t>AE &amp; rework</a:t>
            </a:r>
            <a:endParaRPr lang="th-TH" sz="5400" b="1">
              <a:solidFill>
                <a:srgbClr val="0000CC"/>
              </a:solidFill>
              <a:latin typeface="TH SarabunPSK" pitchFamily="34" charset="-34"/>
              <a:cs typeface="TH SarabunPSK" pitchFamily="34" charset="-34"/>
            </a:endParaRPr>
          </a:p>
        </p:txBody>
      </p:sp>
    </p:spTree>
    <p:extLst>
      <p:ext uri="{BB962C8B-B14F-4D97-AF65-F5344CB8AC3E}">
        <p14:creationId xmlns:p14="http://schemas.microsoft.com/office/powerpoint/2010/main" val="11882259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A956BC6-2802-456C-B448-662940F553C3}" type="slidenum">
              <a:rPr lang="th-TH" smtClean="0"/>
              <a:pPr>
                <a:defRPr/>
              </a:pPr>
              <a:t>47</a:t>
            </a:fld>
            <a:endParaRPr lang="th-TH"/>
          </a:p>
        </p:txBody>
      </p:sp>
      <p:sp>
        <p:nvSpPr>
          <p:cNvPr id="17411" name="TextBox 4"/>
          <p:cNvSpPr txBox="1">
            <a:spLocks noChangeArrowheads="1"/>
          </p:cNvSpPr>
          <p:nvPr/>
        </p:nvSpPr>
        <p:spPr bwMode="auto">
          <a:xfrm>
            <a:off x="276225" y="1543050"/>
            <a:ext cx="857567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algn="ctr" eaLnBrk="1" hangingPunct="1"/>
            <a:r>
              <a:rPr lang="en-US" sz="6000" b="1">
                <a:solidFill>
                  <a:srgbClr val="FF0000"/>
                </a:solidFill>
                <a:latin typeface="TH SarabunPSK" pitchFamily="34" charset="-34"/>
                <a:cs typeface="TH SarabunPSK" pitchFamily="34" charset="-34"/>
              </a:rPr>
              <a:t>Emergency Case</a:t>
            </a:r>
            <a:endParaRPr lang="th-TH" sz="6000" b="1">
              <a:solidFill>
                <a:srgbClr val="FF0000"/>
              </a:solidFill>
              <a:latin typeface="TH SarabunPSK" pitchFamily="34" charset="-34"/>
              <a:cs typeface="TH SarabunPSK" pitchFamily="34" charset="-34"/>
            </a:endParaRPr>
          </a:p>
          <a:p>
            <a:pPr algn="ctr" eaLnBrk="1" hangingPunct="1"/>
            <a:r>
              <a:rPr lang="th-TH" sz="5400" b="1">
                <a:solidFill>
                  <a:srgbClr val="0000CC"/>
                </a:solidFill>
                <a:latin typeface="TH SarabunPSK" pitchFamily="34" charset="-34"/>
                <a:cs typeface="TH SarabunPSK" pitchFamily="34" charset="-34"/>
              </a:rPr>
              <a:t>คนที่ดูแลคนแรกคือคนที่เหมาะสมที่สุดหรือไม่</a:t>
            </a:r>
          </a:p>
          <a:p>
            <a:pPr algn="ctr" eaLnBrk="1" hangingPunct="1"/>
            <a:r>
              <a:rPr lang="th-TH" sz="5400" b="1">
                <a:solidFill>
                  <a:srgbClr val="0000CC"/>
                </a:solidFill>
                <a:latin typeface="TH SarabunPSK" pitchFamily="34" charset="-34"/>
                <a:cs typeface="TH SarabunPSK" pitchFamily="34" charset="-34"/>
              </a:rPr>
              <a:t>ตั้งแต่ </a:t>
            </a:r>
            <a:r>
              <a:rPr lang="en-US" sz="5400" b="1">
                <a:solidFill>
                  <a:srgbClr val="0000CC"/>
                </a:solidFill>
                <a:latin typeface="TH SarabunPSK" pitchFamily="34" charset="-34"/>
                <a:cs typeface="TH SarabunPSK" pitchFamily="34" charset="-34"/>
              </a:rPr>
              <a:t>FR </a:t>
            </a:r>
            <a:r>
              <a:rPr lang="th-TH" sz="5400" b="1">
                <a:solidFill>
                  <a:srgbClr val="0000CC"/>
                </a:solidFill>
                <a:latin typeface="TH SarabunPSK" pitchFamily="34" charset="-34"/>
                <a:cs typeface="TH SarabunPSK" pitchFamily="34" charset="-34"/>
              </a:rPr>
              <a:t>มาถึงแพทย์เวร </a:t>
            </a:r>
            <a:r>
              <a:rPr lang="en-US" sz="5400" b="1">
                <a:solidFill>
                  <a:srgbClr val="0000CC"/>
                </a:solidFill>
                <a:latin typeface="TH SarabunPSK" pitchFamily="34" charset="-34"/>
                <a:cs typeface="TH SarabunPSK" pitchFamily="34" charset="-34"/>
              </a:rPr>
              <a:t>ER</a:t>
            </a:r>
          </a:p>
        </p:txBody>
      </p:sp>
    </p:spTree>
    <p:extLst>
      <p:ext uri="{BB962C8B-B14F-4D97-AF65-F5344CB8AC3E}">
        <p14:creationId xmlns:p14="http://schemas.microsoft.com/office/powerpoint/2010/main" val="17129986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6C65EC7-0983-41A1-B113-44A1CC41EBFC}" type="slidenum">
              <a:rPr lang="th-TH" smtClean="0"/>
              <a:pPr>
                <a:defRPr/>
              </a:pPr>
              <a:t>48</a:t>
            </a:fld>
            <a:endParaRPr lang="th-TH"/>
          </a:p>
        </p:txBody>
      </p:sp>
      <p:sp>
        <p:nvSpPr>
          <p:cNvPr id="18435" name="TextBox 4"/>
          <p:cNvSpPr txBox="1">
            <a:spLocks noChangeArrowheads="1"/>
          </p:cNvSpPr>
          <p:nvPr/>
        </p:nvSpPr>
        <p:spPr bwMode="auto">
          <a:xfrm>
            <a:off x="120650" y="1543050"/>
            <a:ext cx="8886825"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algn="ctr" eaLnBrk="1" hangingPunct="1"/>
            <a:r>
              <a:rPr lang="en-US" sz="6000" b="1">
                <a:solidFill>
                  <a:srgbClr val="FF0000"/>
                </a:solidFill>
                <a:latin typeface="TH SarabunPSK" pitchFamily="34" charset="-34"/>
                <a:cs typeface="TH SarabunPSK" pitchFamily="34" charset="-34"/>
              </a:rPr>
              <a:t>Routine Service</a:t>
            </a:r>
            <a:endParaRPr lang="th-TH" sz="6000" b="1">
              <a:solidFill>
                <a:srgbClr val="FF0000"/>
              </a:solidFill>
              <a:latin typeface="TH SarabunPSK" pitchFamily="34" charset="-34"/>
              <a:cs typeface="TH SarabunPSK" pitchFamily="34" charset="-34"/>
            </a:endParaRPr>
          </a:p>
          <a:p>
            <a:pPr algn="ctr" eaLnBrk="1" hangingPunct="1"/>
            <a:r>
              <a:rPr lang="th-TH" sz="5400" b="1">
                <a:solidFill>
                  <a:srgbClr val="0000CC"/>
                </a:solidFill>
                <a:latin typeface="TH SarabunPSK" pitchFamily="34" charset="-34"/>
                <a:cs typeface="TH SarabunPSK" pitchFamily="34" charset="-34"/>
              </a:rPr>
              <a:t>เราใช้ </a:t>
            </a:r>
            <a:r>
              <a:rPr lang="en-US" sz="5400" b="1">
                <a:solidFill>
                  <a:srgbClr val="0000CC"/>
                </a:solidFill>
                <a:latin typeface="TH SarabunPSK" pitchFamily="34" charset="-34"/>
                <a:cs typeface="TH SarabunPSK" pitchFamily="34" charset="-34"/>
              </a:rPr>
              <a:t>staff talent </a:t>
            </a:r>
            <a:r>
              <a:rPr lang="th-TH" sz="5400" b="1">
                <a:solidFill>
                  <a:srgbClr val="0000CC"/>
                </a:solidFill>
                <a:latin typeface="TH SarabunPSK" pitchFamily="34" charset="-34"/>
                <a:cs typeface="TH SarabunPSK" pitchFamily="34" charset="-34"/>
              </a:rPr>
              <a:t>อย่างเหมาะสมแล้วหรือไม่</a:t>
            </a:r>
          </a:p>
          <a:p>
            <a:pPr algn="ctr" eaLnBrk="1" hangingPunct="1"/>
            <a:r>
              <a:rPr lang="th-TH" sz="5400" b="1">
                <a:solidFill>
                  <a:srgbClr val="0000CC"/>
                </a:solidFill>
                <a:latin typeface="TH SarabunPSK" pitchFamily="34" charset="-34"/>
                <a:cs typeface="TH SarabunPSK" pitchFamily="34" charset="-34"/>
              </a:rPr>
              <a:t>คุ้มหรือไม่</a:t>
            </a:r>
          </a:p>
          <a:p>
            <a:pPr algn="ctr" eaLnBrk="1" hangingPunct="1"/>
            <a:r>
              <a:rPr lang="th-TH" sz="5400" b="1">
                <a:solidFill>
                  <a:srgbClr val="0000CC"/>
                </a:solidFill>
                <a:latin typeface="TH SarabunPSK" pitchFamily="34" charset="-34"/>
                <a:cs typeface="TH SarabunPSK" pitchFamily="34" charset="-34"/>
              </a:rPr>
              <a:t>มีการฝึกคนมาทำหน้าที่ที่ต้องการเฉพาะหรือไม่</a:t>
            </a:r>
            <a:endParaRPr lang="en-US" sz="5400" b="1">
              <a:solidFill>
                <a:srgbClr val="0000CC"/>
              </a:solidFill>
              <a:latin typeface="TH SarabunPSK" pitchFamily="34" charset="-34"/>
              <a:cs typeface="TH SarabunPSK" pitchFamily="34" charset="-34"/>
            </a:endParaRPr>
          </a:p>
        </p:txBody>
      </p:sp>
    </p:spTree>
    <p:extLst>
      <p:ext uri="{BB962C8B-B14F-4D97-AF65-F5344CB8AC3E}">
        <p14:creationId xmlns:p14="http://schemas.microsoft.com/office/powerpoint/2010/main" val="20030950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230571A-4075-4E2B-87B8-81FFBEDD69FE}" type="slidenum">
              <a:rPr lang="th-TH" smtClean="0"/>
              <a:pPr>
                <a:defRPr/>
              </a:pPr>
              <a:t>49</a:t>
            </a:fld>
            <a:endParaRPr lang="th-TH"/>
          </a:p>
        </p:txBody>
      </p:sp>
      <p:sp>
        <p:nvSpPr>
          <p:cNvPr id="19459" name="TextBox 4"/>
          <p:cNvSpPr txBox="1">
            <a:spLocks noChangeArrowheads="1"/>
          </p:cNvSpPr>
          <p:nvPr/>
        </p:nvSpPr>
        <p:spPr bwMode="auto">
          <a:xfrm>
            <a:off x="169863" y="1543050"/>
            <a:ext cx="87884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algn="ctr" eaLnBrk="1" hangingPunct="1"/>
            <a:r>
              <a:rPr lang="th-TH" sz="6000" b="1">
                <a:solidFill>
                  <a:srgbClr val="FF0000"/>
                </a:solidFill>
                <a:latin typeface="TH SarabunPSK" pitchFamily="34" charset="-34"/>
                <a:cs typeface="TH SarabunPSK" pitchFamily="34" charset="-34"/>
              </a:rPr>
              <a:t>ผู้ป่วยมะเร็ง</a:t>
            </a:r>
          </a:p>
          <a:p>
            <a:pPr algn="ctr" eaLnBrk="1" hangingPunct="1"/>
            <a:r>
              <a:rPr lang="th-TH" sz="5400" b="1">
                <a:solidFill>
                  <a:srgbClr val="0000CC"/>
                </a:solidFill>
                <a:latin typeface="TH SarabunPSK" pitchFamily="34" charset="-34"/>
                <a:cs typeface="TH SarabunPSK" pitchFamily="34" charset="-34"/>
              </a:rPr>
              <a:t>มี </a:t>
            </a:r>
            <a:r>
              <a:rPr lang="en-US" sz="5400" b="1">
                <a:solidFill>
                  <a:srgbClr val="0000CC"/>
                </a:solidFill>
                <a:latin typeface="TH SarabunPSK" pitchFamily="34" charset="-34"/>
                <a:cs typeface="TH SarabunPSK" pitchFamily="34" charset="-34"/>
              </a:rPr>
              <a:t>waste </a:t>
            </a:r>
            <a:r>
              <a:rPr lang="th-TH" sz="5400" b="1">
                <a:solidFill>
                  <a:srgbClr val="0000CC"/>
                </a:solidFill>
                <a:latin typeface="TH SarabunPSK" pitchFamily="34" charset="-34"/>
                <a:cs typeface="TH SarabunPSK" pitchFamily="34" charset="-34"/>
              </a:rPr>
              <a:t>อะไรบ้างตั้งแต่ในขั้นตอนการวินิจฉัย</a:t>
            </a:r>
          </a:p>
          <a:p>
            <a:pPr algn="ctr" eaLnBrk="1" hangingPunct="1"/>
            <a:r>
              <a:rPr lang="th-TH" sz="5400" b="1">
                <a:solidFill>
                  <a:srgbClr val="0000CC"/>
                </a:solidFill>
                <a:latin typeface="TH SarabunPSK" pitchFamily="34" charset="-34"/>
                <a:cs typeface="TH SarabunPSK" pitchFamily="34" charset="-34"/>
              </a:rPr>
              <a:t>การแจ้งผล</a:t>
            </a:r>
          </a:p>
          <a:p>
            <a:pPr algn="ctr" eaLnBrk="1" hangingPunct="1"/>
            <a:r>
              <a:rPr lang="th-TH" sz="5400" b="1">
                <a:solidFill>
                  <a:srgbClr val="0000CC"/>
                </a:solidFill>
                <a:latin typeface="TH SarabunPSK" pitchFamily="34" charset="-34"/>
                <a:cs typeface="TH SarabunPSK" pitchFamily="34" charset="-34"/>
              </a:rPr>
              <a:t>การบำบัดรักษา</a:t>
            </a:r>
          </a:p>
        </p:txBody>
      </p:sp>
    </p:spTree>
    <p:extLst>
      <p:ext uri="{BB962C8B-B14F-4D97-AF65-F5344CB8AC3E}">
        <p14:creationId xmlns:p14="http://schemas.microsoft.com/office/powerpoint/2010/main" val="3562576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3981382-D834-45E7-9E66-FDC1C5EE1F98}" type="slidenum">
              <a:rPr lang="en-US"/>
              <a:pPr>
                <a:defRPr/>
              </a:pPr>
              <a:t>5</a:t>
            </a:fld>
            <a:endParaRPr lang="th-TH"/>
          </a:p>
        </p:txBody>
      </p:sp>
      <p:sp>
        <p:nvSpPr>
          <p:cNvPr id="3" name="Oval 2"/>
          <p:cNvSpPr>
            <a:spLocks noChangeArrowheads="1"/>
          </p:cNvSpPr>
          <p:nvPr/>
        </p:nvSpPr>
        <p:spPr bwMode="auto">
          <a:xfrm>
            <a:off x="2843213" y="2057400"/>
            <a:ext cx="2514600" cy="2057400"/>
          </a:xfrm>
          <a:prstGeom prst="ellipse">
            <a:avLst/>
          </a:prstGeom>
          <a:solidFill>
            <a:schemeClr val="accent2">
              <a:lumMod val="20000"/>
              <a:lumOff val="80000"/>
            </a:schemeClr>
          </a:solidFill>
          <a:ln w="38100">
            <a:solidFill>
              <a:schemeClr val="tx1"/>
            </a:solidFill>
            <a:round/>
            <a:headEnd/>
            <a:tailEnd/>
          </a:ln>
          <a:effectLst/>
        </p:spPr>
        <p:txBody>
          <a:bodyPr wrap="none" anchor="ctr"/>
          <a:lstStyle/>
          <a:p>
            <a:pPr algn="ctr" fontAlgn="auto">
              <a:spcBef>
                <a:spcPts val="0"/>
              </a:spcBef>
              <a:spcAft>
                <a:spcPts val="0"/>
              </a:spcAft>
              <a:defRPr/>
            </a:pPr>
            <a:r>
              <a:rPr lang="en-US" sz="2000" b="1">
                <a:solidFill>
                  <a:srgbClr val="0000FF"/>
                </a:solidFill>
                <a:latin typeface="Arial" pitchFamily="34" charset="0"/>
                <a:cs typeface="DilleniaUPC" pitchFamily="18" charset="-34"/>
              </a:rPr>
              <a:t>Educational</a:t>
            </a:r>
          </a:p>
          <a:p>
            <a:pPr algn="ctr" fontAlgn="auto">
              <a:spcBef>
                <a:spcPts val="0"/>
              </a:spcBef>
              <a:spcAft>
                <a:spcPts val="0"/>
              </a:spcAft>
              <a:defRPr/>
            </a:pPr>
            <a:r>
              <a:rPr lang="en-US" sz="2000" b="1">
                <a:solidFill>
                  <a:srgbClr val="0000FF"/>
                </a:solidFill>
                <a:latin typeface="Arial" pitchFamily="34" charset="0"/>
                <a:cs typeface="DilleniaUPC" pitchFamily="18" charset="-34"/>
              </a:rPr>
              <a:t>Process</a:t>
            </a:r>
            <a:endParaRPr lang="th-TH" sz="2000" b="1">
              <a:solidFill>
                <a:srgbClr val="0000FF"/>
              </a:solidFill>
              <a:latin typeface="Arial" pitchFamily="34" charset="0"/>
              <a:cs typeface="DilleniaUPC" pitchFamily="18" charset="-34"/>
            </a:endParaRPr>
          </a:p>
        </p:txBody>
      </p:sp>
      <p:sp>
        <p:nvSpPr>
          <p:cNvPr id="36868" name="Text Box 3"/>
          <p:cNvSpPr txBox="1">
            <a:spLocks noChangeArrowheads="1"/>
          </p:cNvSpPr>
          <p:nvPr/>
        </p:nvSpPr>
        <p:spPr bwMode="auto">
          <a:xfrm>
            <a:off x="2057400" y="3406775"/>
            <a:ext cx="2012950" cy="36671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Calibri" pitchFamily="34" charset="0"/>
                <a:cs typeface="Angsana New" pitchFamily="18" charset="-34"/>
              </a:defRPr>
            </a:lvl1pPr>
            <a:lvl2pPr marL="742950" indent="-285750" eaLnBrk="0" hangingPunct="0">
              <a:defRPr sz="2800">
                <a:solidFill>
                  <a:schemeClr val="tx1"/>
                </a:solidFill>
                <a:latin typeface="Calibri" pitchFamily="34" charset="0"/>
                <a:cs typeface="Angsana New" pitchFamily="18" charset="-34"/>
              </a:defRPr>
            </a:lvl2pPr>
            <a:lvl3pPr marL="1143000" indent="-228600" eaLnBrk="0" hangingPunct="0">
              <a:defRPr sz="2800">
                <a:solidFill>
                  <a:schemeClr val="tx1"/>
                </a:solidFill>
                <a:latin typeface="Calibri" pitchFamily="34" charset="0"/>
                <a:cs typeface="Angsana New" pitchFamily="18" charset="-34"/>
              </a:defRPr>
            </a:lvl3pPr>
            <a:lvl4pPr marL="1600200" indent="-228600" eaLnBrk="0" hangingPunct="0">
              <a:defRPr sz="2800">
                <a:solidFill>
                  <a:schemeClr val="tx1"/>
                </a:solidFill>
                <a:latin typeface="Calibri" pitchFamily="34" charset="0"/>
                <a:cs typeface="Angsana New" pitchFamily="18" charset="-34"/>
              </a:defRPr>
            </a:lvl4pPr>
            <a:lvl5pPr marL="2057400" indent="-228600" eaLnBrk="0" hangingPunct="0">
              <a:defRPr sz="2800">
                <a:solidFill>
                  <a:schemeClr val="tx1"/>
                </a:solidFill>
                <a:latin typeface="Calibri"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Calibri"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Calibri"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Calibri"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Calibri" pitchFamily="34" charset="0"/>
                <a:cs typeface="Angsana New" pitchFamily="18" charset="-34"/>
              </a:defRPr>
            </a:lvl9pPr>
          </a:lstStyle>
          <a:p>
            <a:pPr eaLnBrk="1" hangingPunct="1"/>
            <a:r>
              <a:rPr lang="en-US" sz="1800" b="1">
                <a:latin typeface="Arial" pitchFamily="34" charset="0"/>
                <a:cs typeface="JasmineUPC" pitchFamily="18" charset="-34"/>
              </a:rPr>
              <a:t>Self Assessment</a:t>
            </a:r>
            <a:endParaRPr lang="th-TH" sz="1800" b="1">
              <a:latin typeface="Arial" pitchFamily="34" charset="0"/>
              <a:cs typeface="JasmineUPC" pitchFamily="18" charset="-34"/>
            </a:endParaRPr>
          </a:p>
        </p:txBody>
      </p:sp>
      <p:sp>
        <p:nvSpPr>
          <p:cNvPr id="36869" name="Text Box 4"/>
          <p:cNvSpPr txBox="1">
            <a:spLocks noChangeArrowheads="1"/>
          </p:cNvSpPr>
          <p:nvPr/>
        </p:nvSpPr>
        <p:spPr bwMode="auto">
          <a:xfrm>
            <a:off x="1905000" y="2416175"/>
            <a:ext cx="2101850" cy="36671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Calibri" pitchFamily="34" charset="0"/>
                <a:cs typeface="Angsana New" pitchFamily="18" charset="-34"/>
              </a:defRPr>
            </a:lvl1pPr>
            <a:lvl2pPr marL="742950" indent="-285750" eaLnBrk="0" hangingPunct="0">
              <a:defRPr sz="2800">
                <a:solidFill>
                  <a:schemeClr val="tx1"/>
                </a:solidFill>
                <a:latin typeface="Calibri" pitchFamily="34" charset="0"/>
                <a:cs typeface="Angsana New" pitchFamily="18" charset="-34"/>
              </a:defRPr>
            </a:lvl2pPr>
            <a:lvl3pPr marL="1143000" indent="-228600" eaLnBrk="0" hangingPunct="0">
              <a:defRPr sz="2800">
                <a:solidFill>
                  <a:schemeClr val="tx1"/>
                </a:solidFill>
                <a:latin typeface="Calibri" pitchFamily="34" charset="0"/>
                <a:cs typeface="Angsana New" pitchFamily="18" charset="-34"/>
              </a:defRPr>
            </a:lvl3pPr>
            <a:lvl4pPr marL="1600200" indent="-228600" eaLnBrk="0" hangingPunct="0">
              <a:defRPr sz="2800">
                <a:solidFill>
                  <a:schemeClr val="tx1"/>
                </a:solidFill>
                <a:latin typeface="Calibri" pitchFamily="34" charset="0"/>
                <a:cs typeface="Angsana New" pitchFamily="18" charset="-34"/>
              </a:defRPr>
            </a:lvl4pPr>
            <a:lvl5pPr marL="2057400" indent="-228600" eaLnBrk="0" hangingPunct="0">
              <a:defRPr sz="2800">
                <a:solidFill>
                  <a:schemeClr val="tx1"/>
                </a:solidFill>
                <a:latin typeface="Calibri"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Calibri"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Calibri"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Calibri"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Calibri" pitchFamily="34" charset="0"/>
                <a:cs typeface="Angsana New" pitchFamily="18" charset="-34"/>
              </a:defRPr>
            </a:lvl9pPr>
          </a:lstStyle>
          <a:p>
            <a:pPr eaLnBrk="1" hangingPunct="1"/>
            <a:r>
              <a:rPr lang="en-US" sz="1800" b="1">
                <a:latin typeface="Arial" pitchFamily="34" charset="0"/>
                <a:cs typeface="JasmineUPC" pitchFamily="18" charset="-34"/>
              </a:rPr>
              <a:t>Self Improvement</a:t>
            </a:r>
            <a:endParaRPr lang="th-TH" sz="1800" b="1">
              <a:latin typeface="Arial" pitchFamily="34" charset="0"/>
              <a:cs typeface="JasmineUPC" pitchFamily="18" charset="-34"/>
            </a:endParaRPr>
          </a:p>
        </p:txBody>
      </p:sp>
      <p:sp>
        <p:nvSpPr>
          <p:cNvPr id="36870" name="Text Box 5"/>
          <p:cNvSpPr txBox="1">
            <a:spLocks noChangeArrowheads="1"/>
          </p:cNvSpPr>
          <p:nvPr/>
        </p:nvSpPr>
        <p:spPr bwMode="auto">
          <a:xfrm>
            <a:off x="4953000" y="2720975"/>
            <a:ext cx="1339850" cy="64135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Calibri" pitchFamily="34" charset="0"/>
                <a:cs typeface="Angsana New" pitchFamily="18" charset="-34"/>
              </a:defRPr>
            </a:lvl1pPr>
            <a:lvl2pPr marL="742950" indent="-285750" eaLnBrk="0" hangingPunct="0">
              <a:defRPr sz="2800">
                <a:solidFill>
                  <a:schemeClr val="tx1"/>
                </a:solidFill>
                <a:latin typeface="Calibri" pitchFamily="34" charset="0"/>
                <a:cs typeface="Angsana New" pitchFamily="18" charset="-34"/>
              </a:defRPr>
            </a:lvl2pPr>
            <a:lvl3pPr marL="1143000" indent="-228600" eaLnBrk="0" hangingPunct="0">
              <a:defRPr sz="2800">
                <a:solidFill>
                  <a:schemeClr val="tx1"/>
                </a:solidFill>
                <a:latin typeface="Calibri" pitchFamily="34" charset="0"/>
                <a:cs typeface="Angsana New" pitchFamily="18" charset="-34"/>
              </a:defRPr>
            </a:lvl3pPr>
            <a:lvl4pPr marL="1600200" indent="-228600" eaLnBrk="0" hangingPunct="0">
              <a:defRPr sz="2800">
                <a:solidFill>
                  <a:schemeClr val="tx1"/>
                </a:solidFill>
                <a:latin typeface="Calibri" pitchFamily="34" charset="0"/>
                <a:cs typeface="Angsana New" pitchFamily="18" charset="-34"/>
              </a:defRPr>
            </a:lvl4pPr>
            <a:lvl5pPr marL="2057400" indent="-228600" eaLnBrk="0" hangingPunct="0">
              <a:defRPr sz="2800">
                <a:solidFill>
                  <a:schemeClr val="tx1"/>
                </a:solidFill>
                <a:latin typeface="Calibri"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Calibri"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Calibri"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Calibri"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Calibri" pitchFamily="34" charset="0"/>
                <a:cs typeface="Angsana New" pitchFamily="18" charset="-34"/>
              </a:defRPr>
            </a:lvl9pPr>
          </a:lstStyle>
          <a:p>
            <a:pPr algn="ctr" eaLnBrk="1" hangingPunct="1"/>
            <a:r>
              <a:rPr lang="en-US" sz="1800" b="1">
                <a:latin typeface="Arial" pitchFamily="34" charset="0"/>
                <a:cs typeface="JasmineUPC" pitchFamily="18" charset="-34"/>
              </a:rPr>
              <a:t>External </a:t>
            </a:r>
          </a:p>
          <a:p>
            <a:pPr algn="ctr" eaLnBrk="1" hangingPunct="1"/>
            <a:r>
              <a:rPr lang="en-US" sz="1800" b="1">
                <a:latin typeface="Arial" pitchFamily="34" charset="0"/>
                <a:cs typeface="JasmineUPC" pitchFamily="18" charset="-34"/>
              </a:rPr>
              <a:t>Evaluation</a:t>
            </a:r>
            <a:endParaRPr lang="th-TH" sz="1800" b="1">
              <a:latin typeface="Arial" pitchFamily="34" charset="0"/>
              <a:cs typeface="JasmineUPC" pitchFamily="18" charset="-34"/>
            </a:endParaRPr>
          </a:p>
        </p:txBody>
      </p:sp>
      <p:sp>
        <p:nvSpPr>
          <p:cNvPr id="36871" name="Text Box 6"/>
          <p:cNvSpPr txBox="1">
            <a:spLocks noChangeArrowheads="1"/>
          </p:cNvSpPr>
          <p:nvPr/>
        </p:nvSpPr>
        <p:spPr bwMode="auto">
          <a:xfrm>
            <a:off x="7013575" y="2873375"/>
            <a:ext cx="1504950" cy="36671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Calibri" pitchFamily="34" charset="0"/>
                <a:cs typeface="Angsana New" pitchFamily="18" charset="-34"/>
              </a:defRPr>
            </a:lvl1pPr>
            <a:lvl2pPr marL="742950" indent="-285750" eaLnBrk="0" hangingPunct="0">
              <a:defRPr sz="2800">
                <a:solidFill>
                  <a:schemeClr val="tx1"/>
                </a:solidFill>
                <a:latin typeface="Calibri" pitchFamily="34" charset="0"/>
                <a:cs typeface="Angsana New" pitchFamily="18" charset="-34"/>
              </a:defRPr>
            </a:lvl2pPr>
            <a:lvl3pPr marL="1143000" indent="-228600" eaLnBrk="0" hangingPunct="0">
              <a:defRPr sz="2800">
                <a:solidFill>
                  <a:schemeClr val="tx1"/>
                </a:solidFill>
                <a:latin typeface="Calibri" pitchFamily="34" charset="0"/>
                <a:cs typeface="Angsana New" pitchFamily="18" charset="-34"/>
              </a:defRPr>
            </a:lvl3pPr>
            <a:lvl4pPr marL="1600200" indent="-228600" eaLnBrk="0" hangingPunct="0">
              <a:defRPr sz="2800">
                <a:solidFill>
                  <a:schemeClr val="tx1"/>
                </a:solidFill>
                <a:latin typeface="Calibri" pitchFamily="34" charset="0"/>
                <a:cs typeface="Angsana New" pitchFamily="18" charset="-34"/>
              </a:defRPr>
            </a:lvl4pPr>
            <a:lvl5pPr marL="2057400" indent="-228600" eaLnBrk="0" hangingPunct="0">
              <a:defRPr sz="2800">
                <a:solidFill>
                  <a:schemeClr val="tx1"/>
                </a:solidFill>
                <a:latin typeface="Calibri"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Calibri"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Calibri"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Calibri"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Calibri" pitchFamily="34" charset="0"/>
                <a:cs typeface="Angsana New" pitchFamily="18" charset="-34"/>
              </a:defRPr>
            </a:lvl9pPr>
          </a:lstStyle>
          <a:p>
            <a:pPr eaLnBrk="1" hangingPunct="1"/>
            <a:r>
              <a:rPr lang="en-US" sz="1800" b="1">
                <a:latin typeface="Arial" pitchFamily="34" charset="0"/>
                <a:cs typeface="JasmineUPC" pitchFamily="18" charset="-34"/>
              </a:rPr>
              <a:t>Recognition</a:t>
            </a:r>
            <a:endParaRPr lang="th-TH" sz="1800" b="1">
              <a:latin typeface="Arial" pitchFamily="34" charset="0"/>
              <a:cs typeface="JasmineUPC" pitchFamily="18" charset="-34"/>
            </a:endParaRPr>
          </a:p>
        </p:txBody>
      </p:sp>
      <p:sp>
        <p:nvSpPr>
          <p:cNvPr id="36872" name="Line 7"/>
          <p:cNvSpPr>
            <a:spLocks noChangeShapeType="1"/>
          </p:cNvSpPr>
          <p:nvPr/>
        </p:nvSpPr>
        <p:spPr bwMode="auto">
          <a:xfrm flipV="1">
            <a:off x="2819400" y="2819400"/>
            <a:ext cx="76200" cy="152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36873" name="Line 8"/>
          <p:cNvSpPr>
            <a:spLocks noChangeShapeType="1"/>
          </p:cNvSpPr>
          <p:nvPr/>
        </p:nvSpPr>
        <p:spPr bwMode="auto">
          <a:xfrm>
            <a:off x="5181600" y="2590800"/>
            <a:ext cx="76200" cy="76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36874" name="Line 9"/>
          <p:cNvSpPr>
            <a:spLocks noChangeShapeType="1"/>
          </p:cNvSpPr>
          <p:nvPr/>
        </p:nvSpPr>
        <p:spPr bwMode="auto">
          <a:xfrm flipH="1" flipV="1">
            <a:off x="3200400" y="3810000"/>
            <a:ext cx="76200" cy="76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36875" name="Line 10"/>
          <p:cNvSpPr>
            <a:spLocks noChangeShapeType="1"/>
          </p:cNvSpPr>
          <p:nvPr/>
        </p:nvSpPr>
        <p:spPr bwMode="auto">
          <a:xfrm>
            <a:off x="6324600" y="3048000"/>
            <a:ext cx="661988"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36876" name="Text Box 11"/>
          <p:cNvSpPr txBox="1">
            <a:spLocks noChangeArrowheads="1"/>
          </p:cNvSpPr>
          <p:nvPr/>
        </p:nvSpPr>
        <p:spPr bwMode="auto">
          <a:xfrm>
            <a:off x="5273675" y="3392488"/>
            <a:ext cx="1889125"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Calibri" pitchFamily="34" charset="0"/>
                <a:cs typeface="Angsana New" pitchFamily="18" charset="-34"/>
              </a:defRPr>
            </a:lvl1pPr>
            <a:lvl2pPr marL="742950" indent="-285750" eaLnBrk="0" hangingPunct="0">
              <a:defRPr sz="2800">
                <a:solidFill>
                  <a:schemeClr val="tx1"/>
                </a:solidFill>
                <a:latin typeface="Calibri" pitchFamily="34" charset="0"/>
                <a:cs typeface="Angsana New" pitchFamily="18" charset="-34"/>
              </a:defRPr>
            </a:lvl2pPr>
            <a:lvl3pPr marL="1143000" indent="-228600" eaLnBrk="0" hangingPunct="0">
              <a:defRPr sz="2800">
                <a:solidFill>
                  <a:schemeClr val="tx1"/>
                </a:solidFill>
                <a:latin typeface="Calibri" pitchFamily="34" charset="0"/>
                <a:cs typeface="Angsana New" pitchFamily="18" charset="-34"/>
              </a:defRPr>
            </a:lvl3pPr>
            <a:lvl4pPr marL="1600200" indent="-228600" eaLnBrk="0" hangingPunct="0">
              <a:defRPr sz="2800">
                <a:solidFill>
                  <a:schemeClr val="tx1"/>
                </a:solidFill>
                <a:latin typeface="Calibri" pitchFamily="34" charset="0"/>
                <a:cs typeface="Angsana New" pitchFamily="18" charset="-34"/>
              </a:defRPr>
            </a:lvl4pPr>
            <a:lvl5pPr marL="2057400" indent="-228600" eaLnBrk="0" hangingPunct="0">
              <a:defRPr sz="2800">
                <a:solidFill>
                  <a:schemeClr val="tx1"/>
                </a:solidFill>
                <a:latin typeface="Calibri"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Calibri"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Calibri"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Calibri"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Calibri" pitchFamily="34" charset="0"/>
                <a:cs typeface="Angsana New" pitchFamily="18" charset="-34"/>
              </a:defRPr>
            </a:lvl9pPr>
          </a:lstStyle>
          <a:p>
            <a:pPr eaLnBrk="1" hangingPunct="1">
              <a:lnSpc>
                <a:spcPct val="80000"/>
              </a:lnSpc>
            </a:pPr>
            <a:r>
              <a:rPr lang="en-US" sz="1600" b="1">
                <a:solidFill>
                  <a:srgbClr val="0000FF"/>
                </a:solidFill>
                <a:latin typeface="Arial" pitchFamily="34" charset="0"/>
                <a:cs typeface="DilleniaUPC" pitchFamily="18" charset="-34"/>
              </a:rPr>
              <a:t>Not an inspection</a:t>
            </a:r>
            <a:endParaRPr lang="th-TH" sz="1600" b="1">
              <a:solidFill>
                <a:srgbClr val="0000FF"/>
              </a:solidFill>
              <a:latin typeface="Arial" pitchFamily="34" charset="0"/>
              <a:cs typeface="DilleniaUPC" pitchFamily="18" charset="-34"/>
            </a:endParaRPr>
          </a:p>
        </p:txBody>
      </p:sp>
      <p:sp>
        <p:nvSpPr>
          <p:cNvPr id="36877" name="Text Box 13"/>
          <p:cNvSpPr txBox="1">
            <a:spLocks noChangeArrowheads="1"/>
          </p:cNvSpPr>
          <p:nvPr/>
        </p:nvSpPr>
        <p:spPr bwMode="auto">
          <a:xfrm>
            <a:off x="533400" y="1371600"/>
            <a:ext cx="4756150" cy="457200"/>
          </a:xfrm>
          <a:prstGeom prst="rect">
            <a:avLst/>
          </a:prstGeom>
          <a:solidFill>
            <a:srgbClr val="66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Calibri" pitchFamily="34" charset="0"/>
                <a:cs typeface="Angsana New" pitchFamily="18" charset="-34"/>
              </a:defRPr>
            </a:lvl1pPr>
            <a:lvl2pPr marL="742950" indent="-285750" eaLnBrk="0" hangingPunct="0">
              <a:defRPr sz="2800">
                <a:solidFill>
                  <a:schemeClr val="tx1"/>
                </a:solidFill>
                <a:latin typeface="Calibri" pitchFamily="34" charset="0"/>
                <a:cs typeface="Angsana New" pitchFamily="18" charset="-34"/>
              </a:defRPr>
            </a:lvl2pPr>
            <a:lvl3pPr marL="1143000" indent="-228600" eaLnBrk="0" hangingPunct="0">
              <a:defRPr sz="2800">
                <a:solidFill>
                  <a:schemeClr val="tx1"/>
                </a:solidFill>
                <a:latin typeface="Calibri" pitchFamily="34" charset="0"/>
                <a:cs typeface="Angsana New" pitchFamily="18" charset="-34"/>
              </a:defRPr>
            </a:lvl3pPr>
            <a:lvl4pPr marL="1600200" indent="-228600" eaLnBrk="0" hangingPunct="0">
              <a:defRPr sz="2800">
                <a:solidFill>
                  <a:schemeClr val="tx1"/>
                </a:solidFill>
                <a:latin typeface="Calibri" pitchFamily="34" charset="0"/>
                <a:cs typeface="Angsana New" pitchFamily="18" charset="-34"/>
              </a:defRPr>
            </a:lvl4pPr>
            <a:lvl5pPr marL="2057400" indent="-228600" eaLnBrk="0" hangingPunct="0">
              <a:defRPr sz="2800">
                <a:solidFill>
                  <a:schemeClr val="tx1"/>
                </a:solidFill>
                <a:latin typeface="Calibri"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Calibri"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Calibri"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Calibri"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Calibri" pitchFamily="34" charset="0"/>
                <a:cs typeface="Angsana New" pitchFamily="18" charset="-34"/>
              </a:defRPr>
            </a:lvl9pPr>
          </a:lstStyle>
          <a:p>
            <a:pPr eaLnBrk="1" hangingPunct="1"/>
            <a:r>
              <a:rPr lang="en-US" sz="2400" b="1">
                <a:latin typeface="Arial" pitchFamily="34" charset="0"/>
                <a:cs typeface="JasmineUPC" pitchFamily="18" charset="-34"/>
              </a:rPr>
              <a:t>Safety &amp; Quality of Patient Care</a:t>
            </a:r>
            <a:endParaRPr lang="th-TH" sz="2400" b="1">
              <a:latin typeface="Arial" pitchFamily="34" charset="0"/>
              <a:cs typeface="JasmineUPC" pitchFamily="18" charset="-34"/>
            </a:endParaRPr>
          </a:p>
        </p:txBody>
      </p:sp>
      <p:sp>
        <p:nvSpPr>
          <p:cNvPr id="36878" name="Line 14"/>
          <p:cNvSpPr>
            <a:spLocks noChangeShapeType="1"/>
          </p:cNvSpPr>
          <p:nvPr/>
        </p:nvSpPr>
        <p:spPr bwMode="auto">
          <a:xfrm flipV="1">
            <a:off x="2895600" y="1905000"/>
            <a:ext cx="0" cy="457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36880" name="AutoShape 16"/>
          <p:cNvSpPr>
            <a:spLocks noChangeArrowheads="1"/>
          </p:cNvSpPr>
          <p:nvPr/>
        </p:nvSpPr>
        <p:spPr bwMode="auto">
          <a:xfrm>
            <a:off x="3886200" y="4191000"/>
            <a:ext cx="457200" cy="318120"/>
          </a:xfrm>
          <a:prstGeom prst="up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cs typeface="Cordia New" pitchFamily="34" charset="-34"/>
            </a:endParaRPr>
          </a:p>
        </p:txBody>
      </p:sp>
      <p:sp>
        <p:nvSpPr>
          <p:cNvPr id="36882" name="Line 4"/>
          <p:cNvSpPr>
            <a:spLocks noChangeShapeType="1"/>
          </p:cNvSpPr>
          <p:nvPr/>
        </p:nvSpPr>
        <p:spPr bwMode="auto">
          <a:xfrm>
            <a:off x="228600" y="152400"/>
            <a:ext cx="5562600" cy="0"/>
          </a:xfrm>
          <a:prstGeom prst="line">
            <a:avLst/>
          </a:prstGeom>
          <a:noFill/>
          <a:ln w="571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36883" name="Rectangle 10"/>
          <p:cNvSpPr>
            <a:spLocks noChangeArrowheads="1"/>
          </p:cNvSpPr>
          <p:nvPr/>
        </p:nvSpPr>
        <p:spPr bwMode="auto">
          <a:xfrm>
            <a:off x="228600" y="273050"/>
            <a:ext cx="5562600" cy="946150"/>
          </a:xfrm>
          <a:prstGeom prst="rect">
            <a:avLst/>
          </a:prstGeom>
          <a:solidFill>
            <a:srgbClr val="3333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b="1" dirty="0">
                <a:solidFill>
                  <a:schemeClr val="bg1"/>
                </a:solidFill>
                <a:latin typeface="Times New Roman" pitchFamily="18" charset="0"/>
                <a:cs typeface="FreesiaUPC" pitchFamily="34" charset="-34"/>
              </a:rPr>
              <a:t>Basic Concepts of </a:t>
            </a:r>
          </a:p>
          <a:p>
            <a:pPr algn="ctr"/>
            <a:r>
              <a:rPr lang="en-US" b="1" dirty="0">
                <a:solidFill>
                  <a:schemeClr val="bg1"/>
                </a:solidFill>
                <a:latin typeface="Times New Roman" pitchFamily="18" charset="0"/>
                <a:cs typeface="FreesiaUPC" pitchFamily="34" charset="-34"/>
              </a:rPr>
              <a:t>Hospital Accreditation</a:t>
            </a:r>
            <a:endParaRPr lang="en-US" sz="3600" b="1" dirty="0">
              <a:solidFill>
                <a:schemeClr val="bg1"/>
              </a:solidFill>
              <a:latin typeface="Times New Roman" pitchFamily="18" charset="0"/>
              <a:cs typeface="FreesiaUPC" pitchFamily="34" charset="-34"/>
            </a:endParaRPr>
          </a:p>
        </p:txBody>
      </p:sp>
      <p:sp>
        <p:nvSpPr>
          <p:cNvPr id="36885" name="Line 5"/>
          <p:cNvSpPr>
            <a:spLocks noChangeShapeType="1"/>
          </p:cNvSpPr>
          <p:nvPr/>
        </p:nvSpPr>
        <p:spPr bwMode="auto">
          <a:xfrm>
            <a:off x="6324600" y="457200"/>
            <a:ext cx="2743200" cy="0"/>
          </a:xfrm>
          <a:prstGeom prst="line">
            <a:avLst/>
          </a:prstGeom>
          <a:noFill/>
          <a:ln w="3810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36886" name="Line 6"/>
          <p:cNvSpPr>
            <a:spLocks noChangeShapeType="1"/>
          </p:cNvSpPr>
          <p:nvPr/>
        </p:nvSpPr>
        <p:spPr bwMode="auto">
          <a:xfrm>
            <a:off x="0" y="6477000"/>
            <a:ext cx="9144000" cy="0"/>
          </a:xfrm>
          <a:prstGeom prst="line">
            <a:avLst/>
          </a:prstGeom>
          <a:noFill/>
          <a:ln w="9525">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36887" name="Oval 7"/>
          <p:cNvSpPr>
            <a:spLocks noChangeArrowheads="1"/>
          </p:cNvSpPr>
          <p:nvPr/>
        </p:nvSpPr>
        <p:spPr bwMode="auto">
          <a:xfrm>
            <a:off x="8305800" y="6248400"/>
            <a:ext cx="381000" cy="304800"/>
          </a:xfrm>
          <a:prstGeom prst="ellipse">
            <a:avLst/>
          </a:prstGeom>
          <a:noFill/>
          <a:ln w="9525">
            <a:solidFill>
              <a:schemeClr val="tx1"/>
            </a:solidFill>
            <a:round/>
            <a:headEnd/>
            <a:tailEnd/>
          </a:ln>
          <a:effectLst/>
          <a:extLst>
            <a:ext uri="{909E8E84-426E-40DD-AFC4-6F175D3DCCD1}">
              <a14:hiddenFill xmlns:a14="http://schemas.microsoft.com/office/drawing/2010/main">
                <a:gradFill rotWithShape="1">
                  <a:gsLst>
                    <a:gs pos="0">
                      <a:schemeClr val="bg1">
                        <a:alpha val="67000"/>
                      </a:schemeClr>
                    </a:gs>
                    <a:gs pos="100000">
                      <a:srgbClr val="DBDBDB"/>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cs typeface="Cordia New" pitchFamily="34" charset="-34"/>
            </a:endParaRPr>
          </a:p>
        </p:txBody>
      </p:sp>
      <p:sp>
        <p:nvSpPr>
          <p:cNvPr id="36888" name="Line 8"/>
          <p:cNvSpPr>
            <a:spLocks noChangeShapeType="1"/>
          </p:cNvSpPr>
          <p:nvPr/>
        </p:nvSpPr>
        <p:spPr bwMode="auto">
          <a:xfrm>
            <a:off x="8343900" y="6477000"/>
            <a:ext cx="3048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25" name="Text Box 14"/>
          <p:cNvSpPr txBox="1">
            <a:spLocks noChangeArrowheads="1"/>
          </p:cNvSpPr>
          <p:nvPr/>
        </p:nvSpPr>
        <p:spPr bwMode="auto">
          <a:xfrm>
            <a:off x="35496" y="5291916"/>
            <a:ext cx="3235437" cy="369332"/>
          </a:xfrm>
          <a:prstGeom prst="rect">
            <a:avLst/>
          </a:prstGeom>
          <a:solidFill>
            <a:srgbClr val="66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90000"/>
              </a:lnSpc>
            </a:pPr>
            <a:r>
              <a:rPr lang="en-US" sz="2000" b="1" dirty="0">
                <a:cs typeface="DilleniaUPC" pitchFamily="18" charset="-34"/>
              </a:rPr>
              <a:t>Core Values &amp; Concepts</a:t>
            </a:r>
            <a:r>
              <a:rPr lang="en-US" sz="2000" b="1" dirty="0" smtClean="0">
                <a:cs typeface="DilleniaUPC" pitchFamily="18" charset="-34"/>
              </a:rPr>
              <a:t>:</a:t>
            </a:r>
          </a:p>
        </p:txBody>
      </p:sp>
      <p:pic>
        <p:nvPicPr>
          <p:cNvPr id="2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3878163"/>
            <a:ext cx="4538106" cy="2863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98025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98F2C79-9765-46CA-8DA4-A8A4A4C4E18E}" type="slidenum">
              <a:rPr lang="th-TH" smtClean="0"/>
              <a:pPr>
                <a:defRPr/>
              </a:pPr>
              <a:t>50</a:t>
            </a:fld>
            <a:endParaRPr lang="th-TH"/>
          </a:p>
        </p:txBody>
      </p:sp>
      <p:sp>
        <p:nvSpPr>
          <p:cNvPr id="5" name="TextBox 4"/>
          <p:cNvSpPr txBox="1"/>
          <p:nvPr/>
        </p:nvSpPr>
        <p:spPr>
          <a:xfrm>
            <a:off x="-136525" y="668338"/>
            <a:ext cx="9401175" cy="6000750"/>
          </a:xfrm>
          <a:prstGeom prst="rect">
            <a:avLst/>
          </a:prstGeom>
          <a:noFill/>
        </p:spPr>
        <p:txBody>
          <a:bodyPr wrap="none">
            <a:spAutoFit/>
          </a:bodyPr>
          <a:lstStyle/>
          <a:p>
            <a:pPr algn="ctr">
              <a:defRPr/>
            </a:pPr>
            <a:r>
              <a:rPr lang="th-TH" sz="6000" b="1" dirty="0">
                <a:solidFill>
                  <a:srgbClr val="FF0000"/>
                </a:solidFill>
                <a:latin typeface="TH SarabunPSK" pitchFamily="34" charset="-34"/>
                <a:cs typeface="TH SarabunPSK" pitchFamily="34" charset="-34"/>
              </a:rPr>
              <a:t>การรับส่งเวร</a:t>
            </a:r>
          </a:p>
          <a:p>
            <a:pPr algn="ctr">
              <a:defRPr/>
            </a:pPr>
            <a:r>
              <a:rPr lang="th-TH" sz="5400" b="1" dirty="0">
                <a:solidFill>
                  <a:srgbClr val="0000CC"/>
                </a:solidFill>
                <a:latin typeface="TH SarabunPSK" pitchFamily="34" charset="-34"/>
                <a:cs typeface="TH SarabunPSK" pitchFamily="34" charset="-34"/>
              </a:rPr>
              <a:t>ใช้เวลาเท่าไร พูดเรื่องอะไรกัน</a:t>
            </a:r>
          </a:p>
          <a:p>
            <a:pPr algn="ctr">
              <a:defRPr/>
            </a:pPr>
            <a:r>
              <a:rPr lang="th-TH" sz="5400" b="1" dirty="0">
                <a:solidFill>
                  <a:srgbClr val="0000CC"/>
                </a:solidFill>
                <a:latin typeface="TH SarabunPSK" pitchFamily="34" charset="-34"/>
                <a:cs typeface="TH SarabunPSK" pitchFamily="34" charset="-34"/>
              </a:rPr>
              <a:t>จะลดเวลา ลดการพูด และใช้วิธีอื่นแทนได้หรือไม่</a:t>
            </a:r>
          </a:p>
          <a:p>
            <a:pPr algn="ctr">
              <a:defRPr/>
            </a:pPr>
            <a:r>
              <a:rPr lang="th-TH" sz="5400" b="1" dirty="0">
                <a:solidFill>
                  <a:srgbClr val="0000CC"/>
                </a:solidFill>
                <a:latin typeface="TH SarabunPSK" pitchFamily="34" charset="-34"/>
                <a:cs typeface="TH SarabunPSK" pitchFamily="34" charset="-34"/>
              </a:rPr>
              <a:t>ลองออกแบบบัตรส่งเวรดู</a:t>
            </a:r>
          </a:p>
          <a:p>
            <a:pPr marL="533400">
              <a:defRPr/>
            </a:pPr>
            <a:r>
              <a:rPr lang="en-US" sz="5400" b="1" dirty="0">
                <a:latin typeface="TH SarabunPSK" pitchFamily="34" charset="-34"/>
                <a:cs typeface="TH SarabunPSK" pitchFamily="34" charset="-34"/>
              </a:rPr>
              <a:t>High risk patient:</a:t>
            </a:r>
            <a:r>
              <a:rPr lang="en-US" sz="5400" b="1" dirty="0">
                <a:solidFill>
                  <a:srgbClr val="0000CC"/>
                </a:solidFill>
                <a:latin typeface="TH SarabunPSK" pitchFamily="34" charset="-34"/>
                <a:cs typeface="TH SarabunPSK" pitchFamily="34" charset="-34"/>
              </a:rPr>
              <a:t> name, risk, measure</a:t>
            </a:r>
          </a:p>
          <a:p>
            <a:pPr marL="533400">
              <a:defRPr/>
            </a:pPr>
            <a:r>
              <a:rPr lang="en-US" sz="5400" b="1" dirty="0">
                <a:latin typeface="TH SarabunPSK" pitchFamily="34" charset="-34"/>
                <a:cs typeface="TH SarabunPSK" pitchFamily="34" charset="-34"/>
              </a:rPr>
              <a:t>To be done: </a:t>
            </a:r>
          </a:p>
          <a:p>
            <a:pPr marL="533400">
              <a:defRPr/>
            </a:pPr>
            <a:r>
              <a:rPr lang="en-US" sz="5400" b="1" dirty="0">
                <a:latin typeface="TH SarabunPSK" pitchFamily="34" charset="-34"/>
                <a:cs typeface="TH SarabunPSK" pitchFamily="34" charset="-34"/>
              </a:rPr>
              <a:t>To follow:</a:t>
            </a:r>
          </a:p>
        </p:txBody>
      </p:sp>
    </p:spTree>
    <p:extLst>
      <p:ext uri="{BB962C8B-B14F-4D97-AF65-F5344CB8AC3E}">
        <p14:creationId xmlns:p14="http://schemas.microsoft.com/office/powerpoint/2010/main" val="21778193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9CE624A-CA2D-49F8-9A98-C580AD40B265}" type="slidenum">
              <a:rPr lang="th-TH" smtClean="0"/>
              <a:pPr>
                <a:defRPr/>
              </a:pPr>
              <a:t>51</a:t>
            </a:fld>
            <a:endParaRPr lang="th-TH"/>
          </a:p>
        </p:txBody>
      </p:sp>
      <p:sp>
        <p:nvSpPr>
          <p:cNvPr id="21507" name="TextBox 4"/>
          <p:cNvSpPr txBox="1">
            <a:spLocks noChangeArrowheads="1"/>
          </p:cNvSpPr>
          <p:nvPr/>
        </p:nvSpPr>
        <p:spPr bwMode="auto">
          <a:xfrm>
            <a:off x="479425" y="1289050"/>
            <a:ext cx="8169275"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algn="ctr" eaLnBrk="1" hangingPunct="1"/>
            <a:r>
              <a:rPr lang="th-TH" sz="6000" b="1">
                <a:solidFill>
                  <a:srgbClr val="FF0000"/>
                </a:solidFill>
                <a:latin typeface="TH SarabunPSK" pitchFamily="34" charset="-34"/>
                <a:cs typeface="TH SarabunPSK" pitchFamily="34" charset="-34"/>
              </a:rPr>
              <a:t>เวชระเบียน</a:t>
            </a:r>
          </a:p>
          <a:p>
            <a:pPr algn="ctr" eaLnBrk="1" hangingPunct="1"/>
            <a:r>
              <a:rPr lang="th-TH" sz="5400" b="1">
                <a:solidFill>
                  <a:srgbClr val="0000CC"/>
                </a:solidFill>
                <a:latin typeface="TH SarabunPSK" pitchFamily="34" charset="-34"/>
                <a:cs typeface="TH SarabunPSK" pitchFamily="34" charset="-34"/>
              </a:rPr>
              <a:t>ลองศึกษาสิ่งที่บันทึกว่ามีคุณค่าอะไร</a:t>
            </a:r>
          </a:p>
          <a:p>
            <a:pPr algn="ctr" eaLnBrk="1" hangingPunct="1"/>
            <a:r>
              <a:rPr lang="th-TH" sz="5400" b="1">
                <a:solidFill>
                  <a:srgbClr val="0000CC"/>
                </a:solidFill>
                <a:latin typeface="TH SarabunPSK" pitchFamily="34" charset="-34"/>
                <a:cs typeface="TH SarabunPSK" pitchFamily="34" charset="-34"/>
              </a:rPr>
              <a:t>เอาไปใช้ประโยชน์อย่างไร</a:t>
            </a:r>
          </a:p>
          <a:p>
            <a:pPr algn="ctr" eaLnBrk="1" hangingPunct="1"/>
            <a:r>
              <a:rPr lang="th-TH" sz="5400" b="1">
                <a:solidFill>
                  <a:srgbClr val="0000CC"/>
                </a:solidFill>
                <a:latin typeface="TH SarabunPSK" pitchFamily="34" charset="-34"/>
                <a:cs typeface="TH SarabunPSK" pitchFamily="34" charset="-34"/>
              </a:rPr>
              <a:t>จะเลิกบันทึกสิ่งที่ไม่เกิดประโยชน์ได้อย่างไร</a:t>
            </a:r>
          </a:p>
        </p:txBody>
      </p:sp>
    </p:spTree>
    <p:extLst>
      <p:ext uri="{BB962C8B-B14F-4D97-AF65-F5344CB8AC3E}">
        <p14:creationId xmlns:p14="http://schemas.microsoft.com/office/powerpoint/2010/main" val="29300107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lide Number Placeholder 5"/>
          <p:cNvSpPr>
            <a:spLocks noGrp="1"/>
          </p:cNvSpPr>
          <p:nvPr>
            <p:ph type="sldNum" sz="quarter" idx="12"/>
          </p:nvPr>
        </p:nvSpPr>
        <p:spPr/>
        <p:txBody>
          <a:bodyPr/>
          <a:lstStyle/>
          <a:p>
            <a:pPr>
              <a:defRPr/>
            </a:pPr>
            <a:fld id="{636618E6-5DAC-42C9-B294-6B0323841171}" type="slidenum">
              <a:rPr lang="en-US">
                <a:latin typeface="Arial" pitchFamily="34" charset="0"/>
              </a:rPr>
              <a:pPr>
                <a:defRPr/>
              </a:pPr>
              <a:t>52</a:t>
            </a:fld>
            <a:endParaRPr lang="th-TH">
              <a:latin typeface="Arial" pitchFamily="34" charset="0"/>
            </a:endParaRPr>
          </a:p>
        </p:txBody>
      </p:sp>
      <p:pic>
        <p:nvPicPr>
          <p:cNvPr id="6147"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796925"/>
            <a:ext cx="7543800" cy="541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Line 9"/>
          <p:cNvSpPr>
            <a:spLocks noChangeShapeType="1"/>
          </p:cNvSpPr>
          <p:nvPr/>
        </p:nvSpPr>
        <p:spPr bwMode="auto">
          <a:xfrm>
            <a:off x="0" y="6477000"/>
            <a:ext cx="9144000" cy="0"/>
          </a:xfrm>
          <a:prstGeom prst="line">
            <a:avLst/>
          </a:prstGeom>
          <a:noFill/>
          <a:ln w="9525">
            <a:solidFill>
              <a:srgbClr val="9900CC"/>
            </a:solidFill>
            <a:round/>
            <a:headEnd/>
            <a:tailEnd/>
          </a:ln>
          <a:extLst>
            <a:ext uri="{909E8E84-426E-40DD-AFC4-6F175D3DCCD1}">
              <a14:hiddenFill xmlns:a14="http://schemas.microsoft.com/office/drawing/2010/main">
                <a:noFill/>
              </a14:hiddenFill>
            </a:ext>
          </a:extLst>
        </p:spPr>
        <p:txBody>
          <a:bodyPr/>
          <a:lstStyle/>
          <a:p>
            <a:endParaRPr lang="th-TH"/>
          </a:p>
        </p:txBody>
      </p:sp>
      <p:sp>
        <p:nvSpPr>
          <p:cNvPr id="6149" name="Oval 10"/>
          <p:cNvSpPr>
            <a:spLocks noChangeArrowheads="1"/>
          </p:cNvSpPr>
          <p:nvPr/>
        </p:nvSpPr>
        <p:spPr bwMode="auto">
          <a:xfrm>
            <a:off x="8305800" y="6248400"/>
            <a:ext cx="381000" cy="304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50" name="Line 11"/>
          <p:cNvSpPr>
            <a:spLocks noChangeShapeType="1"/>
          </p:cNvSpPr>
          <p:nvPr/>
        </p:nvSpPr>
        <p:spPr bwMode="auto">
          <a:xfrm>
            <a:off x="8343900" y="6477000"/>
            <a:ext cx="3048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th-TH"/>
          </a:p>
        </p:txBody>
      </p:sp>
      <p:sp>
        <p:nvSpPr>
          <p:cNvPr id="6151" name="Text Box 14"/>
          <p:cNvSpPr txBox="1">
            <a:spLocks noChangeArrowheads="1"/>
          </p:cNvSpPr>
          <p:nvPr/>
        </p:nvSpPr>
        <p:spPr bwMode="auto">
          <a:xfrm>
            <a:off x="381000" y="1520825"/>
            <a:ext cx="8458200" cy="457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eaLnBrk="1" hangingPunct="1"/>
            <a:r>
              <a:rPr lang="en-US" sz="3200" b="1">
                <a:latin typeface="Browallia New" pitchFamily="34" charset="-34"/>
                <a:cs typeface="FreesiaUPC" pitchFamily="34" charset="-34"/>
              </a:rPr>
              <a:t>Reliability </a:t>
            </a:r>
            <a:r>
              <a:rPr lang="th-TH" sz="3200" b="1">
                <a:latin typeface="Browallia New" pitchFamily="34" charset="-34"/>
                <a:cs typeface="FreesiaUPC" pitchFamily="34" charset="-34"/>
              </a:rPr>
              <a:t>หมายถึงการทำงานที่ปราศจากปัญหา ความล้มเหลว หรือข้อผิดพลาดในช่วงเวลาที่ต่อเนื่องกัน (</a:t>
            </a:r>
            <a:r>
              <a:rPr lang="en-US" sz="3200" b="1">
                <a:latin typeface="Browallia New" pitchFamily="34" charset="-34"/>
                <a:cs typeface="FreesiaUPC" pitchFamily="34" charset="-34"/>
              </a:rPr>
              <a:t>Reliability is defined as failure</a:t>
            </a:r>
            <a:r>
              <a:rPr lang="th-TH" sz="3200" b="1">
                <a:latin typeface="Browallia New" pitchFamily="34" charset="-34"/>
                <a:cs typeface="FreesiaUPC" pitchFamily="34" charset="-34"/>
              </a:rPr>
              <a:t>-</a:t>
            </a:r>
            <a:r>
              <a:rPr lang="en-US" sz="3200" b="1">
                <a:latin typeface="Browallia New" pitchFamily="34" charset="-34"/>
                <a:cs typeface="FreesiaUPC" pitchFamily="34" charset="-34"/>
              </a:rPr>
              <a:t>free operation over time</a:t>
            </a:r>
            <a:r>
              <a:rPr lang="th-TH" sz="3200" b="1">
                <a:latin typeface="Browallia New" pitchFamily="34" charset="-34"/>
                <a:cs typeface="FreesiaUPC" pitchFamily="34" charset="-34"/>
              </a:rPr>
              <a:t>.)</a:t>
            </a:r>
          </a:p>
          <a:p>
            <a:pPr eaLnBrk="1" hangingPunct="1"/>
            <a:endParaRPr lang="en-US" sz="2400" b="1">
              <a:latin typeface="Browallia New" pitchFamily="34" charset="-34"/>
              <a:cs typeface="FreesiaUPC" pitchFamily="34" charset="-34"/>
            </a:endParaRPr>
          </a:p>
          <a:p>
            <a:pPr eaLnBrk="1" hangingPunct="1"/>
            <a:r>
              <a:rPr lang="en-US">
                <a:latin typeface="Browallia New" pitchFamily="34" charset="-34"/>
                <a:cs typeface="FreesiaUPC" pitchFamily="34" charset="-34"/>
              </a:rPr>
              <a:t>Reliability </a:t>
            </a:r>
            <a:r>
              <a:rPr lang="th-TH">
                <a:latin typeface="Browallia New" pitchFamily="34" charset="-34"/>
                <a:cs typeface="FreesiaUPC" pitchFamily="34" charset="-34"/>
              </a:rPr>
              <a:t>= จำนวนปฏิบัติการที่ได้รับผลที่ต้องการ </a:t>
            </a:r>
            <a:r>
              <a:rPr lang="en-US">
                <a:latin typeface="Browallia New" pitchFamily="34" charset="-34"/>
                <a:cs typeface="Browallia New" pitchFamily="34" charset="-34"/>
              </a:rPr>
              <a:t>÷</a:t>
            </a:r>
            <a:r>
              <a:rPr lang="en-US">
                <a:latin typeface="Browallia New" pitchFamily="34" charset="-34"/>
                <a:cs typeface="FreesiaUPC" pitchFamily="34" charset="-34"/>
              </a:rPr>
              <a:t>  </a:t>
            </a:r>
            <a:r>
              <a:rPr lang="th-TH">
                <a:latin typeface="Browallia New" pitchFamily="34" charset="-34"/>
                <a:cs typeface="FreesiaUPC" pitchFamily="34" charset="-34"/>
              </a:rPr>
              <a:t>จำนวนปฏิบัติการทั้งหมด</a:t>
            </a:r>
          </a:p>
          <a:p>
            <a:pPr eaLnBrk="1" hangingPunct="1"/>
            <a:endParaRPr lang="en-US" sz="1800">
              <a:latin typeface="Browallia New" pitchFamily="34" charset="-34"/>
              <a:cs typeface="FreesiaUPC" pitchFamily="34" charset="-34"/>
            </a:endParaRPr>
          </a:p>
          <a:p>
            <a:pPr eaLnBrk="1" hangingPunct="1"/>
            <a:r>
              <a:rPr lang="en-US" sz="3200" b="1">
                <a:latin typeface="Browallia New" pitchFamily="34" charset="-34"/>
                <a:cs typeface="FreesiaUPC" pitchFamily="34" charset="-34"/>
              </a:rPr>
              <a:t>Unreliability </a:t>
            </a:r>
            <a:r>
              <a:rPr lang="th-TH" sz="3200" b="1">
                <a:latin typeface="Browallia New" pitchFamily="34" charset="-34"/>
                <a:cs typeface="FreesiaUPC" pitchFamily="34" charset="-34"/>
              </a:rPr>
              <a:t>หรือ </a:t>
            </a:r>
            <a:r>
              <a:rPr lang="en-US" sz="3200" b="1">
                <a:latin typeface="Browallia New" pitchFamily="34" charset="-34"/>
                <a:cs typeface="FreesiaUPC" pitchFamily="34" charset="-34"/>
              </a:rPr>
              <a:t>failure rate </a:t>
            </a:r>
            <a:r>
              <a:rPr lang="th-TH" sz="3200" b="1">
                <a:latin typeface="Browallia New" pitchFamily="34" charset="-34"/>
                <a:cs typeface="FreesiaUPC" pitchFamily="34" charset="-34"/>
              </a:rPr>
              <a:t>= </a:t>
            </a:r>
            <a:r>
              <a:rPr lang="en-US" sz="3200" b="1">
                <a:latin typeface="Browallia New" pitchFamily="34" charset="-34"/>
                <a:cs typeface="FreesiaUPC" pitchFamily="34" charset="-34"/>
              </a:rPr>
              <a:t>1-Reliability</a:t>
            </a:r>
            <a:endParaRPr lang="th-TH" sz="3200" b="1">
              <a:latin typeface="Browallia New" pitchFamily="34" charset="-34"/>
              <a:cs typeface="FreesiaUPC" pitchFamily="34" charset="-34"/>
            </a:endParaRPr>
          </a:p>
          <a:p>
            <a:pPr eaLnBrk="1" hangingPunct="1"/>
            <a:r>
              <a:rPr lang="en-US" sz="3200" b="1">
                <a:latin typeface="Browallia New" pitchFamily="34" charset="-34"/>
                <a:cs typeface="FreesiaUPC" pitchFamily="34" charset="-34"/>
              </a:rPr>
              <a:t>	10</a:t>
            </a:r>
            <a:r>
              <a:rPr lang="th-TH" sz="3200" b="1">
                <a:latin typeface="Browallia New" pitchFamily="34" charset="-34"/>
                <a:cs typeface="FreesiaUPC" pitchFamily="34" charset="-34"/>
              </a:rPr>
              <a:t> </a:t>
            </a:r>
            <a:r>
              <a:rPr lang="en-US" sz="3200" b="1" baseline="30000">
                <a:latin typeface="Browallia New" pitchFamily="34" charset="-34"/>
                <a:cs typeface="FreesiaUPC" pitchFamily="34" charset="-34"/>
              </a:rPr>
              <a:t>-1</a:t>
            </a:r>
            <a:r>
              <a:rPr lang="th-TH" sz="3200" b="1">
                <a:latin typeface="Browallia New" pitchFamily="34" charset="-34"/>
                <a:cs typeface="FreesiaUPC" pitchFamily="34" charset="-34"/>
              </a:rPr>
              <a:t> = ความบกพร่อง </a:t>
            </a:r>
            <a:r>
              <a:rPr lang="en-US" sz="3200" b="1">
                <a:latin typeface="Browallia New" pitchFamily="34" charset="-34"/>
                <a:cs typeface="FreesiaUPC" pitchFamily="34" charset="-34"/>
              </a:rPr>
              <a:t>1</a:t>
            </a:r>
            <a:r>
              <a:rPr lang="th-TH" sz="3200" b="1">
                <a:latin typeface="Browallia New" pitchFamily="34" charset="-34"/>
                <a:cs typeface="FreesiaUPC" pitchFamily="34" charset="-34"/>
              </a:rPr>
              <a:t> ครั้ง / การกระทำ </a:t>
            </a:r>
            <a:r>
              <a:rPr lang="en-US" sz="3200" b="1">
                <a:latin typeface="Browallia New" pitchFamily="34" charset="-34"/>
                <a:cs typeface="FreesiaUPC" pitchFamily="34" charset="-34"/>
              </a:rPr>
              <a:t>10</a:t>
            </a:r>
            <a:r>
              <a:rPr lang="th-TH" sz="3200" b="1">
                <a:latin typeface="Browallia New" pitchFamily="34" charset="-34"/>
                <a:cs typeface="FreesiaUPC" pitchFamily="34" charset="-34"/>
              </a:rPr>
              <a:t> ครั้ง</a:t>
            </a:r>
          </a:p>
          <a:p>
            <a:pPr eaLnBrk="1" hangingPunct="1"/>
            <a:r>
              <a:rPr lang="en-US" sz="3200" b="1">
                <a:latin typeface="Browallia New" pitchFamily="34" charset="-34"/>
                <a:cs typeface="FreesiaUPC" pitchFamily="34" charset="-34"/>
              </a:rPr>
              <a:t>	10</a:t>
            </a:r>
            <a:r>
              <a:rPr lang="th-TH" sz="3200" b="1">
                <a:latin typeface="Browallia New" pitchFamily="34" charset="-34"/>
                <a:cs typeface="FreesiaUPC" pitchFamily="34" charset="-34"/>
              </a:rPr>
              <a:t> </a:t>
            </a:r>
            <a:r>
              <a:rPr lang="en-US" sz="3200" b="1" baseline="30000">
                <a:latin typeface="Browallia New" pitchFamily="34" charset="-34"/>
                <a:cs typeface="FreesiaUPC" pitchFamily="34" charset="-34"/>
              </a:rPr>
              <a:t>-2</a:t>
            </a:r>
            <a:r>
              <a:rPr lang="th-TH" sz="3200" b="1">
                <a:latin typeface="Browallia New" pitchFamily="34" charset="-34"/>
                <a:cs typeface="FreesiaUPC" pitchFamily="34" charset="-34"/>
              </a:rPr>
              <a:t> = ความบกพร่อง </a:t>
            </a:r>
            <a:r>
              <a:rPr lang="en-US" sz="3200" b="1">
                <a:latin typeface="Browallia New" pitchFamily="34" charset="-34"/>
                <a:cs typeface="FreesiaUPC" pitchFamily="34" charset="-34"/>
              </a:rPr>
              <a:t>1</a:t>
            </a:r>
            <a:r>
              <a:rPr lang="th-TH" sz="3200" b="1">
                <a:latin typeface="Browallia New" pitchFamily="34" charset="-34"/>
                <a:cs typeface="FreesiaUPC" pitchFamily="34" charset="-34"/>
              </a:rPr>
              <a:t> ครั้ง / การกระทำ </a:t>
            </a:r>
            <a:r>
              <a:rPr lang="en-US" sz="3200" b="1">
                <a:latin typeface="Browallia New" pitchFamily="34" charset="-34"/>
                <a:cs typeface="FreesiaUPC" pitchFamily="34" charset="-34"/>
              </a:rPr>
              <a:t>100</a:t>
            </a:r>
            <a:r>
              <a:rPr lang="th-TH" sz="3200" b="1">
                <a:latin typeface="Browallia New" pitchFamily="34" charset="-34"/>
                <a:cs typeface="FreesiaUPC" pitchFamily="34" charset="-34"/>
              </a:rPr>
              <a:t> ครั้ง</a:t>
            </a:r>
          </a:p>
          <a:p>
            <a:pPr eaLnBrk="1" hangingPunct="1"/>
            <a:r>
              <a:rPr lang="en-US" sz="3200" b="1">
                <a:latin typeface="Browallia New" pitchFamily="34" charset="-34"/>
                <a:cs typeface="FreesiaUPC" pitchFamily="34" charset="-34"/>
              </a:rPr>
              <a:t>	10</a:t>
            </a:r>
            <a:r>
              <a:rPr lang="th-TH" sz="3200" b="1">
                <a:latin typeface="Browallia New" pitchFamily="34" charset="-34"/>
                <a:cs typeface="FreesiaUPC" pitchFamily="34" charset="-34"/>
              </a:rPr>
              <a:t> </a:t>
            </a:r>
            <a:r>
              <a:rPr lang="en-US" sz="3200" b="1" baseline="30000">
                <a:latin typeface="Browallia New" pitchFamily="34" charset="-34"/>
                <a:cs typeface="FreesiaUPC" pitchFamily="34" charset="-34"/>
              </a:rPr>
              <a:t>-3</a:t>
            </a:r>
            <a:r>
              <a:rPr lang="th-TH" sz="3200" b="1">
                <a:latin typeface="Browallia New" pitchFamily="34" charset="-34"/>
                <a:cs typeface="FreesiaUPC" pitchFamily="34" charset="-34"/>
              </a:rPr>
              <a:t> = ความบกพร่อง </a:t>
            </a:r>
            <a:r>
              <a:rPr lang="en-US" sz="3200" b="1">
                <a:latin typeface="Browallia New" pitchFamily="34" charset="-34"/>
                <a:cs typeface="FreesiaUPC" pitchFamily="34" charset="-34"/>
              </a:rPr>
              <a:t>1</a:t>
            </a:r>
            <a:r>
              <a:rPr lang="th-TH" sz="3200" b="1">
                <a:latin typeface="Browallia New" pitchFamily="34" charset="-34"/>
                <a:cs typeface="FreesiaUPC" pitchFamily="34" charset="-34"/>
              </a:rPr>
              <a:t> ครั้ง / การกระทำ </a:t>
            </a:r>
            <a:r>
              <a:rPr lang="en-US" sz="3200" b="1">
                <a:latin typeface="Browallia New" pitchFamily="34" charset="-34"/>
                <a:cs typeface="FreesiaUPC" pitchFamily="34" charset="-34"/>
              </a:rPr>
              <a:t>1,000</a:t>
            </a:r>
            <a:r>
              <a:rPr lang="th-TH" sz="3200" b="1">
                <a:latin typeface="Browallia New" pitchFamily="34" charset="-34"/>
                <a:cs typeface="FreesiaUPC" pitchFamily="34" charset="-34"/>
              </a:rPr>
              <a:t> ครั้ง</a:t>
            </a:r>
          </a:p>
        </p:txBody>
      </p:sp>
      <p:sp>
        <p:nvSpPr>
          <p:cNvPr id="6152" name="Rectangle 15"/>
          <p:cNvSpPr>
            <a:spLocks noChangeArrowheads="1"/>
          </p:cNvSpPr>
          <p:nvPr/>
        </p:nvSpPr>
        <p:spPr bwMode="auto">
          <a:xfrm>
            <a:off x="304800" y="273050"/>
            <a:ext cx="5410200" cy="579438"/>
          </a:xfrm>
          <a:prstGeom prst="rect">
            <a:avLst/>
          </a:prstGeom>
          <a:solidFill>
            <a:srgbClr val="33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b="1">
                <a:solidFill>
                  <a:schemeClr val="bg1"/>
                </a:solidFill>
                <a:latin typeface="Browallia New" pitchFamily="34" charset="-34"/>
                <a:cs typeface="FreesiaUPC" pitchFamily="34" charset="-34"/>
              </a:rPr>
              <a:t>Reliability</a:t>
            </a:r>
            <a:endParaRPr lang="en-US" sz="4000" b="1">
              <a:solidFill>
                <a:schemeClr val="bg1"/>
              </a:solidFill>
              <a:latin typeface="Browallia New" pitchFamily="34" charset="-34"/>
              <a:cs typeface="FreesiaUPC" pitchFamily="34" charset="-34"/>
            </a:endParaRPr>
          </a:p>
        </p:txBody>
      </p:sp>
      <p:pic>
        <p:nvPicPr>
          <p:cNvPr id="615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3000" y="611188"/>
            <a:ext cx="17780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25226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4"/>
          <p:cNvSpPr>
            <a:spLocks noGrp="1"/>
          </p:cNvSpPr>
          <p:nvPr>
            <p:ph type="sldNum" sz="quarter" idx="12"/>
          </p:nvPr>
        </p:nvSpPr>
        <p:spPr/>
        <p:txBody>
          <a:bodyPr/>
          <a:lstStyle/>
          <a:p>
            <a:pPr>
              <a:defRPr/>
            </a:pPr>
            <a:fld id="{914A0580-A540-433D-A3B7-B4CCA43F2361}" type="slidenum">
              <a:rPr lang="en-US">
                <a:latin typeface="Arial" pitchFamily="34" charset="0"/>
              </a:rPr>
              <a:pPr>
                <a:defRPr/>
              </a:pPr>
              <a:t>53</a:t>
            </a:fld>
            <a:endParaRPr lang="th-TH">
              <a:latin typeface="Arial" pitchFamily="34" charset="0"/>
            </a:endParaRPr>
          </a:p>
        </p:txBody>
      </p:sp>
      <p:pic>
        <p:nvPicPr>
          <p:cNvPr id="717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796925"/>
            <a:ext cx="7543800" cy="541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Line 7"/>
          <p:cNvSpPr>
            <a:spLocks noChangeShapeType="1"/>
          </p:cNvSpPr>
          <p:nvPr/>
        </p:nvSpPr>
        <p:spPr bwMode="auto">
          <a:xfrm>
            <a:off x="0" y="6477000"/>
            <a:ext cx="9144000" cy="0"/>
          </a:xfrm>
          <a:prstGeom prst="line">
            <a:avLst/>
          </a:prstGeom>
          <a:noFill/>
          <a:ln w="9525">
            <a:solidFill>
              <a:srgbClr val="9900CC"/>
            </a:solidFill>
            <a:round/>
            <a:headEnd/>
            <a:tailEnd/>
          </a:ln>
          <a:extLst>
            <a:ext uri="{909E8E84-426E-40DD-AFC4-6F175D3DCCD1}">
              <a14:hiddenFill xmlns:a14="http://schemas.microsoft.com/office/drawing/2010/main">
                <a:noFill/>
              </a14:hiddenFill>
            </a:ext>
          </a:extLst>
        </p:spPr>
        <p:txBody>
          <a:bodyPr/>
          <a:lstStyle/>
          <a:p>
            <a:endParaRPr lang="th-TH"/>
          </a:p>
        </p:txBody>
      </p:sp>
      <p:sp>
        <p:nvSpPr>
          <p:cNvPr id="7173" name="Oval 8"/>
          <p:cNvSpPr>
            <a:spLocks noChangeArrowheads="1"/>
          </p:cNvSpPr>
          <p:nvPr/>
        </p:nvSpPr>
        <p:spPr bwMode="auto">
          <a:xfrm>
            <a:off x="8305800" y="6248400"/>
            <a:ext cx="381000" cy="304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74" name="Line 9"/>
          <p:cNvSpPr>
            <a:spLocks noChangeShapeType="1"/>
          </p:cNvSpPr>
          <p:nvPr/>
        </p:nvSpPr>
        <p:spPr bwMode="auto">
          <a:xfrm>
            <a:off x="8343900" y="6477000"/>
            <a:ext cx="3048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th-TH"/>
          </a:p>
        </p:txBody>
      </p:sp>
      <p:sp>
        <p:nvSpPr>
          <p:cNvPr id="7175" name="Rectangle 11"/>
          <p:cNvSpPr>
            <a:spLocks noChangeArrowheads="1"/>
          </p:cNvSpPr>
          <p:nvPr/>
        </p:nvSpPr>
        <p:spPr bwMode="auto">
          <a:xfrm>
            <a:off x="304800" y="273050"/>
            <a:ext cx="5410200" cy="579438"/>
          </a:xfrm>
          <a:prstGeom prst="rect">
            <a:avLst/>
          </a:prstGeom>
          <a:solidFill>
            <a:srgbClr val="33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b="1">
                <a:solidFill>
                  <a:schemeClr val="bg1"/>
                </a:solidFill>
                <a:latin typeface="Browallia New" pitchFamily="34" charset="-34"/>
                <a:cs typeface="FreesiaUPC" pitchFamily="34" charset="-34"/>
              </a:rPr>
              <a:t>Reliability </a:t>
            </a:r>
            <a:r>
              <a:rPr lang="th-TH" sz="3200" b="1">
                <a:solidFill>
                  <a:schemeClr val="bg1"/>
                </a:solidFill>
                <a:latin typeface="Browallia New" pitchFamily="34" charset="-34"/>
                <a:cs typeface="FreesiaUPC" pitchFamily="34" charset="-34"/>
              </a:rPr>
              <a:t>กับลักษณะการออกแบบระบบ</a:t>
            </a:r>
            <a:endParaRPr lang="en-US" sz="4000" b="1">
              <a:solidFill>
                <a:schemeClr val="bg1"/>
              </a:solidFill>
              <a:latin typeface="Browallia New" pitchFamily="34" charset="-34"/>
              <a:cs typeface="FreesiaUPC" pitchFamily="34" charset="-34"/>
            </a:endParaRPr>
          </a:p>
        </p:txBody>
      </p:sp>
      <p:graphicFrame>
        <p:nvGraphicFramePr>
          <p:cNvPr id="30774" name="Group 54"/>
          <p:cNvGraphicFramePr>
            <a:graphicFrameLocks noGrp="1"/>
          </p:cNvGraphicFramePr>
          <p:nvPr>
            <p:ph/>
          </p:nvPr>
        </p:nvGraphicFramePr>
        <p:xfrm>
          <a:off x="457200" y="990600"/>
          <a:ext cx="8229600" cy="5241957"/>
        </p:xfrm>
        <a:graphic>
          <a:graphicData uri="http://schemas.openxmlformats.org/drawingml/2006/table">
            <a:tbl>
              <a:tblPr/>
              <a:tblGrid>
                <a:gridCol w="2514600"/>
                <a:gridCol w="5715000"/>
              </a:tblGrid>
              <a:tr h="213304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chemeClr val="tx1"/>
                          </a:solidFill>
                          <a:effectLst/>
                          <a:latin typeface="Browallia New" pitchFamily="34" charset="-34"/>
                          <a:ea typeface="Times New Roman" pitchFamily="18" charset="0"/>
                          <a:cs typeface="Browallia New" pitchFamily="34" charset="-34"/>
                        </a:rPr>
                        <a:t>10 </a:t>
                      </a:r>
                      <a:r>
                        <a:rPr kumimoji="0" lang="en-US" sz="3200" b="1" i="0" u="none" strike="noStrike" cap="none" normalizeH="0" baseline="30000" smtClean="0">
                          <a:ln>
                            <a:noFill/>
                          </a:ln>
                          <a:solidFill>
                            <a:schemeClr val="tx1"/>
                          </a:solidFill>
                          <a:effectLst/>
                          <a:latin typeface="Browallia New" pitchFamily="34" charset="-34"/>
                          <a:ea typeface="Times New Roman" pitchFamily="18" charset="0"/>
                          <a:cs typeface="Browallia New" pitchFamily="34" charset="-34"/>
                        </a:rPr>
                        <a:t>-1</a:t>
                      </a:r>
                      <a:r>
                        <a:rPr kumimoji="0" lang="en-US" sz="3200" b="1" i="0" u="none" strike="noStrike" cap="none" normalizeH="0" baseline="0" smtClean="0">
                          <a:ln>
                            <a:noFill/>
                          </a:ln>
                          <a:solidFill>
                            <a:schemeClr val="tx1"/>
                          </a:solidFill>
                          <a:effectLst/>
                          <a:latin typeface="Browallia New" pitchFamily="34" charset="-34"/>
                          <a:ea typeface="Times New Roman" pitchFamily="18" charset="0"/>
                          <a:cs typeface="Browallia New" pitchFamily="34" charset="-34"/>
                        </a:rPr>
                        <a:t> performance</a:t>
                      </a:r>
                      <a:endParaRPr kumimoji="0" lang="en-US" sz="4800" b="0" i="0" u="none" strike="noStrike" cap="none" normalizeH="0" baseline="0" smtClean="0">
                        <a:ln>
                          <a:noFill/>
                        </a:ln>
                        <a:solidFill>
                          <a:schemeClr val="tx1"/>
                        </a:solidFill>
                        <a:effectLst/>
                        <a:latin typeface="Arial" charset="0"/>
                        <a:ea typeface="Times New Roman" pitchFamily="18" charset="0"/>
                        <a:cs typeface="Angsana New" pitchFamily="18" charset="-34"/>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h-TH" sz="3200" b="1" i="0" u="none" strike="noStrike" cap="none" normalizeH="0" baseline="0" smtClean="0">
                          <a:ln>
                            <a:noFill/>
                          </a:ln>
                          <a:solidFill>
                            <a:schemeClr val="tx1"/>
                          </a:solidFill>
                          <a:effectLst/>
                          <a:latin typeface="Browallia New" pitchFamily="34" charset="-34"/>
                          <a:ea typeface="Times New Roman" pitchFamily="18" charset="0"/>
                          <a:cs typeface="BrowalliaUPC" pitchFamily="34" charset="-34"/>
                        </a:rPr>
                        <a:t>แสดงถึง </a:t>
                      </a:r>
                      <a:r>
                        <a:rPr kumimoji="0" lang="en-US" sz="3200" b="1" i="0" u="none" strike="noStrike" cap="none" normalizeH="0" baseline="0" smtClean="0">
                          <a:ln>
                            <a:noFill/>
                          </a:ln>
                          <a:solidFill>
                            <a:schemeClr val="tx1"/>
                          </a:solidFill>
                          <a:effectLst/>
                          <a:latin typeface="Browallia New" pitchFamily="34" charset="-34"/>
                          <a:ea typeface="Times New Roman" pitchFamily="18" charset="0"/>
                          <a:cs typeface="Browallia New" pitchFamily="34" charset="-34"/>
                        </a:rPr>
                        <a:t>no articulated common process  </a:t>
                      </a:r>
                      <a:r>
                        <a:rPr kumimoji="0" lang="th-TH" sz="3200" b="1" i="0" u="none" strike="noStrike" cap="none" normalizeH="0" baseline="0" smtClean="0">
                          <a:ln>
                            <a:noFill/>
                          </a:ln>
                          <a:solidFill>
                            <a:schemeClr val="tx1"/>
                          </a:solidFill>
                          <a:effectLst/>
                          <a:latin typeface="Browallia New" pitchFamily="34" charset="-34"/>
                          <a:ea typeface="Times New Roman" pitchFamily="18" charset="0"/>
                          <a:cs typeface="BrowalliaUPC" pitchFamily="34" charset="-34"/>
                        </a:rPr>
                        <a:t>มีจุดเน้นในเรื่องการฝึกอบรมและ </a:t>
                      </a:r>
                      <a:r>
                        <a:rPr kumimoji="0" lang="en-US" sz="3200" b="1" i="0" u="none" strike="noStrike" cap="none" normalizeH="0" baseline="0" smtClean="0">
                          <a:ln>
                            <a:noFill/>
                          </a:ln>
                          <a:solidFill>
                            <a:schemeClr val="tx1"/>
                          </a:solidFill>
                          <a:effectLst/>
                          <a:latin typeface="Browallia New" pitchFamily="34" charset="-34"/>
                          <a:ea typeface="Times New Roman" pitchFamily="18" charset="0"/>
                          <a:cs typeface="Browallia New" pitchFamily="34" charset="-34"/>
                        </a:rPr>
                        <a:t>reminder</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h-TH" sz="3200" b="1" i="0" u="none" strike="noStrike" cap="none" normalizeH="0" baseline="0" smtClean="0">
                          <a:ln>
                            <a:noFill/>
                          </a:ln>
                          <a:solidFill>
                            <a:schemeClr val="tx1"/>
                          </a:solidFill>
                          <a:effectLst/>
                          <a:latin typeface="Browallia New" pitchFamily="34" charset="-34"/>
                          <a:cs typeface="BrowalliaUPC" pitchFamily="34" charset="-34"/>
                        </a:rPr>
                        <a:t>เป็นระดับที่ระบบบริการสุขภาพส่วนใหญ่เป็นอยู่</a:t>
                      </a:r>
                      <a:endParaRPr kumimoji="0" lang="th-TH" sz="4800" b="0" i="0" u="none" strike="noStrike" cap="none" normalizeH="0" baseline="0" smtClean="0">
                        <a:ln>
                          <a:noFill/>
                        </a:ln>
                        <a:solidFill>
                          <a:schemeClr val="tx1"/>
                        </a:solidFill>
                        <a:effectLst/>
                        <a:latin typeface="Arial" charset="0"/>
                        <a:cs typeface="Angsana New" pitchFamily="18" charset="-34"/>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544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chemeClr val="tx1"/>
                          </a:solidFill>
                          <a:effectLst/>
                          <a:latin typeface="Browallia New" pitchFamily="34" charset="-34"/>
                          <a:ea typeface="Times New Roman" pitchFamily="18" charset="0"/>
                          <a:cs typeface="Browallia New" pitchFamily="34" charset="-34"/>
                        </a:rPr>
                        <a:t>10 </a:t>
                      </a:r>
                      <a:r>
                        <a:rPr kumimoji="0" lang="en-US" sz="3200" b="1" i="0" u="none" strike="noStrike" cap="none" normalizeH="0" baseline="30000" smtClean="0">
                          <a:ln>
                            <a:noFill/>
                          </a:ln>
                          <a:solidFill>
                            <a:schemeClr val="tx1"/>
                          </a:solidFill>
                          <a:effectLst/>
                          <a:latin typeface="Browallia New" pitchFamily="34" charset="-34"/>
                          <a:ea typeface="Times New Roman" pitchFamily="18" charset="0"/>
                          <a:cs typeface="Browallia New" pitchFamily="34" charset="-34"/>
                        </a:rPr>
                        <a:t>-2</a:t>
                      </a:r>
                      <a:r>
                        <a:rPr kumimoji="0" lang="en-US" sz="3200" b="1" i="0" u="none" strike="noStrike" cap="none" normalizeH="0" baseline="0" smtClean="0">
                          <a:ln>
                            <a:noFill/>
                          </a:ln>
                          <a:solidFill>
                            <a:schemeClr val="tx1"/>
                          </a:solidFill>
                          <a:effectLst/>
                          <a:latin typeface="Browallia New" pitchFamily="34" charset="-34"/>
                          <a:ea typeface="Times New Roman" pitchFamily="18" charset="0"/>
                          <a:cs typeface="Browallia New" pitchFamily="34" charset="-34"/>
                        </a:rPr>
                        <a:t> performance</a:t>
                      </a:r>
                      <a:endParaRPr kumimoji="0" lang="en-US" sz="4800" b="0" i="0" u="none" strike="noStrike" cap="none" normalizeH="0" baseline="0" smtClean="0">
                        <a:ln>
                          <a:noFill/>
                        </a:ln>
                        <a:solidFill>
                          <a:schemeClr val="tx1"/>
                        </a:solidFill>
                        <a:effectLst/>
                        <a:latin typeface="Arial" charset="0"/>
                        <a:ea typeface="Times New Roman" pitchFamily="18" charset="0"/>
                        <a:cs typeface="Angsana New" pitchFamily="18" charset="-34"/>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h-TH" sz="3200" b="1" i="0" u="none" strike="noStrike" cap="none" normalizeH="0" baseline="0" smtClean="0">
                          <a:ln>
                            <a:noFill/>
                          </a:ln>
                          <a:solidFill>
                            <a:schemeClr val="tx1"/>
                          </a:solidFill>
                          <a:effectLst/>
                          <a:latin typeface="Browallia New" pitchFamily="34" charset="-34"/>
                          <a:ea typeface="Times New Roman" pitchFamily="18" charset="0"/>
                          <a:cs typeface="BrowalliaUPC" pitchFamily="34" charset="-34"/>
                        </a:rPr>
                        <a:t>มีการออกแบบกระบวนการด้วยเครื่องมือและแนวคิดบนหลักการของ </a:t>
                      </a:r>
                      <a:r>
                        <a:rPr kumimoji="0" lang="en-US" sz="3200" b="1" i="0" u="none" strike="noStrike" cap="none" normalizeH="0" baseline="0" smtClean="0">
                          <a:ln>
                            <a:noFill/>
                          </a:ln>
                          <a:solidFill>
                            <a:schemeClr val="tx1"/>
                          </a:solidFill>
                          <a:effectLst/>
                          <a:latin typeface="Browallia New" pitchFamily="34" charset="-34"/>
                          <a:ea typeface="Times New Roman" pitchFamily="18" charset="0"/>
                          <a:cs typeface="Browallia New" pitchFamily="34" charset="-34"/>
                        </a:rPr>
                        <a:t>human factors engineering</a:t>
                      </a:r>
                      <a:endParaRPr kumimoji="0" lang="en-US" sz="4800" b="0" i="0" u="none" strike="noStrike" cap="none" normalizeH="0" baseline="0" smtClean="0">
                        <a:ln>
                          <a:noFill/>
                        </a:ln>
                        <a:solidFill>
                          <a:schemeClr val="tx1"/>
                        </a:solidFill>
                        <a:effectLst/>
                        <a:latin typeface="Arial" charset="0"/>
                        <a:cs typeface="Angsana New" pitchFamily="18" charset="-34"/>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544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chemeClr val="tx1"/>
                          </a:solidFill>
                          <a:effectLst/>
                          <a:latin typeface="Browallia New" pitchFamily="34" charset="-34"/>
                          <a:ea typeface="Times New Roman" pitchFamily="18" charset="0"/>
                          <a:cs typeface="Browallia New" pitchFamily="34" charset="-34"/>
                        </a:rPr>
                        <a:t>10 </a:t>
                      </a:r>
                      <a:r>
                        <a:rPr kumimoji="0" lang="en-US" sz="3200" b="1" i="0" u="none" strike="noStrike" cap="none" normalizeH="0" baseline="30000" smtClean="0">
                          <a:ln>
                            <a:noFill/>
                          </a:ln>
                          <a:solidFill>
                            <a:schemeClr val="tx1"/>
                          </a:solidFill>
                          <a:effectLst/>
                          <a:latin typeface="Browallia New" pitchFamily="34" charset="-34"/>
                          <a:ea typeface="Times New Roman" pitchFamily="18" charset="0"/>
                          <a:cs typeface="Browallia New" pitchFamily="34" charset="-34"/>
                        </a:rPr>
                        <a:t>-3</a:t>
                      </a:r>
                      <a:r>
                        <a:rPr kumimoji="0" lang="en-US" sz="3200" b="1" i="0" u="none" strike="noStrike" cap="none" normalizeH="0" baseline="0" smtClean="0">
                          <a:ln>
                            <a:noFill/>
                          </a:ln>
                          <a:solidFill>
                            <a:schemeClr val="tx1"/>
                          </a:solidFill>
                          <a:effectLst/>
                          <a:latin typeface="Browallia New" pitchFamily="34" charset="-34"/>
                          <a:ea typeface="Times New Roman" pitchFamily="18" charset="0"/>
                          <a:cs typeface="Browallia New" pitchFamily="34" charset="-34"/>
                        </a:rPr>
                        <a:t> performance</a:t>
                      </a:r>
                      <a:endParaRPr kumimoji="0" lang="en-US" sz="4800" b="0" i="0" u="none" strike="noStrike" cap="none" normalizeH="0" baseline="0" smtClean="0">
                        <a:ln>
                          <a:noFill/>
                        </a:ln>
                        <a:solidFill>
                          <a:schemeClr val="tx1"/>
                        </a:solidFill>
                        <a:effectLst/>
                        <a:latin typeface="Arial" charset="0"/>
                        <a:ea typeface="Times New Roman" pitchFamily="18" charset="0"/>
                        <a:cs typeface="Angsana New" pitchFamily="18" charset="-34"/>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h-TH" sz="3200" b="1" i="0" u="none" strike="noStrike" cap="none" normalizeH="0" baseline="0" smtClean="0">
                          <a:ln>
                            <a:noFill/>
                          </a:ln>
                          <a:solidFill>
                            <a:schemeClr val="tx1"/>
                          </a:solidFill>
                          <a:effectLst/>
                          <a:latin typeface="Browallia New" pitchFamily="34" charset="-34"/>
                          <a:ea typeface="Times New Roman" pitchFamily="18" charset="0"/>
                          <a:cs typeface="BrowalliaUPC" pitchFamily="34" charset="-34"/>
                        </a:rPr>
                        <a:t>เป็นระบบที่ได้รับการออกแบบอย่างดี ใส่ใจต่อกระบวนการ โครงสร้าง และความสัมพันธ์กับผลลัพธ์</a:t>
                      </a:r>
                      <a:endParaRPr kumimoji="0" lang="th-TH" sz="4800" b="0" i="0" u="none" strike="noStrike" cap="none" normalizeH="0" baseline="0" smtClean="0">
                        <a:ln>
                          <a:noFill/>
                        </a:ln>
                        <a:solidFill>
                          <a:schemeClr val="tx1"/>
                        </a:solidFill>
                        <a:effectLst/>
                        <a:latin typeface="Arial" charset="0"/>
                        <a:ea typeface="Times New Roman" pitchFamily="18" charset="0"/>
                        <a:cs typeface="Angsana New" pitchFamily="18" charset="-34"/>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94508396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Slide Number Placeholder 5"/>
          <p:cNvSpPr>
            <a:spLocks noGrp="1"/>
          </p:cNvSpPr>
          <p:nvPr>
            <p:ph type="sldNum" sz="quarter" idx="12"/>
          </p:nvPr>
        </p:nvSpPr>
        <p:spPr/>
        <p:txBody>
          <a:bodyPr/>
          <a:lstStyle/>
          <a:p>
            <a:pPr>
              <a:defRPr/>
            </a:pPr>
            <a:fld id="{1B89CDCE-AF9C-4087-8333-4A26FB8EFBB7}" type="slidenum">
              <a:rPr lang="en-US">
                <a:latin typeface="Arial" pitchFamily="34" charset="0"/>
              </a:rPr>
              <a:pPr>
                <a:defRPr/>
              </a:pPr>
              <a:t>54</a:t>
            </a:fld>
            <a:endParaRPr lang="th-TH">
              <a:latin typeface="Arial" pitchFamily="34" charset="0"/>
            </a:endParaRPr>
          </a:p>
        </p:txBody>
      </p:sp>
      <p:pic>
        <p:nvPicPr>
          <p:cNvPr id="819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796925"/>
            <a:ext cx="7543800" cy="541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185863"/>
            <a:ext cx="8839200" cy="433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Line 8"/>
          <p:cNvSpPr>
            <a:spLocks noChangeShapeType="1"/>
          </p:cNvSpPr>
          <p:nvPr/>
        </p:nvSpPr>
        <p:spPr bwMode="auto">
          <a:xfrm>
            <a:off x="0" y="6477000"/>
            <a:ext cx="9144000" cy="0"/>
          </a:xfrm>
          <a:prstGeom prst="line">
            <a:avLst/>
          </a:prstGeom>
          <a:noFill/>
          <a:ln w="9525">
            <a:solidFill>
              <a:srgbClr val="9900CC"/>
            </a:solidFill>
            <a:round/>
            <a:headEnd/>
            <a:tailEnd/>
          </a:ln>
          <a:extLst>
            <a:ext uri="{909E8E84-426E-40DD-AFC4-6F175D3DCCD1}">
              <a14:hiddenFill xmlns:a14="http://schemas.microsoft.com/office/drawing/2010/main">
                <a:noFill/>
              </a14:hiddenFill>
            </a:ext>
          </a:extLst>
        </p:spPr>
        <p:txBody>
          <a:bodyPr/>
          <a:lstStyle/>
          <a:p>
            <a:endParaRPr lang="th-TH"/>
          </a:p>
        </p:txBody>
      </p:sp>
      <p:sp>
        <p:nvSpPr>
          <p:cNvPr id="8198" name="Oval 9"/>
          <p:cNvSpPr>
            <a:spLocks noChangeArrowheads="1"/>
          </p:cNvSpPr>
          <p:nvPr/>
        </p:nvSpPr>
        <p:spPr bwMode="auto">
          <a:xfrm>
            <a:off x="8305800" y="6248400"/>
            <a:ext cx="381000" cy="304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199" name="Line 10"/>
          <p:cNvSpPr>
            <a:spLocks noChangeShapeType="1"/>
          </p:cNvSpPr>
          <p:nvPr/>
        </p:nvSpPr>
        <p:spPr bwMode="auto">
          <a:xfrm>
            <a:off x="8343900" y="6477000"/>
            <a:ext cx="3048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th-TH"/>
          </a:p>
        </p:txBody>
      </p:sp>
    </p:spTree>
    <p:extLst>
      <p:ext uri="{BB962C8B-B14F-4D97-AF65-F5344CB8AC3E}">
        <p14:creationId xmlns:p14="http://schemas.microsoft.com/office/powerpoint/2010/main" val="402053510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5"/>
          <p:cNvSpPr>
            <a:spLocks noGrp="1"/>
          </p:cNvSpPr>
          <p:nvPr>
            <p:ph type="sldNum" sz="quarter" idx="12"/>
          </p:nvPr>
        </p:nvSpPr>
        <p:spPr/>
        <p:txBody>
          <a:bodyPr/>
          <a:lstStyle/>
          <a:p>
            <a:pPr>
              <a:defRPr/>
            </a:pPr>
            <a:fld id="{A00E72B8-90B3-4851-8085-7C3F94F7DA7A}" type="slidenum">
              <a:rPr lang="en-US">
                <a:latin typeface="Arial" pitchFamily="34" charset="0"/>
              </a:rPr>
              <a:pPr>
                <a:defRPr/>
              </a:pPr>
              <a:t>55</a:t>
            </a:fld>
            <a:endParaRPr lang="th-TH">
              <a:latin typeface="Arial" pitchFamily="34" charset="0"/>
            </a:endParaRPr>
          </a:p>
        </p:txBody>
      </p:sp>
      <p:pic>
        <p:nvPicPr>
          <p:cNvPr id="9219"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796925"/>
            <a:ext cx="7543800" cy="541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674688"/>
            <a:ext cx="8458200" cy="555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Line 7"/>
          <p:cNvSpPr>
            <a:spLocks noChangeShapeType="1"/>
          </p:cNvSpPr>
          <p:nvPr/>
        </p:nvSpPr>
        <p:spPr bwMode="auto">
          <a:xfrm>
            <a:off x="0" y="6477000"/>
            <a:ext cx="9144000" cy="0"/>
          </a:xfrm>
          <a:prstGeom prst="line">
            <a:avLst/>
          </a:prstGeom>
          <a:noFill/>
          <a:ln w="9525">
            <a:solidFill>
              <a:srgbClr val="9900CC"/>
            </a:solidFill>
            <a:round/>
            <a:headEnd/>
            <a:tailEnd/>
          </a:ln>
          <a:extLst>
            <a:ext uri="{909E8E84-426E-40DD-AFC4-6F175D3DCCD1}">
              <a14:hiddenFill xmlns:a14="http://schemas.microsoft.com/office/drawing/2010/main">
                <a:noFill/>
              </a14:hiddenFill>
            </a:ext>
          </a:extLst>
        </p:spPr>
        <p:txBody>
          <a:bodyPr/>
          <a:lstStyle/>
          <a:p>
            <a:endParaRPr lang="th-TH"/>
          </a:p>
        </p:txBody>
      </p:sp>
      <p:sp>
        <p:nvSpPr>
          <p:cNvPr id="9222" name="Oval 8"/>
          <p:cNvSpPr>
            <a:spLocks noChangeArrowheads="1"/>
          </p:cNvSpPr>
          <p:nvPr/>
        </p:nvSpPr>
        <p:spPr bwMode="auto">
          <a:xfrm>
            <a:off x="8305800" y="6248400"/>
            <a:ext cx="381000" cy="304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23" name="Line 9"/>
          <p:cNvSpPr>
            <a:spLocks noChangeShapeType="1"/>
          </p:cNvSpPr>
          <p:nvPr/>
        </p:nvSpPr>
        <p:spPr bwMode="auto">
          <a:xfrm>
            <a:off x="8343900" y="6477000"/>
            <a:ext cx="3048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th-TH"/>
          </a:p>
        </p:txBody>
      </p:sp>
    </p:spTree>
    <p:extLst>
      <p:ext uri="{BB962C8B-B14F-4D97-AF65-F5344CB8AC3E}">
        <p14:creationId xmlns:p14="http://schemas.microsoft.com/office/powerpoint/2010/main" val="368356784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lide Number Placeholder 5"/>
          <p:cNvSpPr>
            <a:spLocks noGrp="1"/>
          </p:cNvSpPr>
          <p:nvPr>
            <p:ph type="sldNum" sz="quarter" idx="12"/>
          </p:nvPr>
        </p:nvSpPr>
        <p:spPr/>
        <p:txBody>
          <a:bodyPr/>
          <a:lstStyle/>
          <a:p>
            <a:pPr>
              <a:defRPr/>
            </a:pPr>
            <a:fld id="{A51639F7-9691-4ADD-A2E6-BB2794C7DC0C}" type="slidenum">
              <a:rPr lang="en-US">
                <a:latin typeface="Arial" pitchFamily="34" charset="0"/>
              </a:rPr>
              <a:pPr>
                <a:defRPr/>
              </a:pPr>
              <a:t>56</a:t>
            </a:fld>
            <a:endParaRPr lang="th-TH">
              <a:latin typeface="Arial" pitchFamily="34" charset="0"/>
            </a:endParaRPr>
          </a:p>
        </p:txBody>
      </p:sp>
      <p:pic>
        <p:nvPicPr>
          <p:cNvPr id="10243" name="Picture 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796925"/>
            <a:ext cx="7543800" cy="541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6788" y="500063"/>
            <a:ext cx="7462837" cy="596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Line 16"/>
          <p:cNvSpPr>
            <a:spLocks noChangeShapeType="1"/>
          </p:cNvSpPr>
          <p:nvPr/>
        </p:nvSpPr>
        <p:spPr bwMode="auto">
          <a:xfrm>
            <a:off x="0" y="6477000"/>
            <a:ext cx="9144000" cy="0"/>
          </a:xfrm>
          <a:prstGeom prst="line">
            <a:avLst/>
          </a:prstGeom>
          <a:noFill/>
          <a:ln w="9525">
            <a:solidFill>
              <a:srgbClr val="9900CC"/>
            </a:solidFill>
            <a:round/>
            <a:headEnd/>
            <a:tailEnd/>
          </a:ln>
          <a:extLst>
            <a:ext uri="{909E8E84-426E-40DD-AFC4-6F175D3DCCD1}">
              <a14:hiddenFill xmlns:a14="http://schemas.microsoft.com/office/drawing/2010/main">
                <a:noFill/>
              </a14:hiddenFill>
            </a:ext>
          </a:extLst>
        </p:spPr>
        <p:txBody>
          <a:bodyPr/>
          <a:lstStyle/>
          <a:p>
            <a:endParaRPr lang="th-TH"/>
          </a:p>
        </p:txBody>
      </p:sp>
      <p:sp>
        <p:nvSpPr>
          <p:cNvPr id="10246" name="Oval 17"/>
          <p:cNvSpPr>
            <a:spLocks noChangeArrowheads="1"/>
          </p:cNvSpPr>
          <p:nvPr/>
        </p:nvSpPr>
        <p:spPr bwMode="auto">
          <a:xfrm>
            <a:off x="8305800" y="6248400"/>
            <a:ext cx="381000" cy="304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47" name="Line 18"/>
          <p:cNvSpPr>
            <a:spLocks noChangeShapeType="1"/>
          </p:cNvSpPr>
          <p:nvPr/>
        </p:nvSpPr>
        <p:spPr bwMode="auto">
          <a:xfrm>
            <a:off x="8343900" y="6477000"/>
            <a:ext cx="3048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th-TH"/>
          </a:p>
        </p:txBody>
      </p:sp>
    </p:spTree>
    <p:extLst>
      <p:ext uri="{BB962C8B-B14F-4D97-AF65-F5344CB8AC3E}">
        <p14:creationId xmlns:p14="http://schemas.microsoft.com/office/powerpoint/2010/main" val="400551763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
          <p:cNvSpPr txBox="1">
            <a:spLocks noChangeArrowheads="1"/>
          </p:cNvSpPr>
          <p:nvPr/>
        </p:nvSpPr>
        <p:spPr bwMode="auto">
          <a:xfrm>
            <a:off x="214313" y="258763"/>
            <a:ext cx="5572125" cy="954087"/>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algn="ctr" eaLnBrk="1" hangingPunct="1"/>
            <a:r>
              <a:rPr lang="en-US" b="1">
                <a:solidFill>
                  <a:schemeClr val="bg1"/>
                </a:solidFill>
                <a:latin typeface="Tahoma" pitchFamily="34" charset="0"/>
                <a:cs typeface="Tahoma" pitchFamily="34" charset="0"/>
              </a:rPr>
              <a:t>Human Factor Engineering</a:t>
            </a:r>
          </a:p>
          <a:p>
            <a:pPr algn="ctr" eaLnBrk="1" hangingPunct="1"/>
            <a:r>
              <a:rPr lang="en-US" b="1">
                <a:solidFill>
                  <a:schemeClr val="bg1"/>
                </a:solidFill>
                <a:latin typeface="Tahoma" pitchFamily="34" charset="0"/>
                <a:cs typeface="Tahoma" pitchFamily="34" charset="0"/>
              </a:rPr>
              <a:t>10</a:t>
            </a:r>
            <a:r>
              <a:rPr lang="en-US" b="1" baseline="30000">
                <a:solidFill>
                  <a:schemeClr val="bg1"/>
                </a:solidFill>
                <a:latin typeface="Tahoma" pitchFamily="34" charset="0"/>
                <a:cs typeface="Tahoma" pitchFamily="34" charset="0"/>
              </a:rPr>
              <a:t>-2</a:t>
            </a:r>
            <a:r>
              <a:rPr lang="en-US" b="1">
                <a:solidFill>
                  <a:schemeClr val="bg1"/>
                </a:solidFill>
                <a:latin typeface="Tahoma" pitchFamily="34" charset="0"/>
                <a:cs typeface="Tahoma" pitchFamily="34" charset="0"/>
              </a:rPr>
              <a:t> Strategy</a:t>
            </a:r>
          </a:p>
        </p:txBody>
      </p:sp>
      <p:sp>
        <p:nvSpPr>
          <p:cNvPr id="11267" name="Rectangle 12"/>
          <p:cNvSpPr txBox="1">
            <a:spLocks noChangeArrowheads="1"/>
          </p:cNvSpPr>
          <p:nvPr/>
        </p:nvSpPr>
        <p:spPr bwMode="auto">
          <a:xfrm>
            <a:off x="285750" y="1928813"/>
            <a:ext cx="3571875" cy="4071937"/>
          </a:xfrm>
          <a:prstGeom prst="rect">
            <a:avLst/>
          </a:prstGeom>
          <a:solidFill>
            <a:srgbClr val="CC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a:spcBef>
                <a:spcPct val="20000"/>
              </a:spcBef>
            </a:pPr>
            <a:r>
              <a:rPr lang="en-US" sz="1800" b="1">
                <a:latin typeface="Tahoma" pitchFamily="34" charset="0"/>
                <a:cs typeface="Tahoma" pitchFamily="34" charset="0"/>
              </a:rPr>
              <a:t>Design of </a:t>
            </a:r>
            <a:endParaRPr lang="th-TH" sz="1800" b="1">
              <a:latin typeface="Tahoma" pitchFamily="34" charset="0"/>
              <a:cs typeface="Tahoma" pitchFamily="34" charset="0"/>
            </a:endParaRPr>
          </a:p>
          <a:p>
            <a:pPr>
              <a:spcBef>
                <a:spcPct val="20000"/>
              </a:spcBef>
              <a:buFont typeface="Arial" pitchFamily="34" charset="0"/>
              <a:buChar char="•"/>
            </a:pPr>
            <a:r>
              <a:rPr lang="en-US" sz="1800" b="1">
                <a:latin typeface="Tahoma" pitchFamily="34" charset="0"/>
                <a:cs typeface="Tahoma" pitchFamily="34" charset="0"/>
              </a:rPr>
              <a:t>labeling</a:t>
            </a:r>
          </a:p>
          <a:p>
            <a:pPr>
              <a:spcBef>
                <a:spcPct val="20000"/>
              </a:spcBef>
              <a:buFont typeface="Arial" pitchFamily="34" charset="0"/>
              <a:buChar char="•"/>
            </a:pPr>
            <a:r>
              <a:rPr lang="en-US" sz="1800" b="1">
                <a:latin typeface="Tahoma" pitchFamily="34" charset="0"/>
                <a:cs typeface="Tahoma" pitchFamily="34" charset="0"/>
              </a:rPr>
              <a:t>warning or alarm</a:t>
            </a:r>
          </a:p>
          <a:p>
            <a:pPr>
              <a:spcBef>
                <a:spcPct val="20000"/>
              </a:spcBef>
              <a:buFont typeface="Arial" pitchFamily="34" charset="0"/>
              <a:buChar char="•"/>
            </a:pPr>
            <a:r>
              <a:rPr lang="en-US" sz="1800" b="1">
                <a:latin typeface="Tahoma" pitchFamily="34" charset="0"/>
                <a:cs typeface="Tahoma" pitchFamily="34" charset="0"/>
              </a:rPr>
              <a:t>software program</a:t>
            </a:r>
          </a:p>
          <a:p>
            <a:pPr>
              <a:spcBef>
                <a:spcPct val="20000"/>
              </a:spcBef>
              <a:buFont typeface="Arial" pitchFamily="34" charset="0"/>
              <a:buChar char="•"/>
            </a:pPr>
            <a:r>
              <a:rPr lang="en-US" sz="1800" b="1">
                <a:latin typeface="Tahoma" pitchFamily="34" charset="0"/>
                <a:cs typeface="Tahoma" pitchFamily="34" charset="0"/>
              </a:rPr>
              <a:t>information display</a:t>
            </a:r>
          </a:p>
          <a:p>
            <a:pPr>
              <a:spcBef>
                <a:spcPct val="20000"/>
              </a:spcBef>
              <a:buFont typeface="Arial" pitchFamily="34" charset="0"/>
              <a:buChar char="•"/>
            </a:pPr>
            <a:r>
              <a:rPr lang="en-US" sz="1800" b="1">
                <a:latin typeface="Tahoma" pitchFamily="34" charset="0"/>
                <a:cs typeface="Tahoma" pitchFamily="34" charset="0"/>
              </a:rPr>
              <a:t>paper forms</a:t>
            </a:r>
          </a:p>
          <a:p>
            <a:pPr>
              <a:spcBef>
                <a:spcPct val="20000"/>
              </a:spcBef>
              <a:buFont typeface="Arial" pitchFamily="34" charset="0"/>
              <a:buChar char="•"/>
            </a:pPr>
            <a:r>
              <a:rPr lang="en-US" sz="1800" b="1">
                <a:latin typeface="Tahoma" pitchFamily="34" charset="0"/>
                <a:cs typeface="Tahoma" pitchFamily="34" charset="0"/>
              </a:rPr>
              <a:t>process/activity flow</a:t>
            </a:r>
          </a:p>
          <a:p>
            <a:pPr>
              <a:spcBef>
                <a:spcPct val="20000"/>
              </a:spcBef>
              <a:buFont typeface="Arial" pitchFamily="34" charset="0"/>
              <a:buChar char="•"/>
            </a:pPr>
            <a:r>
              <a:rPr lang="en-US" sz="1800" b="1">
                <a:latin typeface="Tahoma" pitchFamily="34" charset="0"/>
                <a:cs typeface="Tahoma" pitchFamily="34" charset="0"/>
              </a:rPr>
              <a:t>workplace</a:t>
            </a:r>
          </a:p>
          <a:p>
            <a:pPr>
              <a:spcBef>
                <a:spcPct val="20000"/>
              </a:spcBef>
              <a:buFont typeface="Arial" pitchFamily="34" charset="0"/>
              <a:buChar char="•"/>
            </a:pPr>
            <a:r>
              <a:rPr lang="en-US" sz="1800" b="1">
                <a:latin typeface="Tahoma" pitchFamily="34" charset="0"/>
                <a:cs typeface="Tahoma" pitchFamily="34" charset="0"/>
              </a:rPr>
              <a:t>training/education</a:t>
            </a:r>
          </a:p>
          <a:p>
            <a:pPr>
              <a:spcBef>
                <a:spcPct val="20000"/>
              </a:spcBef>
              <a:buFont typeface="Arial" pitchFamily="34" charset="0"/>
              <a:buChar char="•"/>
            </a:pPr>
            <a:r>
              <a:rPr lang="en-US" sz="1800" b="1">
                <a:latin typeface="Tahoma" pitchFamily="34" charset="0"/>
                <a:cs typeface="Tahoma" pitchFamily="34" charset="0"/>
              </a:rPr>
              <a:t>cognitive aids</a:t>
            </a:r>
          </a:p>
          <a:p>
            <a:pPr>
              <a:spcBef>
                <a:spcPct val="20000"/>
              </a:spcBef>
              <a:buFont typeface="Arial" pitchFamily="34" charset="0"/>
              <a:buChar char="•"/>
            </a:pPr>
            <a:r>
              <a:rPr lang="en-US" sz="1800" b="1">
                <a:latin typeface="Tahoma" pitchFamily="34" charset="0"/>
                <a:cs typeface="Tahoma" pitchFamily="34" charset="0"/>
              </a:rPr>
              <a:t>decision support systems</a:t>
            </a:r>
          </a:p>
          <a:p>
            <a:pPr>
              <a:spcBef>
                <a:spcPct val="20000"/>
              </a:spcBef>
              <a:buFont typeface="Arial" pitchFamily="34" charset="0"/>
              <a:buChar char="•"/>
            </a:pPr>
            <a:r>
              <a:rPr lang="en-US" sz="1800" b="1">
                <a:latin typeface="Tahoma" pitchFamily="34" charset="0"/>
                <a:cs typeface="Tahoma" pitchFamily="34" charset="0"/>
              </a:rPr>
              <a:t>policies and protocols</a:t>
            </a:r>
          </a:p>
        </p:txBody>
      </p:sp>
      <p:pic>
        <p:nvPicPr>
          <p:cNvPr id="1126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47988" y="1238250"/>
            <a:ext cx="6053137" cy="341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Slide Number Placeholder 5"/>
          <p:cNvSpPr>
            <a:spLocks noGrp="1"/>
          </p:cNvSpPr>
          <p:nvPr>
            <p:ph type="sldNum" sz="quarter" idx="12"/>
          </p:nvPr>
        </p:nvSpPr>
        <p:spPr/>
        <p:txBody>
          <a:bodyPr/>
          <a:lstStyle/>
          <a:p>
            <a:pPr>
              <a:defRPr/>
            </a:pPr>
            <a:fld id="{45B19F77-DE62-4A26-BC85-D337E101F137}" type="slidenum">
              <a:rPr lang="th-TH" smtClean="0">
                <a:latin typeface="Arial" pitchFamily="34" charset="0"/>
              </a:rPr>
              <a:pPr>
                <a:defRPr/>
              </a:pPr>
              <a:t>57</a:t>
            </a:fld>
            <a:endParaRPr lang="th-TH" smtClean="0">
              <a:latin typeface="Arial" pitchFamily="34" charset="0"/>
            </a:endParaRPr>
          </a:p>
        </p:txBody>
      </p:sp>
    </p:spTree>
    <p:extLst>
      <p:ext uri="{BB962C8B-B14F-4D97-AF65-F5344CB8AC3E}">
        <p14:creationId xmlns:p14="http://schemas.microsoft.com/office/powerpoint/2010/main" val="46378350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1"/>
          <p:cNvSpPr>
            <a:spLocks noGrp="1"/>
          </p:cNvSpPr>
          <p:nvPr>
            <p:ph type="sldNum" sz="quarter" idx="12"/>
          </p:nvPr>
        </p:nvSpPr>
        <p:spPr/>
        <p:txBody>
          <a:bodyPr/>
          <a:lstStyle/>
          <a:p>
            <a:pPr>
              <a:defRPr/>
            </a:pPr>
            <a:fld id="{3561591A-8981-41AE-8332-7DF1DCABEC99}" type="slidenum">
              <a:rPr lang="en-US" smtClean="0">
                <a:latin typeface="Arial" pitchFamily="34" charset="0"/>
              </a:rPr>
              <a:pPr>
                <a:defRPr/>
              </a:pPr>
              <a:t>58</a:t>
            </a:fld>
            <a:endParaRPr lang="th-TH" smtClean="0">
              <a:latin typeface="Arial" pitchFamily="34" charset="0"/>
            </a:endParaRPr>
          </a:p>
        </p:txBody>
      </p:sp>
      <p:graphicFrame>
        <p:nvGraphicFramePr>
          <p:cNvPr id="3" name="Table 2"/>
          <p:cNvGraphicFramePr>
            <a:graphicFrameLocks noGrp="1"/>
          </p:cNvGraphicFramePr>
          <p:nvPr/>
        </p:nvGraphicFramePr>
        <p:xfrm>
          <a:off x="228600" y="122238"/>
          <a:ext cx="8686800" cy="6278562"/>
        </p:xfrm>
        <a:graphic>
          <a:graphicData uri="http://schemas.openxmlformats.org/drawingml/2006/table">
            <a:tbl>
              <a:tblPr/>
              <a:tblGrid>
                <a:gridCol w="1408670"/>
                <a:gridCol w="7278130"/>
              </a:tblGrid>
              <a:tr h="1046427">
                <a:tc>
                  <a:txBody>
                    <a:bodyPr/>
                    <a:lstStyle/>
                    <a:p>
                      <a:pPr marL="0" marR="0">
                        <a:spcBef>
                          <a:spcPts val="0"/>
                        </a:spcBef>
                        <a:spcAft>
                          <a:spcPts val="0"/>
                        </a:spcAft>
                      </a:pPr>
                      <a:r>
                        <a:rPr lang="th-TH" sz="3400" b="1" dirty="0">
                          <a:latin typeface="Browallia New" pitchFamily="34" charset="-34"/>
                          <a:ea typeface="Times New Roman"/>
                          <a:cs typeface="Browallia New" pitchFamily="34" charset="-34"/>
                        </a:rPr>
                        <a:t>การออกแบบ</a:t>
                      </a:r>
                      <a:endParaRPr lang="en-US" sz="3400" b="1" dirty="0">
                        <a:latin typeface="Browallia New" pitchFamily="34" charset="-34"/>
                        <a:ea typeface="Times New Roman"/>
                        <a:cs typeface="Browallia New" pitchFamily="34" charset="-34"/>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342900" marR="0" lvl="0" indent="-342900">
                        <a:spcBef>
                          <a:spcPts val="0"/>
                        </a:spcBef>
                        <a:spcAft>
                          <a:spcPts val="0"/>
                        </a:spcAft>
                        <a:buFont typeface="Symbol"/>
                        <a:buChar char=""/>
                      </a:pPr>
                      <a:r>
                        <a:rPr lang="th-TH" sz="3400" dirty="0">
                          <a:latin typeface="Browallia New" pitchFamily="34" charset="-34"/>
                          <a:ea typeface="Times New Roman"/>
                          <a:cs typeface="Browallia New" pitchFamily="34" charset="-34"/>
                        </a:rPr>
                        <a:t>ระบบ</a:t>
                      </a:r>
                      <a:r>
                        <a:rPr lang="th-TH" sz="3400" dirty="0" smtClean="0">
                          <a:latin typeface="Browallia New" pitchFamily="34" charset="-34"/>
                          <a:ea typeface="Times New Roman"/>
                          <a:cs typeface="Browallia New" pitchFamily="34" charset="-34"/>
                        </a:rPr>
                        <a:t>ไมโครโฟนใน</a:t>
                      </a:r>
                      <a:r>
                        <a:rPr lang="th-TH" sz="3400" dirty="0">
                          <a:latin typeface="Browallia New" pitchFamily="34" charset="-34"/>
                          <a:ea typeface="Times New Roman"/>
                          <a:cs typeface="Browallia New" pitchFamily="34" charset="-34"/>
                        </a:rPr>
                        <a:t>ห้องประชุมที่กำหนดให้กดพูดได้ทีละคน</a:t>
                      </a:r>
                      <a:endParaRPr lang="en-US" sz="3400" dirty="0">
                        <a:latin typeface="Browallia New" pitchFamily="34" charset="-34"/>
                        <a:ea typeface="Times New Roman"/>
                        <a:cs typeface="Browallia New" pitchFamily="34" charset="-34"/>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092854">
                <a:tc>
                  <a:txBody>
                    <a:bodyPr/>
                    <a:lstStyle/>
                    <a:p>
                      <a:pPr marL="0" marR="0">
                        <a:spcBef>
                          <a:spcPts val="0"/>
                        </a:spcBef>
                        <a:spcAft>
                          <a:spcPts val="0"/>
                        </a:spcAft>
                      </a:pPr>
                      <a:r>
                        <a:rPr lang="th-TH" sz="3400" b="1">
                          <a:latin typeface="Browallia New" pitchFamily="34" charset="-34"/>
                          <a:ea typeface="Times New Roman"/>
                          <a:cs typeface="Browallia New" pitchFamily="34" charset="-34"/>
                        </a:rPr>
                        <a:t>ระบบสัญญาณเตือน</a:t>
                      </a:r>
                      <a:endParaRPr lang="en-US" sz="3400" b="1">
                        <a:latin typeface="Browallia New" pitchFamily="34" charset="-34"/>
                        <a:ea typeface="Times New Roman"/>
                        <a:cs typeface="Browallia New" pitchFamily="34" charset="-34"/>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342900" marR="0" lvl="0" indent="-342900">
                        <a:spcBef>
                          <a:spcPts val="0"/>
                        </a:spcBef>
                        <a:spcAft>
                          <a:spcPts val="0"/>
                        </a:spcAft>
                        <a:buFont typeface="Symbol"/>
                        <a:buChar char=""/>
                      </a:pPr>
                      <a:r>
                        <a:rPr lang="th-TH" sz="3400" dirty="0">
                          <a:latin typeface="Browallia New" pitchFamily="34" charset="-34"/>
                          <a:ea typeface="Times New Roman"/>
                          <a:cs typeface="Browallia New" pitchFamily="34" charset="-34"/>
                        </a:rPr>
                        <a:t>การใช้แถบสีต่างๆ คู่กับป้ายข้อมือผู้ป่วยเพื่อบ่งชี้สถานะบางอย่าง</a:t>
                      </a:r>
                      <a:endParaRPr lang="en-US" sz="3400" dirty="0">
                        <a:latin typeface="Browallia New" pitchFamily="34" charset="-34"/>
                        <a:ea typeface="Times New Roman"/>
                        <a:cs typeface="Browallia New" pitchFamily="34" charset="-34"/>
                      </a:endParaRPr>
                    </a:p>
                    <a:p>
                      <a:pPr marL="342900" marR="0" lvl="0" indent="-342900">
                        <a:spcBef>
                          <a:spcPts val="0"/>
                        </a:spcBef>
                        <a:spcAft>
                          <a:spcPts val="0"/>
                        </a:spcAft>
                        <a:buFont typeface="Symbol"/>
                        <a:buChar char=""/>
                      </a:pPr>
                      <a:r>
                        <a:rPr lang="th-TH" sz="3400" dirty="0">
                          <a:latin typeface="Browallia New" pitchFamily="34" charset="-34"/>
                          <a:ea typeface="Times New Roman"/>
                          <a:cs typeface="Browallia New" pitchFamily="34" charset="-34"/>
                        </a:rPr>
                        <a:t>การเขียนชื่อยาที่ผู้ป่วยแพ้ไว้ในแผ่นคำสั่งการรักษาของแพทย์ทุกแผ่น ทำให้ลดโอกาสที่แพทย์จะสั่งยาที่ผู้ปวยแพ้</a:t>
                      </a:r>
                      <a:endParaRPr lang="en-US" sz="3400" dirty="0">
                        <a:latin typeface="Browallia New" pitchFamily="34" charset="-34"/>
                        <a:ea typeface="Times New Roman"/>
                        <a:cs typeface="Browallia New" pitchFamily="34" charset="-34"/>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139281">
                <a:tc>
                  <a:txBody>
                    <a:bodyPr/>
                    <a:lstStyle/>
                    <a:p>
                      <a:pPr marL="0" marR="0">
                        <a:spcBef>
                          <a:spcPts val="0"/>
                        </a:spcBef>
                        <a:spcAft>
                          <a:spcPts val="0"/>
                        </a:spcAft>
                      </a:pPr>
                      <a:r>
                        <a:rPr lang="th-TH" sz="3400" b="1" dirty="0">
                          <a:latin typeface="Browallia New" pitchFamily="34" charset="-34"/>
                          <a:ea typeface="Times New Roman"/>
                          <a:cs typeface="Browallia New" pitchFamily="34" charset="-34"/>
                        </a:rPr>
                        <a:t>การแสดงผลข้อมูล</a:t>
                      </a:r>
                      <a:endParaRPr lang="en-US" sz="3400" b="1" dirty="0">
                        <a:latin typeface="Browallia New" pitchFamily="34" charset="-34"/>
                        <a:ea typeface="Times New Roman"/>
                        <a:cs typeface="Browallia New" pitchFamily="34" charset="-34"/>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342900" marR="0" lvl="0" indent="-342900">
                        <a:spcBef>
                          <a:spcPts val="0"/>
                        </a:spcBef>
                        <a:spcAft>
                          <a:spcPts val="0"/>
                        </a:spcAft>
                        <a:buFont typeface="Symbol"/>
                        <a:buChar char=""/>
                      </a:pPr>
                      <a:r>
                        <a:rPr lang="th-TH" sz="3400" dirty="0">
                          <a:latin typeface="Browallia New" pitchFamily="34" charset="-34"/>
                          <a:ea typeface="Times New Roman"/>
                          <a:cs typeface="Browallia New" pitchFamily="34" charset="-34"/>
                        </a:rPr>
                        <a:t>การใช้ </a:t>
                      </a:r>
                      <a:r>
                        <a:rPr lang="en-US" sz="3400" dirty="0">
                          <a:latin typeface="Browallia New" pitchFamily="34" charset="-34"/>
                          <a:ea typeface="Times New Roman"/>
                          <a:cs typeface="Browallia New" pitchFamily="34" charset="-34"/>
                        </a:rPr>
                        <a:t>white board </a:t>
                      </a:r>
                      <a:r>
                        <a:rPr lang="th-TH" sz="3400" dirty="0">
                          <a:latin typeface="Browallia New" pitchFamily="34" charset="-34"/>
                          <a:ea typeface="Times New Roman"/>
                          <a:cs typeface="Browallia New" pitchFamily="34" charset="-34"/>
                        </a:rPr>
                        <a:t>ในห้องผู้ป่วยเพื่อบันทึกเป้าหมายการดูแลประจำวันผู้ป่วยร่วมกันระหว่างทีมผู้ให้บริการกับผู้ป่วยและญาติ</a:t>
                      </a:r>
                      <a:endParaRPr lang="en-US" sz="3400" dirty="0">
                        <a:latin typeface="Browallia New" pitchFamily="34" charset="-34"/>
                        <a:ea typeface="Times New Roman"/>
                        <a:cs typeface="Browallia New" pitchFamily="34" charset="-34"/>
                      </a:endParaRPr>
                    </a:p>
                    <a:p>
                      <a:pPr marL="342900" marR="0" lvl="0" indent="-342900">
                        <a:spcBef>
                          <a:spcPts val="0"/>
                        </a:spcBef>
                        <a:spcAft>
                          <a:spcPts val="0"/>
                        </a:spcAft>
                        <a:buFont typeface="Symbol"/>
                        <a:buChar char=""/>
                      </a:pPr>
                      <a:r>
                        <a:rPr lang="th-TH" sz="3400" dirty="0">
                          <a:latin typeface="Browallia New" pitchFamily="34" charset="-34"/>
                          <a:ea typeface="Times New Roman"/>
                          <a:cs typeface="Browallia New" pitchFamily="34" charset="-34"/>
                        </a:rPr>
                        <a:t>การบันทึกข้อมูลสำคัญในฟอร์มปรอทที่ทำให้แพทย์เวรซึ่งไม่ใช่เจ้าของไข้สามารถทำความเข้าใจความเป็นมาของผู้ป่วยในเวลาอันรวดเร็ว</a:t>
                      </a:r>
                      <a:endParaRPr lang="en-US" sz="3400" dirty="0">
                        <a:latin typeface="Browallia New" pitchFamily="34" charset="-34"/>
                        <a:ea typeface="Times New Roman"/>
                        <a:cs typeface="Browallia New" pitchFamily="34" charset="-34"/>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12305" name="TextBox 4"/>
          <p:cNvSpPr txBox="1">
            <a:spLocks noChangeArrowheads="1"/>
          </p:cNvSpPr>
          <p:nvPr/>
        </p:nvSpPr>
        <p:spPr bwMode="auto">
          <a:xfrm>
            <a:off x="1143000" y="6477000"/>
            <a:ext cx="7010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algn="ctr" eaLnBrk="1" hangingPunct="1"/>
            <a:r>
              <a:rPr lang="th-TH" sz="2000">
                <a:latin typeface="Browallia New" pitchFamily="34" charset="-34"/>
                <a:cs typeface="Browallia New" pitchFamily="34" charset="-34"/>
              </a:rPr>
              <a:t>นพ.อนุวัฒน์ ศุภชุติกุล “</a:t>
            </a:r>
            <a:r>
              <a:rPr lang="en-US" sz="2000">
                <a:latin typeface="Browallia New" pitchFamily="34" charset="-34"/>
                <a:cs typeface="Browallia New" pitchFamily="34" charset="-34"/>
              </a:rPr>
              <a:t>Patient Safety is Simple</a:t>
            </a:r>
            <a:r>
              <a:rPr lang="th-TH" sz="2000">
                <a:latin typeface="Browallia New" pitchFamily="34" charset="-34"/>
                <a:cs typeface="Browallia New" pitchFamily="34" charset="-34"/>
              </a:rPr>
              <a:t>”</a:t>
            </a:r>
            <a:r>
              <a:rPr lang="en-US" sz="2000">
                <a:latin typeface="Browallia New" pitchFamily="34" charset="-34"/>
                <a:cs typeface="Browallia New" pitchFamily="34" charset="-34"/>
              </a:rPr>
              <a:t> </a:t>
            </a:r>
            <a:r>
              <a:rPr lang="th-TH" sz="2000">
                <a:latin typeface="Browallia New" pitchFamily="34" charset="-34"/>
                <a:cs typeface="Browallia New" pitchFamily="34" charset="-34"/>
              </a:rPr>
              <a:t>รพ.จุฬาลงกรณ์</a:t>
            </a:r>
            <a:r>
              <a:rPr lang="en-US" sz="2000">
                <a:latin typeface="Browallia New" pitchFamily="34" charset="-34"/>
                <a:cs typeface="Browallia New" pitchFamily="34" charset="-34"/>
              </a:rPr>
              <a:t> </a:t>
            </a:r>
            <a:r>
              <a:rPr lang="th-TH" sz="2000">
                <a:latin typeface="Browallia New" pitchFamily="34" charset="-34"/>
                <a:cs typeface="Browallia New" pitchFamily="34" charset="-34"/>
              </a:rPr>
              <a:t> 2</a:t>
            </a:r>
            <a:r>
              <a:rPr lang="en-US" sz="2000">
                <a:latin typeface="Browallia New" pitchFamily="34" charset="-34"/>
                <a:cs typeface="Browallia New" pitchFamily="34" charset="-34"/>
              </a:rPr>
              <a:t>5</a:t>
            </a:r>
            <a:r>
              <a:rPr lang="th-TH" sz="2000">
                <a:latin typeface="Browallia New" pitchFamily="34" charset="-34"/>
                <a:cs typeface="Browallia New" pitchFamily="34" charset="-34"/>
              </a:rPr>
              <a:t> กุมภาพันธ์ 2552</a:t>
            </a:r>
            <a:endParaRPr lang="en-US" sz="2000"/>
          </a:p>
        </p:txBody>
      </p:sp>
    </p:spTree>
    <p:extLst>
      <p:ext uri="{BB962C8B-B14F-4D97-AF65-F5344CB8AC3E}">
        <p14:creationId xmlns:p14="http://schemas.microsoft.com/office/powerpoint/2010/main" val="2989962193"/>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1"/>
          <p:cNvSpPr>
            <a:spLocks noGrp="1"/>
          </p:cNvSpPr>
          <p:nvPr>
            <p:ph type="sldNum" sz="quarter" idx="12"/>
          </p:nvPr>
        </p:nvSpPr>
        <p:spPr/>
        <p:txBody>
          <a:bodyPr/>
          <a:lstStyle/>
          <a:p>
            <a:pPr>
              <a:defRPr/>
            </a:pPr>
            <a:fld id="{74F9A1AE-9D13-4E15-BDED-D75117FA1EB6}" type="slidenum">
              <a:rPr lang="en-US" smtClean="0">
                <a:latin typeface="Arial" pitchFamily="34" charset="0"/>
              </a:rPr>
              <a:pPr>
                <a:defRPr/>
              </a:pPr>
              <a:t>59</a:t>
            </a:fld>
            <a:endParaRPr lang="th-TH" smtClean="0">
              <a:latin typeface="Arial" pitchFamily="34" charset="0"/>
            </a:endParaRPr>
          </a:p>
        </p:txBody>
      </p:sp>
      <p:graphicFrame>
        <p:nvGraphicFramePr>
          <p:cNvPr id="3" name="Table 2"/>
          <p:cNvGraphicFramePr>
            <a:graphicFrameLocks noGrp="1"/>
          </p:cNvGraphicFramePr>
          <p:nvPr/>
        </p:nvGraphicFramePr>
        <p:xfrm>
          <a:off x="0" y="503238"/>
          <a:ext cx="9067800" cy="5364480"/>
        </p:xfrm>
        <a:graphic>
          <a:graphicData uri="http://schemas.openxmlformats.org/drawingml/2006/table">
            <a:tbl>
              <a:tblPr/>
              <a:tblGrid>
                <a:gridCol w="1904999"/>
                <a:gridCol w="7162801"/>
              </a:tblGrid>
              <a:tr h="1950604">
                <a:tc>
                  <a:txBody>
                    <a:bodyPr/>
                    <a:lstStyle/>
                    <a:p>
                      <a:pPr marL="0" marR="0">
                        <a:spcBef>
                          <a:spcPts val="0"/>
                        </a:spcBef>
                        <a:spcAft>
                          <a:spcPts val="0"/>
                        </a:spcAft>
                      </a:pPr>
                      <a:r>
                        <a:rPr lang="th-TH" sz="3200" b="1" dirty="0">
                          <a:latin typeface="Browallia New" pitchFamily="34" charset="-34"/>
                          <a:ea typeface="Times New Roman"/>
                          <a:cs typeface="Browallia New" pitchFamily="34" charset="-34"/>
                        </a:rPr>
                        <a:t>แบบฟอร์ม</a:t>
                      </a:r>
                      <a:endParaRPr lang="en-US" sz="3200" b="1" dirty="0">
                        <a:latin typeface="Browallia New" pitchFamily="34" charset="-34"/>
                        <a:ea typeface="Times New Roman"/>
                        <a:cs typeface="Browallia New" pitchFamily="34" charset="-34"/>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342900" marR="0" lvl="0" indent="-342900">
                        <a:spcBef>
                          <a:spcPts val="0"/>
                        </a:spcBef>
                        <a:spcAft>
                          <a:spcPts val="0"/>
                        </a:spcAft>
                        <a:buFont typeface="Symbol"/>
                        <a:buChar char=""/>
                      </a:pPr>
                      <a:r>
                        <a:rPr lang="th-TH" sz="3200" dirty="0">
                          <a:latin typeface="Browallia New" pitchFamily="34" charset="-34"/>
                          <a:ea typeface="Times New Roman"/>
                          <a:cs typeface="Browallia New" pitchFamily="34" charset="-34"/>
                        </a:rPr>
                        <a:t>การออกแบบฟอร์มอย่างกระชับเพื่อส่งเสริมให้มีการบันทึกข้อมูลที่จำเป็นสำหรับการประเมินผู้ป่วยบางประเภท</a:t>
                      </a:r>
                      <a:endParaRPr lang="en-US" sz="3200" dirty="0">
                        <a:latin typeface="Browallia New" pitchFamily="34" charset="-34"/>
                        <a:ea typeface="Times New Roman"/>
                        <a:cs typeface="Browallia New" pitchFamily="34" charset="-34"/>
                      </a:endParaRPr>
                    </a:p>
                    <a:p>
                      <a:pPr marL="342900" marR="0" lvl="0" indent="-342900">
                        <a:spcBef>
                          <a:spcPts val="0"/>
                        </a:spcBef>
                        <a:spcAft>
                          <a:spcPts val="0"/>
                        </a:spcAft>
                        <a:buFont typeface="Symbol"/>
                        <a:buChar char=""/>
                      </a:pPr>
                      <a:r>
                        <a:rPr lang="th-TH" sz="3200" dirty="0">
                          <a:latin typeface="Browallia New" pitchFamily="34" charset="-34"/>
                          <a:ea typeface="Times New Roman"/>
                          <a:cs typeface="Browallia New" pitchFamily="34" charset="-34"/>
                        </a:rPr>
                        <a:t>แบบบันทึกทางการเงิน การเจ้าหน้าที่ พัสดุ ที่ออกแบบให้สวยงามน่าดู เห็นจุดเน้นที่ต้องบันทึกข้อมูลเป็นพิเศษ</a:t>
                      </a:r>
                      <a:endParaRPr lang="en-US" sz="3200" dirty="0">
                        <a:latin typeface="Browallia New" pitchFamily="34" charset="-34"/>
                        <a:ea typeface="Times New Roman"/>
                        <a:cs typeface="Browallia New" pitchFamily="34" charset="-34"/>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975302">
                <a:tc>
                  <a:txBody>
                    <a:bodyPr/>
                    <a:lstStyle/>
                    <a:p>
                      <a:pPr marL="0" marR="0">
                        <a:spcBef>
                          <a:spcPts val="0"/>
                        </a:spcBef>
                        <a:spcAft>
                          <a:spcPts val="0"/>
                        </a:spcAft>
                      </a:pPr>
                      <a:r>
                        <a:rPr lang="th-TH" sz="3200" b="1" dirty="0" smtClean="0">
                          <a:latin typeface="Browallia New" pitchFamily="34" charset="-34"/>
                          <a:ea typeface="Times New Roman"/>
                          <a:cs typeface="Browallia New" pitchFamily="34" charset="-34"/>
                        </a:rPr>
                        <a:t>ขั้นตอน</a:t>
                      </a:r>
                      <a:r>
                        <a:rPr lang="th-TH" sz="3200" b="1" dirty="0">
                          <a:latin typeface="Browallia New" pitchFamily="34" charset="-34"/>
                          <a:ea typeface="Times New Roman"/>
                          <a:cs typeface="Browallia New" pitchFamily="34" charset="-34"/>
                        </a:rPr>
                        <a:t>การทำงาน</a:t>
                      </a:r>
                      <a:endParaRPr lang="en-US" sz="3200" b="1" dirty="0">
                        <a:latin typeface="Browallia New" pitchFamily="34" charset="-34"/>
                        <a:ea typeface="Times New Roman"/>
                        <a:cs typeface="Browallia New" pitchFamily="34" charset="-34"/>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342900" marR="0" lvl="0" indent="-342900">
                        <a:spcBef>
                          <a:spcPts val="0"/>
                        </a:spcBef>
                        <a:spcAft>
                          <a:spcPts val="0"/>
                        </a:spcAft>
                        <a:buFont typeface="Symbol"/>
                        <a:buChar char=""/>
                      </a:pPr>
                      <a:r>
                        <a:rPr lang="th-TH" sz="3200" dirty="0">
                          <a:latin typeface="Browallia New" pitchFamily="34" charset="-34"/>
                          <a:ea typeface="Times New Roman"/>
                          <a:cs typeface="Browallia New" pitchFamily="34" charset="-34"/>
                        </a:rPr>
                        <a:t>การใช้รหัส </a:t>
                      </a:r>
                      <a:r>
                        <a:rPr lang="en-US" sz="3200" dirty="0">
                          <a:latin typeface="Browallia New" pitchFamily="34" charset="-34"/>
                          <a:ea typeface="Times New Roman"/>
                          <a:cs typeface="Browallia New" pitchFamily="34" charset="-34"/>
                        </a:rPr>
                        <a:t>CPR </a:t>
                      </a:r>
                    </a:p>
                    <a:p>
                      <a:pPr marL="342900" marR="0" lvl="0" indent="-342900">
                        <a:spcBef>
                          <a:spcPts val="0"/>
                        </a:spcBef>
                        <a:spcAft>
                          <a:spcPts val="0"/>
                        </a:spcAft>
                        <a:buFont typeface="Symbol"/>
                        <a:buChar char=""/>
                      </a:pPr>
                      <a:r>
                        <a:rPr lang="th-TH" sz="3200" dirty="0">
                          <a:latin typeface="Browallia New" pitchFamily="34" charset="-34"/>
                          <a:ea typeface="Times New Roman"/>
                          <a:cs typeface="Browallia New" pitchFamily="34" charset="-34"/>
                        </a:rPr>
                        <a:t>การใช้บัตรมอบหมายงานเมื่อเกิดอุบัติเหตุหมู่</a:t>
                      </a:r>
                      <a:endParaRPr lang="en-US" sz="3200" dirty="0">
                        <a:latin typeface="Browallia New" pitchFamily="34" charset="-34"/>
                        <a:ea typeface="Times New Roman"/>
                        <a:cs typeface="Browallia New" pitchFamily="34" charset="-34"/>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38255">
                <a:tc>
                  <a:txBody>
                    <a:bodyPr/>
                    <a:lstStyle/>
                    <a:p>
                      <a:pPr marL="0" marR="0">
                        <a:spcBef>
                          <a:spcPts val="0"/>
                        </a:spcBef>
                        <a:spcAft>
                          <a:spcPts val="0"/>
                        </a:spcAft>
                      </a:pPr>
                      <a:r>
                        <a:rPr lang="th-TH" sz="3200" b="1">
                          <a:latin typeface="Browallia New" pitchFamily="34" charset="-34"/>
                          <a:ea typeface="Times New Roman"/>
                          <a:cs typeface="Browallia New" pitchFamily="34" charset="-34"/>
                        </a:rPr>
                        <a:t>สถานที่ทำงาน</a:t>
                      </a:r>
                      <a:endParaRPr lang="en-US" sz="3200" b="1">
                        <a:latin typeface="Browallia New" pitchFamily="34" charset="-34"/>
                        <a:ea typeface="Times New Roman"/>
                        <a:cs typeface="Browallia New" pitchFamily="34" charset="-34"/>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342900" marR="0" lvl="0" indent="-342900">
                        <a:spcBef>
                          <a:spcPts val="0"/>
                        </a:spcBef>
                        <a:spcAft>
                          <a:spcPts val="0"/>
                        </a:spcAft>
                        <a:buFont typeface="Symbol"/>
                        <a:buChar char=""/>
                      </a:pPr>
                      <a:r>
                        <a:rPr lang="th-TH" sz="3200" dirty="0">
                          <a:latin typeface="Browallia New" pitchFamily="34" charset="-34"/>
                          <a:ea typeface="Times New Roman"/>
                          <a:cs typeface="Browallia New" pitchFamily="34" charset="-34"/>
                        </a:rPr>
                        <a:t>การมี </a:t>
                      </a:r>
                      <a:r>
                        <a:rPr lang="en-US" sz="3200" dirty="0">
                          <a:latin typeface="Browallia New" pitchFamily="34" charset="-34"/>
                          <a:ea typeface="Times New Roman"/>
                          <a:cs typeface="Browallia New" pitchFamily="34" charset="-34"/>
                        </a:rPr>
                        <a:t>alcohol hand rub </a:t>
                      </a:r>
                      <a:r>
                        <a:rPr lang="th-TH" sz="3200" dirty="0">
                          <a:latin typeface="Browallia New" pitchFamily="34" charset="-34"/>
                          <a:ea typeface="Times New Roman"/>
                          <a:cs typeface="Browallia New" pitchFamily="34" charset="-34"/>
                        </a:rPr>
                        <a:t>ที่ปลายเตียงผู้ป่วยทุกเตียง ทำให้ </a:t>
                      </a:r>
                      <a:r>
                        <a:rPr lang="en-US" sz="3200" dirty="0">
                          <a:latin typeface="Browallia New" pitchFamily="34" charset="-34"/>
                          <a:ea typeface="Times New Roman"/>
                          <a:cs typeface="Browallia New" pitchFamily="34" charset="-34"/>
                        </a:rPr>
                        <a:t>compliance </a:t>
                      </a:r>
                      <a:r>
                        <a:rPr lang="th-TH" sz="3200" dirty="0">
                          <a:latin typeface="Browallia New" pitchFamily="34" charset="-34"/>
                          <a:ea typeface="Times New Roman"/>
                          <a:cs typeface="Browallia New" pitchFamily="34" charset="-34"/>
                        </a:rPr>
                        <a:t>ในการปฏิบัติตามข้อแนะนำให้ล้างมือทุกครั้งก่อนและหลังสัมผัสผู้ป่วยเป็นไปได้ดีขึ้น</a:t>
                      </a:r>
                      <a:endParaRPr lang="en-US" sz="3200" dirty="0">
                        <a:latin typeface="Browallia New" pitchFamily="34" charset="-34"/>
                        <a:ea typeface="Times New Roman"/>
                        <a:cs typeface="Browallia New" pitchFamily="34" charset="-34"/>
                      </a:endParaRPr>
                    </a:p>
                    <a:p>
                      <a:pPr marL="342900" marR="0" lvl="0" indent="-342900">
                        <a:spcBef>
                          <a:spcPts val="0"/>
                        </a:spcBef>
                        <a:spcAft>
                          <a:spcPts val="0"/>
                        </a:spcAft>
                        <a:buFont typeface="Symbol"/>
                        <a:buChar char=""/>
                      </a:pPr>
                      <a:r>
                        <a:rPr lang="th-TH" sz="3200" dirty="0">
                          <a:latin typeface="Browallia New" pitchFamily="34" charset="-34"/>
                          <a:ea typeface="Times New Roman"/>
                          <a:cs typeface="Browallia New" pitchFamily="34" charset="-34"/>
                        </a:rPr>
                        <a:t>การนำภาพสวยงามติดที่สันแฟ้มเพื่อให้ทราบว่าควรจัดวางแฟ้มให้ถูกที่อย่างไร</a:t>
                      </a:r>
                      <a:endParaRPr lang="en-US" sz="3200" dirty="0">
                        <a:latin typeface="Browallia New" pitchFamily="34" charset="-34"/>
                        <a:ea typeface="Times New Roman"/>
                        <a:cs typeface="Browallia New" pitchFamily="34" charset="-34"/>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13329" name="TextBox 3"/>
          <p:cNvSpPr txBox="1">
            <a:spLocks noChangeArrowheads="1"/>
          </p:cNvSpPr>
          <p:nvPr/>
        </p:nvSpPr>
        <p:spPr bwMode="auto">
          <a:xfrm>
            <a:off x="1143000" y="6477000"/>
            <a:ext cx="7010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algn="ctr" eaLnBrk="1" hangingPunct="1"/>
            <a:r>
              <a:rPr lang="th-TH" sz="2000">
                <a:latin typeface="Browallia New" pitchFamily="34" charset="-34"/>
                <a:cs typeface="Browallia New" pitchFamily="34" charset="-34"/>
              </a:rPr>
              <a:t>นพ.อนุวัฒน์ ศุภชุติกุล “</a:t>
            </a:r>
            <a:r>
              <a:rPr lang="en-US" sz="2000">
                <a:latin typeface="Browallia New" pitchFamily="34" charset="-34"/>
                <a:cs typeface="Browallia New" pitchFamily="34" charset="-34"/>
              </a:rPr>
              <a:t>Patient Safety is Simple</a:t>
            </a:r>
            <a:r>
              <a:rPr lang="th-TH" sz="2000">
                <a:latin typeface="Browallia New" pitchFamily="34" charset="-34"/>
                <a:cs typeface="Browallia New" pitchFamily="34" charset="-34"/>
              </a:rPr>
              <a:t>”</a:t>
            </a:r>
            <a:r>
              <a:rPr lang="en-US" sz="2000">
                <a:latin typeface="Browallia New" pitchFamily="34" charset="-34"/>
                <a:cs typeface="Browallia New" pitchFamily="34" charset="-34"/>
              </a:rPr>
              <a:t> </a:t>
            </a:r>
            <a:r>
              <a:rPr lang="th-TH" sz="2000">
                <a:latin typeface="Browallia New" pitchFamily="34" charset="-34"/>
                <a:cs typeface="Browallia New" pitchFamily="34" charset="-34"/>
              </a:rPr>
              <a:t>รพ.จุฬาลงกรณ์</a:t>
            </a:r>
            <a:r>
              <a:rPr lang="en-US" sz="2000">
                <a:latin typeface="Browallia New" pitchFamily="34" charset="-34"/>
                <a:cs typeface="Browallia New" pitchFamily="34" charset="-34"/>
              </a:rPr>
              <a:t> </a:t>
            </a:r>
            <a:r>
              <a:rPr lang="th-TH" sz="2000">
                <a:latin typeface="Browallia New" pitchFamily="34" charset="-34"/>
                <a:cs typeface="Browallia New" pitchFamily="34" charset="-34"/>
              </a:rPr>
              <a:t> 2</a:t>
            </a:r>
            <a:r>
              <a:rPr lang="en-US" sz="2000">
                <a:latin typeface="Browallia New" pitchFamily="34" charset="-34"/>
                <a:cs typeface="Browallia New" pitchFamily="34" charset="-34"/>
              </a:rPr>
              <a:t>5</a:t>
            </a:r>
            <a:r>
              <a:rPr lang="th-TH" sz="2000">
                <a:latin typeface="Browallia New" pitchFamily="34" charset="-34"/>
                <a:cs typeface="Browallia New" pitchFamily="34" charset="-34"/>
              </a:rPr>
              <a:t> กุมภาพันธ์ 2552</a:t>
            </a:r>
            <a:endParaRPr lang="en-US" sz="2000"/>
          </a:p>
        </p:txBody>
      </p:sp>
    </p:spTree>
    <p:extLst>
      <p:ext uri="{BB962C8B-B14F-4D97-AF65-F5344CB8AC3E}">
        <p14:creationId xmlns:p14="http://schemas.microsoft.com/office/powerpoint/2010/main" val="131543177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6C0AC32-68A8-4A49-B63B-F7CCF8D963FE}" type="slidenum">
              <a:rPr lang="th-TH" smtClean="0"/>
              <a:pPr>
                <a:defRPr/>
              </a:pPr>
              <a:t>6</a:t>
            </a:fld>
            <a:endParaRPr lang="th-TH"/>
          </a:p>
        </p:txBody>
      </p:sp>
      <p:sp>
        <p:nvSpPr>
          <p:cNvPr id="3" name="Rectangle 10"/>
          <p:cNvSpPr>
            <a:spLocks noChangeArrowheads="1"/>
          </p:cNvSpPr>
          <p:nvPr/>
        </p:nvSpPr>
        <p:spPr bwMode="auto">
          <a:xfrm>
            <a:off x="228600" y="273050"/>
            <a:ext cx="5562600" cy="523220"/>
          </a:xfrm>
          <a:prstGeom prst="rect">
            <a:avLst/>
          </a:prstGeom>
          <a:solidFill>
            <a:srgbClr val="3333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b="1" dirty="0" smtClean="0">
                <a:solidFill>
                  <a:schemeClr val="bg1"/>
                </a:solidFill>
                <a:latin typeface="Times New Roman" pitchFamily="18" charset="0"/>
                <a:cs typeface="FreesiaUPC" pitchFamily="34" charset="-34"/>
              </a:rPr>
              <a:t>HA as Change Catalyst</a:t>
            </a:r>
            <a:endParaRPr lang="en-US" sz="3600" b="1" dirty="0">
              <a:solidFill>
                <a:schemeClr val="bg1"/>
              </a:solidFill>
              <a:latin typeface="Times New Roman" pitchFamily="18" charset="0"/>
              <a:cs typeface="FreesiaUPC" pitchFamily="34" charset="-34"/>
            </a:endParaRPr>
          </a:p>
        </p:txBody>
      </p:sp>
      <p:sp>
        <p:nvSpPr>
          <p:cNvPr id="4" name="Oval 3"/>
          <p:cNvSpPr/>
          <p:nvPr/>
        </p:nvSpPr>
        <p:spPr>
          <a:xfrm>
            <a:off x="2987824" y="1340768"/>
            <a:ext cx="3240360" cy="1224136"/>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Collaboration Excellence</a:t>
            </a:r>
            <a:endParaRPr lang="th-TH" b="1" dirty="0">
              <a:solidFill>
                <a:schemeClr val="tx1"/>
              </a:solidFill>
            </a:endParaRPr>
          </a:p>
        </p:txBody>
      </p:sp>
      <p:sp>
        <p:nvSpPr>
          <p:cNvPr id="5" name="Oval 4"/>
          <p:cNvSpPr/>
          <p:nvPr/>
        </p:nvSpPr>
        <p:spPr>
          <a:xfrm>
            <a:off x="323528" y="3284984"/>
            <a:ext cx="3240360" cy="122413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Knowledge for Change</a:t>
            </a:r>
            <a:endParaRPr lang="th-TH" b="1" dirty="0">
              <a:solidFill>
                <a:schemeClr val="tx1"/>
              </a:solidFill>
            </a:endParaRPr>
          </a:p>
        </p:txBody>
      </p:sp>
      <p:sp>
        <p:nvSpPr>
          <p:cNvPr id="6" name="Oval 5"/>
          <p:cNvSpPr/>
          <p:nvPr/>
        </p:nvSpPr>
        <p:spPr>
          <a:xfrm>
            <a:off x="5652120" y="3284984"/>
            <a:ext cx="3240360" cy="122413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Valued</a:t>
            </a:r>
          </a:p>
          <a:p>
            <a:pPr algn="ctr"/>
            <a:r>
              <a:rPr lang="en-US" b="1" dirty="0" smtClean="0">
                <a:solidFill>
                  <a:schemeClr val="tx1"/>
                </a:solidFill>
              </a:rPr>
              <a:t>Recognition</a:t>
            </a:r>
            <a:endParaRPr lang="th-TH" b="1" dirty="0">
              <a:solidFill>
                <a:schemeClr val="tx1"/>
              </a:solidFill>
            </a:endParaRPr>
          </a:p>
        </p:txBody>
      </p:sp>
      <p:sp>
        <p:nvSpPr>
          <p:cNvPr id="7" name="Oval 6"/>
          <p:cNvSpPr/>
          <p:nvPr/>
        </p:nvSpPr>
        <p:spPr>
          <a:xfrm>
            <a:off x="3018888" y="4797152"/>
            <a:ext cx="3240360" cy="1224136"/>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Organization Excellence</a:t>
            </a:r>
            <a:endParaRPr lang="th-TH" b="1" dirty="0">
              <a:solidFill>
                <a:schemeClr val="tx1"/>
              </a:solidFill>
            </a:endParaRPr>
          </a:p>
        </p:txBody>
      </p:sp>
      <p:cxnSp>
        <p:nvCxnSpPr>
          <p:cNvPr id="9" name="Straight Arrow Connector 8"/>
          <p:cNvCxnSpPr>
            <a:stCxn id="4" idx="5"/>
            <a:endCxn id="6" idx="0"/>
          </p:cNvCxnSpPr>
          <p:nvPr/>
        </p:nvCxnSpPr>
        <p:spPr>
          <a:xfrm>
            <a:off x="5753644" y="2385633"/>
            <a:ext cx="1518656" cy="899351"/>
          </a:xfrm>
          <a:prstGeom prst="straightConnector1">
            <a:avLst/>
          </a:prstGeom>
          <a:ln w="762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6"/>
            <a:endCxn id="6" idx="2"/>
          </p:cNvCxnSpPr>
          <p:nvPr/>
        </p:nvCxnSpPr>
        <p:spPr>
          <a:xfrm>
            <a:off x="3563888" y="3897052"/>
            <a:ext cx="2088232" cy="0"/>
          </a:xfrm>
          <a:prstGeom prst="straightConnector1">
            <a:avLst/>
          </a:prstGeom>
          <a:ln w="762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 idx="0"/>
            <a:endCxn id="4" idx="3"/>
          </p:cNvCxnSpPr>
          <p:nvPr/>
        </p:nvCxnSpPr>
        <p:spPr>
          <a:xfrm flipV="1">
            <a:off x="1943708" y="2385633"/>
            <a:ext cx="1518656" cy="899351"/>
          </a:xfrm>
          <a:prstGeom prst="straightConnector1">
            <a:avLst/>
          </a:prstGeom>
          <a:ln w="762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7" idx="7"/>
            <a:endCxn id="6" idx="4"/>
          </p:cNvCxnSpPr>
          <p:nvPr/>
        </p:nvCxnSpPr>
        <p:spPr>
          <a:xfrm flipV="1">
            <a:off x="5784708" y="4509120"/>
            <a:ext cx="1487592" cy="4673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7" idx="1"/>
            <a:endCxn id="5" idx="4"/>
          </p:cNvCxnSpPr>
          <p:nvPr/>
        </p:nvCxnSpPr>
        <p:spPr>
          <a:xfrm flipH="1" flipV="1">
            <a:off x="1943708" y="4509120"/>
            <a:ext cx="1549720" cy="4673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7" idx="0"/>
            <a:endCxn id="4" idx="4"/>
          </p:cNvCxnSpPr>
          <p:nvPr/>
        </p:nvCxnSpPr>
        <p:spPr>
          <a:xfrm flipH="1" flipV="1">
            <a:off x="4608004" y="2564904"/>
            <a:ext cx="31064" cy="22322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635101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1"/>
          <p:cNvSpPr>
            <a:spLocks noGrp="1"/>
          </p:cNvSpPr>
          <p:nvPr>
            <p:ph type="sldNum" sz="quarter" idx="12"/>
          </p:nvPr>
        </p:nvSpPr>
        <p:spPr/>
        <p:txBody>
          <a:bodyPr/>
          <a:lstStyle/>
          <a:p>
            <a:pPr>
              <a:defRPr/>
            </a:pPr>
            <a:fld id="{3DDEEB23-3765-4DFA-80DF-C766469AEEDE}" type="slidenum">
              <a:rPr lang="en-US" smtClean="0">
                <a:latin typeface="Arial" pitchFamily="34" charset="0"/>
              </a:rPr>
              <a:pPr>
                <a:defRPr/>
              </a:pPr>
              <a:t>60</a:t>
            </a:fld>
            <a:endParaRPr lang="th-TH" smtClean="0">
              <a:latin typeface="Arial" pitchFamily="34" charset="0"/>
            </a:endParaRPr>
          </a:p>
        </p:txBody>
      </p:sp>
      <p:graphicFrame>
        <p:nvGraphicFramePr>
          <p:cNvPr id="3" name="Table 2"/>
          <p:cNvGraphicFramePr>
            <a:graphicFrameLocks noGrp="1"/>
          </p:cNvGraphicFramePr>
          <p:nvPr/>
        </p:nvGraphicFramePr>
        <p:xfrm>
          <a:off x="76200" y="0"/>
          <a:ext cx="9067800" cy="6827838"/>
        </p:xfrm>
        <a:graphic>
          <a:graphicData uri="http://schemas.openxmlformats.org/drawingml/2006/table">
            <a:tbl>
              <a:tblPr/>
              <a:tblGrid>
                <a:gridCol w="1470454"/>
                <a:gridCol w="7597346"/>
              </a:tblGrid>
              <a:tr h="1706960">
                <a:tc>
                  <a:txBody>
                    <a:bodyPr/>
                    <a:lstStyle/>
                    <a:p>
                      <a:pPr marL="0" marR="0">
                        <a:spcBef>
                          <a:spcPts val="0"/>
                        </a:spcBef>
                        <a:spcAft>
                          <a:spcPts val="0"/>
                        </a:spcAft>
                      </a:pPr>
                      <a:r>
                        <a:rPr lang="th-TH" sz="2800" b="1" dirty="0">
                          <a:latin typeface="Browallia New" pitchFamily="34" charset="-34"/>
                          <a:ea typeface="Times New Roman"/>
                          <a:cs typeface="Browallia New" pitchFamily="34" charset="-34"/>
                        </a:rPr>
                        <a:t>การฝึกอบรม/การเรียนรู้</a:t>
                      </a:r>
                      <a:endParaRPr lang="en-US" sz="2800" b="1" dirty="0">
                        <a:latin typeface="Browallia New" pitchFamily="34" charset="-34"/>
                        <a:ea typeface="Times New Roman"/>
                        <a:cs typeface="Browallia New" pitchFamily="34" charset="-34"/>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342900" marR="0" lvl="0" indent="-342900">
                        <a:spcBef>
                          <a:spcPts val="0"/>
                        </a:spcBef>
                        <a:spcAft>
                          <a:spcPts val="0"/>
                        </a:spcAft>
                        <a:buFont typeface="Symbol"/>
                        <a:buChar char=""/>
                      </a:pPr>
                      <a:r>
                        <a:rPr lang="th-TH" sz="2800">
                          <a:latin typeface="Browallia New" pitchFamily="34" charset="-34"/>
                          <a:ea typeface="Times New Roman"/>
                          <a:cs typeface="Browallia New" pitchFamily="34" charset="-34"/>
                        </a:rPr>
                        <a:t>การใช้กระบวนการเรียนรู้แบบมีส่วนร่วม การเรียนรู้แบบผู้ใหญ่</a:t>
                      </a:r>
                      <a:endParaRPr lang="en-US" sz="2800">
                        <a:latin typeface="Browallia New" pitchFamily="34" charset="-34"/>
                        <a:ea typeface="Times New Roman"/>
                        <a:cs typeface="Browallia New" pitchFamily="34" charset="-34"/>
                      </a:endParaRPr>
                    </a:p>
                    <a:p>
                      <a:pPr marL="342900" marR="0" lvl="0" indent="-342900">
                        <a:spcBef>
                          <a:spcPts val="0"/>
                        </a:spcBef>
                        <a:spcAft>
                          <a:spcPts val="0"/>
                        </a:spcAft>
                        <a:buFont typeface="Symbol"/>
                        <a:buChar char=""/>
                      </a:pPr>
                      <a:r>
                        <a:rPr lang="th-TH" sz="2800">
                          <a:latin typeface="Browallia New" pitchFamily="34" charset="-34"/>
                          <a:ea typeface="Times New Roman"/>
                          <a:cs typeface="Browallia New" pitchFamily="34" charset="-34"/>
                        </a:rPr>
                        <a:t>การจัดสิ่งอำนวยความสะดวกในการเข้าถึงข้อมูลความรุ้ทางวิชาการ</a:t>
                      </a:r>
                      <a:endParaRPr lang="en-US" sz="2800">
                        <a:latin typeface="Browallia New" pitchFamily="34" charset="-34"/>
                        <a:ea typeface="Times New Roman"/>
                        <a:cs typeface="Browallia New" pitchFamily="34" charset="-34"/>
                      </a:endParaRPr>
                    </a:p>
                    <a:p>
                      <a:pPr marL="342900" marR="0" lvl="0" indent="-342900">
                        <a:spcBef>
                          <a:spcPts val="0"/>
                        </a:spcBef>
                        <a:spcAft>
                          <a:spcPts val="0"/>
                        </a:spcAft>
                        <a:buFont typeface="Symbol"/>
                        <a:buChar char=""/>
                      </a:pPr>
                      <a:r>
                        <a:rPr lang="th-TH" sz="2800">
                          <a:latin typeface="Browallia New" pitchFamily="34" charset="-34"/>
                          <a:ea typeface="Times New Roman"/>
                          <a:cs typeface="Browallia New" pitchFamily="34" charset="-34"/>
                        </a:rPr>
                        <a:t>การจุดมุมที่ให้ความรู้สึกที่ผ่อนคลายไว้ในที่ทำงานเพื่อการแลกเปลี่ยนเรียนรู้</a:t>
                      </a:r>
                      <a:endParaRPr lang="en-US" sz="2800">
                        <a:latin typeface="Browallia New" pitchFamily="34" charset="-34"/>
                        <a:ea typeface="Times New Roman"/>
                        <a:cs typeface="Browallia New" pitchFamily="34" charset="-34"/>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280220">
                <a:tc>
                  <a:txBody>
                    <a:bodyPr/>
                    <a:lstStyle/>
                    <a:p>
                      <a:pPr marL="0" marR="0">
                        <a:spcBef>
                          <a:spcPts val="0"/>
                        </a:spcBef>
                        <a:spcAft>
                          <a:spcPts val="0"/>
                        </a:spcAft>
                      </a:pPr>
                      <a:r>
                        <a:rPr lang="th-TH" sz="2800" b="1">
                          <a:latin typeface="Browallia New" pitchFamily="34" charset="-34"/>
                          <a:ea typeface="Times New Roman"/>
                          <a:cs typeface="Browallia New" pitchFamily="34" charset="-34"/>
                        </a:rPr>
                        <a:t>การสื่อสาร</a:t>
                      </a:r>
                      <a:endParaRPr lang="en-US" sz="2800" b="1">
                        <a:latin typeface="Browallia New" pitchFamily="34" charset="-34"/>
                        <a:ea typeface="Times New Roman"/>
                        <a:cs typeface="Browallia New" pitchFamily="34" charset="-34"/>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342900" marR="0" lvl="0" indent="-342900">
                        <a:spcBef>
                          <a:spcPts val="0"/>
                        </a:spcBef>
                        <a:spcAft>
                          <a:spcPts val="0"/>
                        </a:spcAft>
                        <a:buFont typeface="Symbol"/>
                        <a:buChar char=""/>
                      </a:pPr>
                      <a:r>
                        <a:rPr lang="th-TH" sz="2800">
                          <a:latin typeface="Browallia New" pitchFamily="34" charset="-34"/>
                          <a:ea typeface="Times New Roman"/>
                          <a:cs typeface="Browallia New" pitchFamily="34" charset="-34"/>
                        </a:rPr>
                        <a:t>การใช้รูปภาพให้ผู้ป่วยที่ใส่ท่อช่วยหายใจหรือใส่เครื่องช่วยหายใจชี้แสดงความต้องการ ช่วยลดเวลาในการสื่อสารและความเข้าใจ</a:t>
                      </a:r>
                      <a:endParaRPr lang="en-US" sz="2800">
                        <a:latin typeface="Browallia New" pitchFamily="34" charset="-34"/>
                        <a:ea typeface="Times New Roman"/>
                        <a:cs typeface="Browallia New" pitchFamily="34" charset="-34"/>
                      </a:endParaRPr>
                    </a:p>
                    <a:p>
                      <a:pPr marL="342900" marR="0" lvl="0" indent="-342900">
                        <a:spcBef>
                          <a:spcPts val="0"/>
                        </a:spcBef>
                        <a:spcAft>
                          <a:spcPts val="0"/>
                        </a:spcAft>
                        <a:buFont typeface="Symbol"/>
                        <a:buChar char=""/>
                      </a:pPr>
                      <a:r>
                        <a:rPr lang="th-TH" sz="2800">
                          <a:latin typeface="Browallia New" pitchFamily="34" charset="-34"/>
                          <a:ea typeface="Times New Roman"/>
                          <a:cs typeface="Browallia New" pitchFamily="34" charset="-34"/>
                        </a:rPr>
                        <a:t>การใช้แผ่นป้ายสองภาษาเพื่อสื่อสารกับชาวต่างประเทศ</a:t>
                      </a:r>
                      <a:endParaRPr lang="en-US" sz="2800">
                        <a:latin typeface="Browallia New" pitchFamily="34" charset="-34"/>
                        <a:ea typeface="Times New Roman"/>
                        <a:cs typeface="Browallia New" pitchFamily="34" charset="-34"/>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840658">
                <a:tc>
                  <a:txBody>
                    <a:bodyPr/>
                    <a:lstStyle/>
                    <a:p>
                      <a:pPr marL="0" marR="0">
                        <a:spcBef>
                          <a:spcPts val="0"/>
                        </a:spcBef>
                        <a:spcAft>
                          <a:spcPts val="0"/>
                        </a:spcAft>
                      </a:pPr>
                      <a:r>
                        <a:rPr lang="th-TH" sz="2800" b="1" dirty="0">
                          <a:latin typeface="Browallia New" pitchFamily="34" charset="-34"/>
                          <a:ea typeface="Times New Roman"/>
                          <a:cs typeface="Browallia New" pitchFamily="34" charset="-34"/>
                        </a:rPr>
                        <a:t>เครื่องช่วยการคิด การตัดสินใจ (</a:t>
                      </a:r>
                      <a:r>
                        <a:rPr lang="en-US" sz="2800" b="1" dirty="0">
                          <a:latin typeface="Browallia New" pitchFamily="34" charset="-34"/>
                          <a:ea typeface="Times New Roman"/>
                          <a:cs typeface="Browallia New" pitchFamily="34" charset="-34"/>
                        </a:rPr>
                        <a:t>cognitive aids)</a:t>
                      </a: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342900" marR="0" lvl="0" indent="-342900">
                        <a:spcBef>
                          <a:spcPts val="0"/>
                        </a:spcBef>
                        <a:spcAft>
                          <a:spcPts val="0"/>
                        </a:spcAft>
                        <a:buFont typeface="Symbol"/>
                        <a:buChar char=""/>
                      </a:pPr>
                      <a:r>
                        <a:rPr lang="th-TH" sz="2800" dirty="0">
                          <a:latin typeface="Browallia New" pitchFamily="34" charset="-34"/>
                          <a:ea typeface="Times New Roman"/>
                          <a:cs typeface="Browallia New" pitchFamily="34" charset="-34"/>
                        </a:rPr>
                        <a:t>การใช้ </a:t>
                      </a:r>
                      <a:r>
                        <a:rPr lang="en-US" sz="2800" dirty="0" err="1">
                          <a:latin typeface="Browallia New" pitchFamily="34" charset="-34"/>
                          <a:ea typeface="Times New Roman"/>
                          <a:cs typeface="Browallia New" pitchFamily="34" charset="-34"/>
                        </a:rPr>
                        <a:t>Partogram</a:t>
                      </a:r>
                      <a:r>
                        <a:rPr lang="en-US" sz="2800" dirty="0">
                          <a:latin typeface="Browallia New" pitchFamily="34" charset="-34"/>
                          <a:ea typeface="Times New Roman"/>
                          <a:cs typeface="Browallia New" pitchFamily="34" charset="-34"/>
                        </a:rPr>
                        <a:t> </a:t>
                      </a:r>
                      <a:r>
                        <a:rPr lang="th-TH" sz="2800" dirty="0">
                          <a:latin typeface="Browallia New" pitchFamily="34" charset="-34"/>
                          <a:ea typeface="Times New Roman"/>
                          <a:cs typeface="Browallia New" pitchFamily="34" charset="-34"/>
                        </a:rPr>
                        <a:t>ในการติดตามความก้าวหน้าของการคลอดระยะที่หนึ่ง ทำให้ตัดสินใจได้รวดเร็วขึ้นหากมีความล่าช้าเกิดขึ้น</a:t>
                      </a:r>
                      <a:endParaRPr lang="en-US" sz="2800" dirty="0">
                        <a:latin typeface="Browallia New" pitchFamily="34" charset="-34"/>
                        <a:ea typeface="Times New Roman"/>
                        <a:cs typeface="Browallia New" pitchFamily="34" charset="-34"/>
                      </a:endParaRPr>
                    </a:p>
                    <a:p>
                      <a:pPr marL="342900" marR="0" lvl="0" indent="-342900">
                        <a:spcBef>
                          <a:spcPts val="0"/>
                        </a:spcBef>
                        <a:spcAft>
                          <a:spcPts val="0"/>
                        </a:spcAft>
                        <a:buFont typeface="Symbol"/>
                        <a:buChar char=""/>
                      </a:pPr>
                      <a:r>
                        <a:rPr lang="th-TH" sz="2800" dirty="0">
                          <a:latin typeface="Browallia New" pitchFamily="34" charset="-34"/>
                          <a:ea typeface="Times New Roman"/>
                          <a:cs typeface="Browallia New" pitchFamily="34" charset="-34"/>
                        </a:rPr>
                        <a:t>การบันทึก </a:t>
                      </a:r>
                      <a:r>
                        <a:rPr lang="en-US" sz="2800" dirty="0">
                          <a:latin typeface="Browallia New" pitchFamily="34" charset="-34"/>
                          <a:ea typeface="Times New Roman"/>
                          <a:cs typeface="Browallia New" pitchFamily="34" charset="-34"/>
                        </a:rPr>
                        <a:t>vital sign </a:t>
                      </a:r>
                      <a:r>
                        <a:rPr lang="th-TH" sz="2800" dirty="0">
                          <a:latin typeface="Browallia New" pitchFamily="34" charset="-34"/>
                          <a:ea typeface="Times New Roman"/>
                          <a:cs typeface="Browallia New" pitchFamily="34" charset="-34"/>
                        </a:rPr>
                        <a:t>และผลการตรวจทางห้องปฏิบัติการในกราฟแผ่นเดียวกัน ทำให้สามารถพยากรณ์ได้ว่าผู้ป่วยโรคไข้เลือดออกกำลังจะเข้าระยะช็อคเมื่อใด</a:t>
                      </a:r>
                      <a:endParaRPr lang="en-US" sz="2800" dirty="0">
                        <a:latin typeface="Browallia New" pitchFamily="34" charset="-34"/>
                        <a:ea typeface="Times New Roman"/>
                        <a:cs typeface="Browallia New" pitchFamily="34" charset="-34"/>
                      </a:endParaRPr>
                    </a:p>
                    <a:p>
                      <a:pPr marL="342900" marR="0" lvl="0" indent="-342900">
                        <a:spcBef>
                          <a:spcPts val="0"/>
                        </a:spcBef>
                        <a:spcAft>
                          <a:spcPts val="0"/>
                        </a:spcAft>
                        <a:buFont typeface="Symbol"/>
                        <a:buChar char=""/>
                      </a:pPr>
                      <a:r>
                        <a:rPr lang="th-TH" sz="2800" dirty="0">
                          <a:latin typeface="Browallia New" pitchFamily="34" charset="-34"/>
                          <a:ea typeface="Times New Roman"/>
                          <a:cs typeface="Browallia New" pitchFamily="34" charset="-34"/>
                        </a:rPr>
                        <a:t>การใช้กราฟบันทึกข้อมูลบางอย่างพร้อมทั้งแถบสีแสดงพิสัยว่าปกติหรือผิดปกติหรือเข้าสู่ระดับที่ต้องระวังเป็นพิเศษ เช่น ระดับน้ำตาลในผู้ป่วยเบาหวาน ระดับ </a:t>
                      </a:r>
                      <a:r>
                        <a:rPr lang="en-US" sz="2800" dirty="0" err="1" smtClean="0">
                          <a:latin typeface="Browallia New" pitchFamily="34" charset="-34"/>
                          <a:ea typeface="Times New Roman"/>
                          <a:cs typeface="Browallia New" pitchFamily="34" charset="-34"/>
                        </a:rPr>
                        <a:t>billirubin</a:t>
                      </a:r>
                      <a:r>
                        <a:rPr lang="en-US" sz="2800" dirty="0" smtClean="0">
                          <a:latin typeface="Browallia New" pitchFamily="34" charset="-34"/>
                          <a:ea typeface="Times New Roman"/>
                          <a:cs typeface="Browallia New" pitchFamily="34" charset="-34"/>
                        </a:rPr>
                        <a:t> </a:t>
                      </a:r>
                      <a:r>
                        <a:rPr lang="th-TH" sz="2800" dirty="0">
                          <a:latin typeface="Browallia New" pitchFamily="34" charset="-34"/>
                          <a:ea typeface="Times New Roman"/>
                          <a:cs typeface="Browallia New" pitchFamily="34" charset="-34"/>
                        </a:rPr>
                        <a:t>ทารกแรกเกิด</a:t>
                      </a:r>
                      <a:endParaRPr lang="en-US" sz="2800" dirty="0">
                        <a:latin typeface="Browallia New" pitchFamily="34" charset="-34"/>
                        <a:ea typeface="Times New Roman"/>
                        <a:cs typeface="Browallia New" pitchFamily="34" charset="-34"/>
                      </a:endParaRPr>
                    </a:p>
                    <a:p>
                      <a:pPr marL="342900" marR="0" lvl="0" indent="-342900">
                        <a:spcBef>
                          <a:spcPts val="0"/>
                        </a:spcBef>
                        <a:spcAft>
                          <a:spcPts val="0"/>
                        </a:spcAft>
                        <a:buFont typeface="Symbol"/>
                        <a:buChar char=""/>
                      </a:pPr>
                      <a:r>
                        <a:rPr lang="th-TH" sz="2800" dirty="0">
                          <a:latin typeface="Browallia New" pitchFamily="34" charset="-34"/>
                          <a:ea typeface="Times New Roman"/>
                          <a:cs typeface="Browallia New" pitchFamily="34" charset="-34"/>
                        </a:rPr>
                        <a:t>เครื่องช่วยในการคำนวนขนาดยาหรือการผสมยา</a:t>
                      </a:r>
                      <a:endParaRPr lang="en-US" sz="2800" dirty="0">
                        <a:latin typeface="Browallia New" pitchFamily="34" charset="-34"/>
                        <a:ea typeface="Times New Roman"/>
                        <a:cs typeface="Browallia New" pitchFamily="34" charset="-34"/>
                      </a:endParaRPr>
                    </a:p>
                  </a:txBody>
                  <a:tcPr marL="39329" marR="39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884958540"/>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6C0AC32-68A8-4A49-B63B-F7CCF8D963FE}" type="slidenum">
              <a:rPr lang="th-TH" smtClean="0"/>
              <a:pPr>
                <a:defRPr/>
              </a:pPr>
              <a:t>61</a:t>
            </a:fld>
            <a:endParaRPr lang="th-TH"/>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836713"/>
            <a:ext cx="5544616" cy="539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37"/>
          <p:cNvSpPr txBox="1">
            <a:spLocks noChangeArrowheads="1"/>
          </p:cNvSpPr>
          <p:nvPr/>
        </p:nvSpPr>
        <p:spPr bwMode="auto">
          <a:xfrm>
            <a:off x="258600" y="260648"/>
            <a:ext cx="5537536" cy="461665"/>
          </a:xfrm>
          <a:prstGeom prst="rect">
            <a:avLst/>
          </a:prstGeom>
          <a:solidFill>
            <a:srgbClr val="0033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2400" b="1" dirty="0" smtClean="0">
                <a:solidFill>
                  <a:schemeClr val="bg1"/>
                </a:solidFill>
                <a:effectLst>
                  <a:outerShdw blurRad="38100" dist="38100" dir="2700000" algn="tl">
                    <a:srgbClr val="000000"/>
                  </a:outerShdw>
                </a:effectLst>
                <a:cs typeface="JasmineUPC" pitchFamily="18" charset="-34"/>
              </a:rPr>
              <a:t>Design Form for Care Plan &amp; Record</a:t>
            </a:r>
            <a:endParaRPr lang="th-TH" sz="2400" b="1" dirty="0">
              <a:solidFill>
                <a:schemeClr val="bg1"/>
              </a:solidFill>
              <a:effectLst>
                <a:outerShdw blurRad="38100" dist="38100" dir="2700000" algn="tl">
                  <a:srgbClr val="000000"/>
                </a:outerShdw>
              </a:effectLst>
              <a:cs typeface="JasmineUPC" pitchFamily="18" charset="-34"/>
            </a:endParaRPr>
          </a:p>
        </p:txBody>
      </p:sp>
      <p:sp>
        <p:nvSpPr>
          <p:cNvPr id="3" name="TextBox 2"/>
          <p:cNvSpPr txBox="1"/>
          <p:nvPr/>
        </p:nvSpPr>
        <p:spPr>
          <a:xfrm>
            <a:off x="5814267" y="1314634"/>
            <a:ext cx="3150221" cy="1754326"/>
          </a:xfrm>
          <a:prstGeom prst="rect">
            <a:avLst/>
          </a:prstGeom>
          <a:noFill/>
        </p:spPr>
        <p:txBody>
          <a:bodyPr wrap="none" rtlCol="0">
            <a:spAutoFit/>
          </a:bodyPr>
          <a:lstStyle/>
          <a:p>
            <a:pPr algn="ctr"/>
            <a:r>
              <a:rPr lang="th-TH" sz="3600" b="1" dirty="0" smtClean="0">
                <a:solidFill>
                  <a:srgbClr val="0000CC"/>
                </a:solidFill>
                <a:effectLst>
                  <a:outerShdw blurRad="38100" dist="38100" dir="2700000" algn="tl">
                    <a:srgbClr val="000000">
                      <a:alpha val="43137"/>
                    </a:srgbClr>
                  </a:outerShdw>
                </a:effectLst>
                <a:latin typeface="BrowalliaUPC" pitchFamily="34" charset="-34"/>
                <a:cs typeface="BrowalliaUPC" pitchFamily="34" charset="-34"/>
              </a:rPr>
              <a:t>มองภาพก็รู้ชัด</a:t>
            </a:r>
          </a:p>
          <a:p>
            <a:pPr algn="ctr"/>
            <a:r>
              <a:rPr lang="th-TH" sz="3600" b="1" dirty="0" smtClean="0">
                <a:solidFill>
                  <a:srgbClr val="0000CC"/>
                </a:solidFill>
                <a:effectLst>
                  <a:outerShdw blurRad="38100" dist="38100" dir="2700000" algn="tl">
                    <a:srgbClr val="000000">
                      <a:alpha val="43137"/>
                    </a:srgbClr>
                  </a:outerShdw>
                </a:effectLst>
                <a:latin typeface="BrowalliaUPC" pitchFamily="34" charset="-34"/>
                <a:cs typeface="BrowalliaUPC" pitchFamily="34" charset="-34"/>
              </a:rPr>
              <a:t>ว่าจะตัดสินใจอย่างไร</a:t>
            </a:r>
          </a:p>
          <a:p>
            <a:pPr algn="ctr"/>
            <a:r>
              <a:rPr lang="th-TH" sz="3600" b="1" dirty="0" smtClean="0">
                <a:solidFill>
                  <a:srgbClr val="0000CC"/>
                </a:solidFill>
                <a:effectLst>
                  <a:outerShdw blurRad="38100" dist="38100" dir="2700000" algn="tl">
                    <a:srgbClr val="000000">
                      <a:alpha val="43137"/>
                    </a:srgbClr>
                  </a:outerShdw>
                </a:effectLst>
                <a:latin typeface="BrowalliaUPC" pitchFamily="34" charset="-34"/>
                <a:cs typeface="BrowalliaUPC" pitchFamily="34" charset="-34"/>
              </a:rPr>
              <a:t>พร้อมใส่ข้อมูลบันทึก</a:t>
            </a:r>
            <a:endParaRPr lang="th-TH" sz="3600" b="1" dirty="0">
              <a:solidFill>
                <a:srgbClr val="0000CC"/>
              </a:solidFill>
              <a:effectLst>
                <a:outerShdw blurRad="38100" dist="38100" dir="2700000" algn="tl">
                  <a:srgbClr val="000000">
                    <a:alpha val="43137"/>
                  </a:srgbClr>
                </a:outerShdw>
              </a:effectLst>
              <a:latin typeface="BrowalliaUPC" pitchFamily="34" charset="-34"/>
              <a:cs typeface="BrowalliaUPC" pitchFamily="34" charset="-34"/>
            </a:endParaRP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6070" b="21965"/>
          <a:stretch/>
        </p:blipFill>
        <p:spPr bwMode="auto">
          <a:xfrm>
            <a:off x="2771800" y="6021288"/>
            <a:ext cx="6705600" cy="86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2951820" y="3789040"/>
            <a:ext cx="219624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8" name="Text Box 37"/>
          <p:cNvSpPr txBox="1">
            <a:spLocks noChangeArrowheads="1"/>
          </p:cNvSpPr>
          <p:nvPr/>
        </p:nvSpPr>
        <p:spPr bwMode="auto">
          <a:xfrm>
            <a:off x="5875224" y="3212976"/>
            <a:ext cx="3089264" cy="1200329"/>
          </a:xfrm>
          <a:prstGeom prst="rect">
            <a:avLst/>
          </a:prstGeom>
          <a:solidFill>
            <a:srgbClr val="0033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th-TH" sz="2400" b="1" dirty="0" smtClean="0">
                <a:solidFill>
                  <a:schemeClr val="bg1"/>
                </a:solidFill>
                <a:effectLst>
                  <a:outerShdw blurRad="38100" dist="38100" dir="2700000" algn="tl">
                    <a:srgbClr val="000000"/>
                  </a:outerShdw>
                </a:effectLst>
                <a:cs typeface="JasmineUPC" pitchFamily="18" charset="-34"/>
              </a:rPr>
              <a:t>ประยุกต์ใช้แนวคิด </a:t>
            </a:r>
            <a:r>
              <a:rPr lang="en-US" sz="2400" b="1" dirty="0" smtClean="0">
                <a:solidFill>
                  <a:schemeClr val="bg1"/>
                </a:solidFill>
                <a:effectLst>
                  <a:outerShdw blurRad="38100" dist="38100" dir="2700000" algn="tl">
                    <a:srgbClr val="000000"/>
                  </a:outerShdw>
                </a:effectLst>
                <a:cs typeface="JasmineUPC" pitchFamily="18" charset="-34"/>
              </a:rPr>
              <a:t>Lean </a:t>
            </a:r>
            <a:r>
              <a:rPr lang="th-TH" sz="2400" b="1" dirty="0" smtClean="0">
                <a:solidFill>
                  <a:schemeClr val="bg1"/>
                </a:solidFill>
                <a:effectLst>
                  <a:outerShdw blurRad="38100" dist="38100" dir="2700000" algn="tl">
                    <a:srgbClr val="000000"/>
                  </a:outerShdw>
                </a:effectLst>
                <a:cs typeface="JasmineUPC" pitchFamily="18" charset="-34"/>
              </a:rPr>
              <a:t>เพื่อลดระยะเวลารอผล </a:t>
            </a:r>
            <a:r>
              <a:rPr lang="en-US" sz="2400" b="1" dirty="0" smtClean="0">
                <a:solidFill>
                  <a:schemeClr val="bg1"/>
                </a:solidFill>
                <a:effectLst>
                  <a:outerShdw blurRad="38100" dist="38100" dir="2700000" algn="tl">
                    <a:srgbClr val="000000"/>
                  </a:outerShdw>
                </a:effectLst>
                <a:cs typeface="JasmineUPC" pitchFamily="18" charset="-34"/>
              </a:rPr>
              <a:t>culture</a:t>
            </a:r>
            <a:endParaRPr lang="th-TH" sz="2400" b="1" dirty="0">
              <a:solidFill>
                <a:schemeClr val="bg1"/>
              </a:solidFill>
              <a:effectLst>
                <a:outerShdw blurRad="38100" dist="38100" dir="2700000" algn="tl">
                  <a:srgbClr val="000000"/>
                </a:outerShdw>
              </a:effectLst>
              <a:cs typeface="JasmineUPC" pitchFamily="18" charset="-34"/>
            </a:endParaRPr>
          </a:p>
        </p:txBody>
      </p:sp>
      <p:sp>
        <p:nvSpPr>
          <p:cNvPr id="6" name="Right Arrow 5"/>
          <p:cNvSpPr/>
          <p:nvPr/>
        </p:nvSpPr>
        <p:spPr>
          <a:xfrm>
            <a:off x="5148064" y="3919408"/>
            <a:ext cx="648072" cy="21602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0" name="TextBox 9"/>
          <p:cNvSpPr txBox="1"/>
          <p:nvPr/>
        </p:nvSpPr>
        <p:spPr>
          <a:xfrm>
            <a:off x="5992581" y="4941168"/>
            <a:ext cx="2755883" cy="1200329"/>
          </a:xfrm>
          <a:prstGeom prst="rect">
            <a:avLst/>
          </a:prstGeom>
          <a:noFill/>
        </p:spPr>
        <p:txBody>
          <a:bodyPr wrap="none" rtlCol="0">
            <a:spAutoFit/>
          </a:bodyPr>
          <a:lstStyle/>
          <a:p>
            <a:pPr algn="ctr"/>
            <a:r>
              <a:rPr lang="th-TH" sz="3600" b="1" dirty="0" smtClean="0">
                <a:solidFill>
                  <a:srgbClr val="0000CC"/>
                </a:solidFill>
                <a:effectLst>
                  <a:outerShdw blurRad="38100" dist="38100" dir="2700000" algn="tl">
                    <a:srgbClr val="000000">
                      <a:alpha val="43137"/>
                    </a:srgbClr>
                  </a:outerShdw>
                </a:effectLst>
                <a:latin typeface="BrowalliaUPC" pitchFamily="34" charset="-34"/>
                <a:cs typeface="BrowalliaUPC" pitchFamily="34" charset="-34"/>
              </a:rPr>
              <a:t>จะเชื่อม </a:t>
            </a:r>
            <a:r>
              <a:rPr lang="en-US" sz="3600" b="1" dirty="0" smtClean="0">
                <a:solidFill>
                  <a:srgbClr val="0000CC"/>
                </a:solidFill>
                <a:effectLst>
                  <a:outerShdw blurRad="38100" dist="38100" dir="2700000" algn="tl">
                    <a:srgbClr val="000000">
                      <a:alpha val="43137"/>
                    </a:srgbClr>
                  </a:outerShdw>
                </a:effectLst>
                <a:latin typeface="BrowalliaUPC" pitchFamily="34" charset="-34"/>
                <a:cs typeface="BrowalliaUPC" pitchFamily="34" charset="-34"/>
              </a:rPr>
              <a:t>Flow </a:t>
            </a:r>
            <a:r>
              <a:rPr lang="th-TH" sz="3600" b="1" dirty="0" smtClean="0">
                <a:solidFill>
                  <a:srgbClr val="0000CC"/>
                </a:solidFill>
                <a:effectLst>
                  <a:outerShdw blurRad="38100" dist="38100" dir="2700000" algn="tl">
                    <a:srgbClr val="000000">
                      <a:alpha val="43137"/>
                    </a:srgbClr>
                  </a:outerShdw>
                </a:effectLst>
                <a:latin typeface="BrowalliaUPC" pitchFamily="34" charset="-34"/>
                <a:cs typeface="BrowalliaUPC" pitchFamily="34" charset="-34"/>
              </a:rPr>
              <a:t>กับ </a:t>
            </a:r>
            <a:endParaRPr lang="en-US" sz="3600" b="1" dirty="0" smtClean="0">
              <a:solidFill>
                <a:srgbClr val="0000CC"/>
              </a:solidFill>
              <a:effectLst>
                <a:outerShdw blurRad="38100" dist="38100" dir="2700000" algn="tl">
                  <a:srgbClr val="000000">
                    <a:alpha val="43137"/>
                  </a:srgbClr>
                </a:outerShdw>
              </a:effectLst>
              <a:latin typeface="BrowalliaUPC" pitchFamily="34" charset="-34"/>
              <a:cs typeface="BrowalliaUPC" pitchFamily="34" charset="-34"/>
            </a:endParaRPr>
          </a:p>
          <a:p>
            <a:pPr algn="ctr"/>
            <a:r>
              <a:rPr lang="en-US" sz="3600" b="1" dirty="0" smtClean="0">
                <a:solidFill>
                  <a:srgbClr val="0000CC"/>
                </a:solidFill>
                <a:effectLst>
                  <a:outerShdw blurRad="38100" dist="38100" dir="2700000" algn="tl">
                    <a:srgbClr val="000000">
                      <a:alpha val="43137"/>
                    </a:srgbClr>
                  </a:outerShdw>
                </a:effectLst>
                <a:latin typeface="BrowalliaUPC" pitchFamily="34" charset="-34"/>
                <a:cs typeface="BrowalliaUPC" pitchFamily="34" charset="-34"/>
              </a:rPr>
              <a:t>Timeline </a:t>
            </a:r>
            <a:r>
              <a:rPr lang="th-TH" sz="3600" b="1" dirty="0" smtClean="0">
                <a:solidFill>
                  <a:srgbClr val="0000CC"/>
                </a:solidFill>
                <a:effectLst>
                  <a:outerShdw blurRad="38100" dist="38100" dir="2700000" algn="tl">
                    <a:srgbClr val="000000">
                      <a:alpha val="43137"/>
                    </a:srgbClr>
                  </a:outerShdw>
                </a:effectLst>
                <a:latin typeface="BrowalliaUPC" pitchFamily="34" charset="-34"/>
                <a:cs typeface="BrowalliaUPC" pitchFamily="34" charset="-34"/>
              </a:rPr>
              <a:t>อย่างไร</a:t>
            </a:r>
            <a:endParaRPr lang="th-TH" sz="3600" b="1" dirty="0">
              <a:solidFill>
                <a:srgbClr val="0000CC"/>
              </a:solidFill>
              <a:effectLst>
                <a:outerShdw blurRad="38100" dist="38100" dir="2700000" algn="tl">
                  <a:srgbClr val="000000">
                    <a:alpha val="43137"/>
                  </a:srgbClr>
                </a:outerShdw>
              </a:effectLst>
              <a:latin typeface="BrowalliaUPC" pitchFamily="34" charset="-34"/>
              <a:cs typeface="BrowalliaUPC" pitchFamily="34" charset="-34"/>
            </a:endParaRPr>
          </a:p>
        </p:txBody>
      </p:sp>
    </p:spTree>
    <p:extLst>
      <p:ext uri="{BB962C8B-B14F-4D97-AF65-F5344CB8AC3E}">
        <p14:creationId xmlns:p14="http://schemas.microsoft.com/office/powerpoint/2010/main" val="320862811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6C0AC32-68A8-4A49-B63B-F7CCF8D963FE}" type="slidenum">
              <a:rPr lang="th-TH" smtClean="0"/>
              <a:pPr>
                <a:defRPr/>
              </a:pPr>
              <a:t>62</a:t>
            </a:fld>
            <a:endParaRPr lang="th-TH"/>
          </a:p>
        </p:txBody>
      </p:sp>
      <p:sp>
        <p:nvSpPr>
          <p:cNvPr id="3" name="Rectangle 2"/>
          <p:cNvSpPr/>
          <p:nvPr/>
        </p:nvSpPr>
        <p:spPr>
          <a:xfrm>
            <a:off x="323528" y="620688"/>
            <a:ext cx="8640960" cy="2308324"/>
          </a:xfrm>
          <a:prstGeom prst="rect">
            <a:avLst/>
          </a:prstGeom>
          <a:solidFill>
            <a:schemeClr val="accent4">
              <a:lumMod val="20000"/>
              <a:lumOff val="80000"/>
            </a:schemeClr>
          </a:solidFill>
        </p:spPr>
        <p:txBody>
          <a:bodyPr wrap="square">
            <a:spAutoFit/>
          </a:bodyPr>
          <a:lstStyle/>
          <a:p>
            <a:r>
              <a:rPr lang="en-US" sz="2000" b="1" dirty="0"/>
              <a:t>Standard 18.</a:t>
            </a:r>
            <a:r>
              <a:rPr lang="en-US" sz="2000" dirty="0"/>
              <a:t> All providers of care for patients with tuberculosis should ensure that persons who are in close contact with patients who have infectious tuberculosis are evaluated and managed in line with international recommendations</a:t>
            </a:r>
            <a:r>
              <a:rPr lang="en-US" sz="2000" dirty="0" smtClean="0"/>
              <a:t>. </a:t>
            </a:r>
            <a:r>
              <a:rPr lang="en-US" sz="2000" dirty="0"/>
              <a:t>The highest priority contacts for evaluation are:</a:t>
            </a:r>
          </a:p>
          <a:p>
            <a:r>
              <a:rPr lang="en-US" sz="1600" dirty="0"/>
              <a:t>• Persons with symptoms suggestive of tuberculosis</a:t>
            </a:r>
          </a:p>
          <a:p>
            <a:r>
              <a:rPr lang="en-US" sz="1600" dirty="0"/>
              <a:t>• Children aged &lt;5 years</a:t>
            </a:r>
          </a:p>
          <a:p>
            <a:r>
              <a:rPr lang="en-US" sz="1600" dirty="0"/>
              <a:t>• Contacts with known or suspected </a:t>
            </a:r>
            <a:r>
              <a:rPr lang="en-US" sz="1600" dirty="0" err="1"/>
              <a:t>immunocompromise</a:t>
            </a:r>
            <a:r>
              <a:rPr lang="en-US" sz="1600" dirty="0"/>
              <a:t>, particularly HIV infection</a:t>
            </a:r>
          </a:p>
          <a:p>
            <a:r>
              <a:rPr lang="en-US" sz="1600" dirty="0"/>
              <a:t>• Contacts of patients with MDR/XDR </a:t>
            </a:r>
            <a:r>
              <a:rPr lang="en-US" sz="1600" dirty="0" smtClean="0"/>
              <a:t>tuberculosis</a:t>
            </a:r>
            <a:endParaRPr lang="en-US" sz="1600" dirty="0"/>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4640"/>
          <a:stretch/>
        </p:blipFill>
        <p:spPr bwMode="auto">
          <a:xfrm>
            <a:off x="2267744" y="3458404"/>
            <a:ext cx="4462996" cy="2058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326625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6C0AC32-68A8-4A49-B63B-F7CCF8D963FE}" type="slidenum">
              <a:rPr lang="th-TH" smtClean="0"/>
              <a:pPr>
                <a:defRPr/>
              </a:pPr>
              <a:t>63</a:t>
            </a:fld>
            <a:endParaRPr lang="th-TH"/>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38" y="1772816"/>
            <a:ext cx="9077325" cy="441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Table 2"/>
          <p:cNvGraphicFramePr>
            <a:graphicFrameLocks noGrp="1"/>
          </p:cNvGraphicFramePr>
          <p:nvPr>
            <p:extLst>
              <p:ext uri="{D42A27DB-BD31-4B8C-83A1-F6EECF244321}">
                <p14:modId xmlns:p14="http://schemas.microsoft.com/office/powerpoint/2010/main" val="2492455067"/>
              </p:ext>
            </p:extLst>
          </p:nvPr>
        </p:nvGraphicFramePr>
        <p:xfrm>
          <a:off x="673224" y="683946"/>
          <a:ext cx="8147248" cy="944854"/>
        </p:xfrm>
        <a:graphic>
          <a:graphicData uri="http://schemas.openxmlformats.org/drawingml/2006/table">
            <a:tbl>
              <a:tblPr/>
              <a:tblGrid>
                <a:gridCol w="2148863"/>
                <a:gridCol w="5998385"/>
              </a:tblGrid>
              <a:tr h="90636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Browallia New" pitchFamily="34" charset="-34"/>
                          <a:ea typeface="Times New Roman" pitchFamily="18" charset="0"/>
                          <a:cs typeface="Browallia New" pitchFamily="34" charset="-34"/>
                        </a:rPr>
                        <a:t>10 </a:t>
                      </a:r>
                      <a:r>
                        <a:rPr kumimoji="0" lang="en-US" sz="2800" b="1" i="0" u="none" strike="noStrike" cap="none" normalizeH="0" baseline="30000" smtClean="0">
                          <a:ln>
                            <a:noFill/>
                          </a:ln>
                          <a:solidFill>
                            <a:schemeClr val="tx1"/>
                          </a:solidFill>
                          <a:effectLst/>
                          <a:latin typeface="Browallia New" pitchFamily="34" charset="-34"/>
                          <a:ea typeface="Times New Roman" pitchFamily="18" charset="0"/>
                          <a:cs typeface="Browallia New" pitchFamily="34" charset="-34"/>
                        </a:rPr>
                        <a:t>-3</a:t>
                      </a:r>
                      <a:r>
                        <a:rPr kumimoji="0" lang="en-US" sz="2800" b="1" i="0" u="none" strike="noStrike" cap="none" normalizeH="0" baseline="0" smtClean="0">
                          <a:ln>
                            <a:noFill/>
                          </a:ln>
                          <a:solidFill>
                            <a:schemeClr val="tx1"/>
                          </a:solidFill>
                          <a:effectLst/>
                          <a:latin typeface="Browallia New" pitchFamily="34" charset="-34"/>
                          <a:ea typeface="Times New Roman" pitchFamily="18" charset="0"/>
                          <a:cs typeface="Browallia New" pitchFamily="34" charset="-34"/>
                        </a:rPr>
                        <a:t> performance</a:t>
                      </a:r>
                      <a:endParaRPr kumimoji="0" lang="en-US" sz="4400" b="0" i="0" u="none" strike="noStrike" cap="none" normalizeH="0" baseline="0" smtClean="0">
                        <a:ln>
                          <a:noFill/>
                        </a:ln>
                        <a:solidFill>
                          <a:schemeClr val="tx1"/>
                        </a:solidFill>
                        <a:effectLst/>
                        <a:latin typeface="Arial" charset="0"/>
                        <a:ea typeface="Times New Roman" pitchFamily="18" charset="0"/>
                        <a:cs typeface="Angsana New" pitchFamily="18" charset="-34"/>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h-TH" sz="2800" b="1" i="0" u="none" strike="noStrike" cap="none" normalizeH="0" baseline="0" dirty="0" smtClean="0">
                          <a:ln>
                            <a:noFill/>
                          </a:ln>
                          <a:solidFill>
                            <a:schemeClr val="tx1"/>
                          </a:solidFill>
                          <a:effectLst/>
                          <a:latin typeface="Browallia New" pitchFamily="34" charset="-34"/>
                          <a:ea typeface="Times New Roman" pitchFamily="18" charset="0"/>
                          <a:cs typeface="BrowalliaUPC" pitchFamily="34" charset="-34"/>
                        </a:rPr>
                        <a:t>เป็นระบบที่ได้รับการออกแบบอย่างดี ใส่ใจต่อกระบวนการโครงสร้าง และความสัมพันธ์กับผลลัพธ์</a:t>
                      </a:r>
                      <a:endParaRPr kumimoji="0" lang="th-TH" sz="4400" b="0" i="0" u="none" strike="noStrike" cap="none" normalizeH="0" baseline="0" dirty="0" smtClean="0">
                        <a:ln>
                          <a:noFill/>
                        </a:ln>
                        <a:solidFill>
                          <a:schemeClr val="tx1"/>
                        </a:solidFill>
                        <a:effectLst/>
                        <a:latin typeface="Arial" charset="0"/>
                        <a:ea typeface="Times New Roman" pitchFamily="18" charset="0"/>
                        <a:cs typeface="Angsana New" pitchFamily="18" charset="-34"/>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r>
            </a:tbl>
          </a:graphicData>
        </a:graphic>
      </p:graphicFrame>
    </p:spTree>
    <p:extLst>
      <p:ext uri="{BB962C8B-B14F-4D97-AF65-F5344CB8AC3E}">
        <p14:creationId xmlns:p14="http://schemas.microsoft.com/office/powerpoint/2010/main" val="300145387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4" y="87"/>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8382000" y="6172200"/>
            <a:ext cx="381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52" name="Text Box 3"/>
          <p:cNvSpPr txBox="1">
            <a:spLocks noChangeArrowheads="1"/>
          </p:cNvSpPr>
          <p:nvPr/>
        </p:nvSpPr>
        <p:spPr bwMode="auto">
          <a:xfrm>
            <a:off x="395536" y="2132856"/>
            <a:ext cx="8223448" cy="830997"/>
          </a:xfrm>
          <a:prstGeom prst="rect">
            <a:avLst/>
          </a:prstGeom>
          <a:noFill/>
          <a:ln w="9525">
            <a:noFill/>
            <a:miter lim="800000"/>
            <a:headEnd/>
            <a:tailEnd/>
          </a:ln>
          <a:effectLst>
            <a:glow rad="63500">
              <a:schemeClr val="accent2">
                <a:satMod val="175000"/>
                <a:alpha val="40000"/>
              </a:schemeClr>
            </a:glow>
            <a:outerShdw blurRad="50800" dist="38100" algn="l" rotWithShape="0">
              <a:prstClr val="black">
                <a:alpha val="40000"/>
              </a:prstClr>
            </a:outerShdw>
          </a:effectLst>
        </p:spPr>
        <p:txBody>
          <a:bodyPr>
            <a:spAutoFit/>
          </a:bodyPr>
          <a:lstStyle/>
          <a:p>
            <a:pPr algn="ctr">
              <a:defRPr/>
            </a:pPr>
            <a:r>
              <a:rPr lang="th-TH" sz="4800" b="1" dirty="0" smtClean="0">
                <a:solidFill>
                  <a:srgbClr val="0033CC"/>
                </a:solidFill>
                <a:latin typeface="Browallia New" pitchFamily="34" charset="-34"/>
                <a:cs typeface="FreesiaUPC" pitchFamily="34" charset="-34"/>
              </a:rPr>
              <a:t>การบริหารความสี่ยง</a:t>
            </a:r>
          </a:p>
        </p:txBody>
      </p:sp>
      <p:sp>
        <p:nvSpPr>
          <p:cNvPr id="3079" name="Text Box 4"/>
          <p:cNvSpPr txBox="1">
            <a:spLocks noChangeArrowheads="1"/>
          </p:cNvSpPr>
          <p:nvPr/>
        </p:nvSpPr>
        <p:spPr bwMode="auto">
          <a:xfrm>
            <a:off x="1679840" y="4707141"/>
            <a:ext cx="562846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tabLst>
                <a:tab pos="7427913" algn="l"/>
              </a:tabLst>
              <a:defRPr sz="2800">
                <a:solidFill>
                  <a:schemeClr val="tx1"/>
                </a:solidFill>
                <a:latin typeface="Arial" pitchFamily="34" charset="0"/>
                <a:cs typeface="Angsana New" pitchFamily="18" charset="-34"/>
              </a:defRPr>
            </a:lvl1pPr>
            <a:lvl2pPr marL="742950" indent="-285750" eaLnBrk="0" hangingPunct="0">
              <a:tabLst>
                <a:tab pos="7427913" algn="l"/>
              </a:tabLst>
              <a:defRPr sz="2800">
                <a:solidFill>
                  <a:schemeClr val="tx1"/>
                </a:solidFill>
                <a:latin typeface="Arial" pitchFamily="34" charset="0"/>
                <a:cs typeface="Angsana New" pitchFamily="18" charset="-34"/>
              </a:defRPr>
            </a:lvl2pPr>
            <a:lvl3pPr marL="1143000" indent="-228600" eaLnBrk="0" hangingPunct="0">
              <a:tabLst>
                <a:tab pos="7427913" algn="l"/>
              </a:tabLst>
              <a:defRPr sz="2800">
                <a:solidFill>
                  <a:schemeClr val="tx1"/>
                </a:solidFill>
                <a:latin typeface="Arial" pitchFamily="34" charset="0"/>
                <a:cs typeface="Angsana New" pitchFamily="18" charset="-34"/>
              </a:defRPr>
            </a:lvl3pPr>
            <a:lvl4pPr marL="1600200" indent="-228600" eaLnBrk="0" hangingPunct="0">
              <a:tabLst>
                <a:tab pos="7427913" algn="l"/>
              </a:tabLst>
              <a:defRPr sz="2800">
                <a:solidFill>
                  <a:schemeClr val="tx1"/>
                </a:solidFill>
                <a:latin typeface="Arial" pitchFamily="34" charset="0"/>
                <a:cs typeface="Angsana New" pitchFamily="18" charset="-34"/>
              </a:defRPr>
            </a:lvl4pPr>
            <a:lvl5pPr marL="2057400" indent="-228600" eaLnBrk="0" hangingPunct="0">
              <a:tabLst>
                <a:tab pos="7427913" algn="l"/>
              </a:tabLst>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tabLst>
                <a:tab pos="7427913" algn="l"/>
              </a:tabLs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tabLst>
                <a:tab pos="7427913" algn="l"/>
              </a:tabLs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tabLst>
                <a:tab pos="7427913" algn="l"/>
              </a:tabLs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tabLst>
                <a:tab pos="7427913" algn="l"/>
              </a:tabLst>
              <a:defRPr sz="2800">
                <a:solidFill>
                  <a:schemeClr val="tx1"/>
                </a:solidFill>
                <a:latin typeface="Arial" pitchFamily="34" charset="0"/>
                <a:cs typeface="Angsana New" pitchFamily="18" charset="-34"/>
              </a:defRPr>
            </a:lvl9pPr>
          </a:lstStyle>
          <a:p>
            <a:pPr algn="ctr" eaLnBrk="1" hangingPunct="1"/>
            <a:r>
              <a:rPr lang="th-TH" dirty="0" smtClean="0">
                <a:latin typeface="Browallia New" pitchFamily="34" charset="-34"/>
                <a:cs typeface="Browallia New" pitchFamily="34" charset="-34"/>
              </a:rPr>
              <a:t>สถาบัน</a:t>
            </a:r>
            <a:r>
              <a:rPr lang="th-TH" dirty="0">
                <a:latin typeface="Browallia New" pitchFamily="34" charset="-34"/>
                <a:cs typeface="Browallia New" pitchFamily="34" charset="-34"/>
              </a:rPr>
              <a:t>รับรองคุณภาพสถานพยาบาล (องค์การมหาชน</a:t>
            </a:r>
            <a:r>
              <a:rPr lang="th-TH" dirty="0" smtClean="0">
                <a:latin typeface="Browallia New" pitchFamily="34" charset="-34"/>
                <a:cs typeface="Browallia New" pitchFamily="34" charset="-34"/>
              </a:rPr>
              <a:t>)</a:t>
            </a:r>
          </a:p>
          <a:p>
            <a:pPr algn="ctr" eaLnBrk="1" hangingPunct="1"/>
            <a:r>
              <a:rPr lang="en-US" dirty="0" smtClean="0">
                <a:latin typeface="Browallia New" pitchFamily="34" charset="-34"/>
                <a:cs typeface="Browallia New" pitchFamily="34" charset="-34"/>
              </a:rPr>
              <a:t>5 </a:t>
            </a:r>
            <a:r>
              <a:rPr lang="th-TH" dirty="0" smtClean="0">
                <a:latin typeface="Browallia New" pitchFamily="34" charset="-34"/>
                <a:cs typeface="Browallia New" pitchFamily="34" charset="-34"/>
              </a:rPr>
              <a:t>มิถุนายน </a:t>
            </a:r>
            <a:r>
              <a:rPr lang="en-US" dirty="0" smtClean="0">
                <a:latin typeface="Browallia New" pitchFamily="34" charset="-34"/>
                <a:cs typeface="Browallia New" pitchFamily="34" charset="-34"/>
              </a:rPr>
              <a:t>2556 </a:t>
            </a:r>
            <a:endParaRPr lang="th-TH" dirty="0">
              <a:latin typeface="Browallia New" pitchFamily="34" charset="-34"/>
              <a:cs typeface="Browallia New" pitchFamily="34" charset="-34"/>
            </a:endParaRPr>
          </a:p>
        </p:txBody>
      </p:sp>
      <p:sp>
        <p:nvSpPr>
          <p:cNvPr id="6" name="Slide Number Placeholder 5"/>
          <p:cNvSpPr>
            <a:spLocks noGrp="1"/>
          </p:cNvSpPr>
          <p:nvPr>
            <p:ph type="sldNum" sz="quarter" idx="12"/>
          </p:nvPr>
        </p:nvSpPr>
        <p:spPr/>
        <p:txBody>
          <a:bodyPr/>
          <a:lstStyle/>
          <a:p>
            <a:pPr>
              <a:defRPr/>
            </a:pPr>
            <a:fld id="{690366BC-3040-4212-8C0D-308D382D0162}" type="slidenum">
              <a:rPr lang="th-TH" smtClean="0"/>
              <a:pPr>
                <a:defRPr/>
              </a:pPr>
              <a:t>64</a:t>
            </a:fld>
            <a:endParaRPr lang="th-TH"/>
          </a:p>
        </p:txBody>
      </p:sp>
      <p:pic>
        <p:nvPicPr>
          <p:cNvPr id="7" name="Picture 6" descr="http://img.cliparto.com/pic/s/190764/3188177-set-of-funny-and-ugly-smilies.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68" t="2641" r="48019" b="46818"/>
          <a:stretch/>
        </p:blipFill>
        <p:spPr bwMode="auto">
          <a:xfrm>
            <a:off x="277484" y="836712"/>
            <a:ext cx="1774236" cy="18002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6" descr="http://img.cliparto.com/pic/s/190764/3188177-set-of-funny-and-ugly-smilies.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8026" t="47888" r="2404" b="3515"/>
          <a:stretch/>
        </p:blipFill>
        <p:spPr bwMode="auto">
          <a:xfrm>
            <a:off x="7135142" y="2420888"/>
            <a:ext cx="1757338" cy="172288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73579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5562600" cy="1128698"/>
          </a:xfrm>
          <a:solidFill>
            <a:srgbClr val="0000CC"/>
          </a:solidFill>
          <a:ln>
            <a:solidFill>
              <a:srgbClr val="0000CC"/>
            </a:solidFill>
          </a:ln>
        </p:spPr>
        <p:txBody>
          <a:bodyPr/>
          <a:lstStyle/>
          <a:p>
            <a:pPr>
              <a:defRPr/>
            </a:pPr>
            <a:r>
              <a:rPr lang="th-TH" b="1" dirty="0" smtClean="0">
                <a:solidFill>
                  <a:schemeClr val="bg1"/>
                </a:solidFill>
              </a:rPr>
              <a:t>ท่านทำอันไหน ชอบอันไหน</a:t>
            </a:r>
            <a:br>
              <a:rPr lang="th-TH" b="1" dirty="0" smtClean="0">
                <a:solidFill>
                  <a:schemeClr val="bg1"/>
                </a:solidFill>
              </a:rPr>
            </a:br>
            <a:r>
              <a:rPr lang="th-TH" b="1" dirty="0" smtClean="0">
                <a:solidFill>
                  <a:schemeClr val="bg1"/>
                </a:solidFill>
              </a:rPr>
              <a:t>ใช้อันไหน เพราะอะไร</a:t>
            </a:r>
            <a:endParaRPr lang="en-US" b="1" dirty="0">
              <a:solidFill>
                <a:schemeClr val="bg1"/>
              </a:solidFill>
            </a:endParaRPr>
          </a:p>
        </p:txBody>
      </p:sp>
      <p:sp>
        <p:nvSpPr>
          <p:cNvPr id="17" name="TextBox 16"/>
          <p:cNvSpPr txBox="1"/>
          <p:nvPr/>
        </p:nvSpPr>
        <p:spPr>
          <a:xfrm>
            <a:off x="4953000" y="1524000"/>
            <a:ext cx="2273379" cy="461665"/>
          </a:xfrm>
          <a:prstGeom prst="rect">
            <a:avLst/>
          </a:prstGeom>
          <a:solidFill>
            <a:schemeClr val="accent6">
              <a:lumMod val="60000"/>
              <a:lumOff val="40000"/>
            </a:schemeClr>
          </a:solidFill>
          <a:ln>
            <a:solidFill>
              <a:srgbClr val="FFC000"/>
            </a:solidFill>
          </a:ln>
        </p:spPr>
        <p:txBody>
          <a:bodyPr wrap="none">
            <a:spAutoFit/>
          </a:bodyPr>
          <a:lstStyle/>
          <a:p>
            <a:pPr>
              <a:defRPr/>
            </a:pPr>
            <a:r>
              <a:rPr lang="en-GB" sz="2400" dirty="0">
                <a:latin typeface="Arial" charset="0"/>
                <a:cs typeface="Arial" charset="0"/>
              </a:rPr>
              <a:t>Incident Report</a:t>
            </a:r>
            <a:endParaRPr lang="en-US" sz="2400" dirty="0">
              <a:latin typeface="Arial" charset="0"/>
              <a:cs typeface="Arial" charset="0"/>
            </a:endParaRPr>
          </a:p>
        </p:txBody>
      </p:sp>
      <p:sp>
        <p:nvSpPr>
          <p:cNvPr id="22" name="TextBox 21"/>
          <p:cNvSpPr txBox="1"/>
          <p:nvPr/>
        </p:nvSpPr>
        <p:spPr>
          <a:xfrm>
            <a:off x="4343400" y="5029200"/>
            <a:ext cx="2581156" cy="461665"/>
          </a:xfrm>
          <a:prstGeom prst="rect">
            <a:avLst/>
          </a:prstGeom>
          <a:solidFill>
            <a:schemeClr val="accent6">
              <a:lumMod val="60000"/>
              <a:lumOff val="40000"/>
            </a:schemeClr>
          </a:solidFill>
          <a:ln>
            <a:solidFill>
              <a:srgbClr val="FFC000"/>
            </a:solidFill>
          </a:ln>
        </p:spPr>
        <p:txBody>
          <a:bodyPr wrap="none">
            <a:spAutoFit/>
          </a:bodyPr>
          <a:lstStyle/>
          <a:p>
            <a:pPr>
              <a:defRPr/>
            </a:pPr>
            <a:r>
              <a:rPr lang="en-GB" sz="2400" dirty="0">
                <a:latin typeface="Arial" charset="0"/>
                <a:cs typeface="Arial" charset="0"/>
              </a:rPr>
              <a:t>Med-Error Report</a:t>
            </a:r>
            <a:endParaRPr lang="en-US" sz="2400" dirty="0">
              <a:latin typeface="Arial" charset="0"/>
              <a:cs typeface="Arial" charset="0"/>
            </a:endParaRPr>
          </a:p>
        </p:txBody>
      </p:sp>
      <p:sp>
        <p:nvSpPr>
          <p:cNvPr id="23" name="TextBox 22"/>
          <p:cNvSpPr txBox="1"/>
          <p:nvPr/>
        </p:nvSpPr>
        <p:spPr>
          <a:xfrm>
            <a:off x="4876800" y="2971800"/>
            <a:ext cx="1845377" cy="461665"/>
          </a:xfrm>
          <a:prstGeom prst="rect">
            <a:avLst/>
          </a:prstGeom>
          <a:solidFill>
            <a:schemeClr val="accent6">
              <a:lumMod val="60000"/>
              <a:lumOff val="40000"/>
            </a:schemeClr>
          </a:solidFill>
          <a:ln>
            <a:solidFill>
              <a:srgbClr val="FFC000"/>
            </a:solidFill>
          </a:ln>
        </p:spPr>
        <p:txBody>
          <a:bodyPr wrap="none">
            <a:spAutoFit/>
          </a:bodyPr>
          <a:lstStyle/>
          <a:p>
            <a:pPr>
              <a:defRPr/>
            </a:pPr>
            <a:r>
              <a:rPr lang="en-GB" sz="2400" dirty="0">
                <a:latin typeface="Arial" charset="0"/>
                <a:cs typeface="Arial" charset="0"/>
              </a:rPr>
              <a:t>ADR Report</a:t>
            </a:r>
            <a:endParaRPr lang="en-US" sz="2400" dirty="0">
              <a:latin typeface="Arial" charset="0"/>
              <a:cs typeface="Arial" charset="0"/>
            </a:endParaRPr>
          </a:p>
        </p:txBody>
      </p:sp>
      <p:sp>
        <p:nvSpPr>
          <p:cNvPr id="24" name="TextBox 23"/>
          <p:cNvSpPr txBox="1"/>
          <p:nvPr/>
        </p:nvSpPr>
        <p:spPr>
          <a:xfrm>
            <a:off x="4419600" y="3810000"/>
            <a:ext cx="1502334" cy="461665"/>
          </a:xfrm>
          <a:prstGeom prst="rect">
            <a:avLst/>
          </a:prstGeom>
          <a:solidFill>
            <a:schemeClr val="accent6">
              <a:lumMod val="60000"/>
              <a:lumOff val="40000"/>
            </a:schemeClr>
          </a:solidFill>
          <a:ln>
            <a:solidFill>
              <a:srgbClr val="FFC000"/>
            </a:solidFill>
          </a:ln>
        </p:spPr>
        <p:txBody>
          <a:bodyPr wrap="none">
            <a:spAutoFit/>
          </a:bodyPr>
          <a:lstStyle/>
          <a:p>
            <a:pPr>
              <a:defRPr/>
            </a:pPr>
            <a:r>
              <a:rPr lang="en-GB" sz="2400" dirty="0">
                <a:latin typeface="Arial" charset="0"/>
                <a:cs typeface="Arial" charset="0"/>
              </a:rPr>
              <a:t>IC Report</a:t>
            </a:r>
            <a:endParaRPr lang="en-US" sz="2400" dirty="0">
              <a:latin typeface="Arial" charset="0"/>
              <a:cs typeface="Arial" charset="0"/>
            </a:endParaRPr>
          </a:p>
        </p:txBody>
      </p:sp>
      <p:sp>
        <p:nvSpPr>
          <p:cNvPr id="31" name="TextBox 30"/>
          <p:cNvSpPr txBox="1"/>
          <p:nvPr/>
        </p:nvSpPr>
        <p:spPr>
          <a:xfrm>
            <a:off x="7010400" y="2819400"/>
            <a:ext cx="1948162" cy="461665"/>
          </a:xfrm>
          <a:prstGeom prst="rect">
            <a:avLst/>
          </a:prstGeom>
          <a:solidFill>
            <a:schemeClr val="accent6">
              <a:lumMod val="60000"/>
              <a:lumOff val="40000"/>
            </a:schemeClr>
          </a:solidFill>
          <a:ln>
            <a:solidFill>
              <a:srgbClr val="FFC000"/>
            </a:solidFill>
          </a:ln>
        </p:spPr>
        <p:txBody>
          <a:bodyPr wrap="none">
            <a:spAutoFit/>
          </a:bodyPr>
          <a:lstStyle/>
          <a:p>
            <a:pPr>
              <a:defRPr/>
            </a:pPr>
            <a:r>
              <a:rPr lang="en-GB" sz="2400" dirty="0">
                <a:latin typeface="Arial" charset="0"/>
                <a:cs typeface="Arial" charset="0"/>
              </a:rPr>
              <a:t>Trigger Tools</a:t>
            </a:r>
            <a:endParaRPr lang="en-US" sz="2400" dirty="0">
              <a:latin typeface="Arial" charset="0"/>
              <a:cs typeface="Arial" charset="0"/>
            </a:endParaRPr>
          </a:p>
        </p:txBody>
      </p:sp>
      <p:sp>
        <p:nvSpPr>
          <p:cNvPr id="32" name="TextBox 31"/>
          <p:cNvSpPr txBox="1"/>
          <p:nvPr/>
        </p:nvSpPr>
        <p:spPr>
          <a:xfrm>
            <a:off x="5486400" y="4357694"/>
            <a:ext cx="2856872" cy="461665"/>
          </a:xfrm>
          <a:prstGeom prst="rect">
            <a:avLst/>
          </a:prstGeom>
          <a:solidFill>
            <a:schemeClr val="accent6">
              <a:lumMod val="60000"/>
              <a:lumOff val="40000"/>
            </a:schemeClr>
          </a:solidFill>
          <a:ln>
            <a:solidFill>
              <a:srgbClr val="FFC000"/>
            </a:solidFill>
          </a:ln>
        </p:spPr>
        <p:txBody>
          <a:bodyPr wrap="square">
            <a:spAutoFit/>
          </a:bodyPr>
          <a:lstStyle/>
          <a:p>
            <a:pPr>
              <a:defRPr/>
            </a:pPr>
            <a:r>
              <a:rPr lang="en-GB" sz="2400" dirty="0">
                <a:latin typeface="Arial" charset="0"/>
                <a:cs typeface="Arial" charset="0"/>
              </a:rPr>
              <a:t>Med-Record review</a:t>
            </a:r>
            <a:endParaRPr lang="en-US" sz="2400" dirty="0">
              <a:latin typeface="Arial" charset="0"/>
              <a:cs typeface="Arial" charset="0"/>
            </a:endParaRPr>
          </a:p>
        </p:txBody>
      </p:sp>
      <p:sp>
        <p:nvSpPr>
          <p:cNvPr id="33" name="TextBox 32"/>
          <p:cNvSpPr txBox="1"/>
          <p:nvPr/>
        </p:nvSpPr>
        <p:spPr>
          <a:xfrm>
            <a:off x="6324600" y="3581400"/>
            <a:ext cx="2545890" cy="461665"/>
          </a:xfrm>
          <a:prstGeom prst="rect">
            <a:avLst/>
          </a:prstGeom>
          <a:solidFill>
            <a:schemeClr val="accent6">
              <a:lumMod val="60000"/>
              <a:lumOff val="40000"/>
            </a:schemeClr>
          </a:solidFill>
          <a:ln>
            <a:solidFill>
              <a:srgbClr val="FFC000"/>
            </a:solidFill>
          </a:ln>
        </p:spPr>
        <p:txBody>
          <a:bodyPr wrap="none">
            <a:spAutoFit/>
          </a:bodyPr>
          <a:lstStyle/>
          <a:p>
            <a:pPr>
              <a:defRPr/>
            </a:pPr>
            <a:r>
              <a:rPr lang="en-GB" sz="2400" dirty="0">
                <a:latin typeface="Arial" charset="0"/>
                <a:cs typeface="Arial" charset="0"/>
              </a:rPr>
              <a:t>Case Conf / Peer</a:t>
            </a:r>
            <a:endParaRPr lang="en-US" sz="2400" dirty="0">
              <a:latin typeface="Arial" charset="0"/>
              <a:cs typeface="Arial" charset="0"/>
            </a:endParaRPr>
          </a:p>
        </p:txBody>
      </p:sp>
      <p:sp>
        <p:nvSpPr>
          <p:cNvPr id="34" name="TextBox 33"/>
          <p:cNvSpPr txBox="1"/>
          <p:nvPr/>
        </p:nvSpPr>
        <p:spPr>
          <a:xfrm>
            <a:off x="6781800" y="2209800"/>
            <a:ext cx="1778051" cy="461665"/>
          </a:xfrm>
          <a:prstGeom prst="rect">
            <a:avLst/>
          </a:prstGeom>
          <a:solidFill>
            <a:schemeClr val="accent6">
              <a:lumMod val="60000"/>
              <a:lumOff val="40000"/>
            </a:schemeClr>
          </a:solidFill>
          <a:ln>
            <a:solidFill>
              <a:srgbClr val="FFC000"/>
            </a:solidFill>
          </a:ln>
        </p:spPr>
        <p:txBody>
          <a:bodyPr wrap="none">
            <a:spAutoFit/>
          </a:bodyPr>
          <a:lstStyle/>
          <a:p>
            <a:pPr>
              <a:defRPr/>
            </a:pPr>
            <a:r>
              <a:rPr lang="en-GB" sz="2400" dirty="0">
                <a:latin typeface="Arial" charset="0"/>
                <a:cs typeface="Arial" charset="0"/>
              </a:rPr>
              <a:t>Risk Round</a:t>
            </a:r>
            <a:endParaRPr lang="en-US" sz="2400" dirty="0">
              <a:latin typeface="Arial" charset="0"/>
              <a:cs typeface="Arial" charset="0"/>
            </a:endParaRPr>
          </a:p>
        </p:txBody>
      </p:sp>
      <p:sp>
        <p:nvSpPr>
          <p:cNvPr id="36" name="TextBox 35"/>
          <p:cNvSpPr txBox="1"/>
          <p:nvPr/>
        </p:nvSpPr>
        <p:spPr>
          <a:xfrm>
            <a:off x="4419600" y="2286000"/>
            <a:ext cx="2274982" cy="461665"/>
          </a:xfrm>
          <a:prstGeom prst="rect">
            <a:avLst/>
          </a:prstGeom>
          <a:solidFill>
            <a:schemeClr val="accent6">
              <a:lumMod val="60000"/>
              <a:lumOff val="40000"/>
            </a:schemeClr>
          </a:solidFill>
          <a:ln>
            <a:solidFill>
              <a:srgbClr val="FFC000"/>
            </a:solidFill>
          </a:ln>
        </p:spPr>
        <p:txBody>
          <a:bodyPr wrap="none">
            <a:spAutoFit/>
          </a:bodyPr>
          <a:lstStyle/>
          <a:p>
            <a:pPr>
              <a:defRPr/>
            </a:pPr>
            <a:r>
              <a:rPr lang="en-GB" sz="2400" dirty="0">
                <a:latin typeface="Arial" charset="0"/>
                <a:cs typeface="Arial" charset="0"/>
              </a:rPr>
              <a:t>Bedside review</a:t>
            </a:r>
            <a:endParaRPr lang="en-US" sz="2400" dirty="0">
              <a:latin typeface="Arial" charset="0"/>
              <a:cs typeface="Arial" charset="0"/>
            </a:endParaRPr>
          </a:p>
        </p:txBody>
      </p:sp>
      <p:pic>
        <p:nvPicPr>
          <p:cNvPr id="18444" name="Picture 4"/>
          <p:cNvPicPr>
            <a:picLocks noChangeAspect="1" noChangeArrowheads="1"/>
          </p:cNvPicPr>
          <p:nvPr/>
        </p:nvPicPr>
        <p:blipFill>
          <a:blip r:embed="rId3" cstate="print"/>
          <a:srcRect/>
          <a:stretch>
            <a:fillRect/>
          </a:stretch>
        </p:blipFill>
        <p:spPr bwMode="auto">
          <a:xfrm>
            <a:off x="457200" y="2057400"/>
            <a:ext cx="3297238" cy="3733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P spid="23" grpId="0" animBg="1"/>
      <p:bldP spid="24" grpId="0" animBg="1"/>
      <p:bldP spid="31" grpId="0" animBg="1"/>
      <p:bldP spid="32" grpId="0" animBg="1"/>
      <p:bldP spid="33" grpId="0" animBg="1"/>
      <p:bldP spid="34" grpId="0" animBg="1"/>
      <p:bldP spid="3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3505200" y="4705350"/>
            <a:ext cx="5410200" cy="1747838"/>
          </a:xfrm>
          <a:prstGeom prst="rect">
            <a:avLst/>
          </a:prstGeom>
          <a:solidFill>
            <a:srgbClr val="FFFFCC"/>
          </a:solidFill>
          <a:ln w="9525">
            <a:solidFill>
              <a:schemeClr val="tx1"/>
            </a:solidFill>
            <a:miter lim="800000"/>
            <a:headEnd/>
            <a:tailEnd/>
          </a:ln>
        </p:spPr>
        <p:txBody>
          <a:bodyPr wrap="none" anchor="ctr"/>
          <a:lstStyle/>
          <a:p>
            <a:endParaRPr lang="en-US"/>
          </a:p>
        </p:txBody>
      </p:sp>
      <p:sp>
        <p:nvSpPr>
          <p:cNvPr id="9219" name="Rectangle 3"/>
          <p:cNvSpPr>
            <a:spLocks noChangeArrowheads="1"/>
          </p:cNvSpPr>
          <p:nvPr/>
        </p:nvSpPr>
        <p:spPr bwMode="auto">
          <a:xfrm>
            <a:off x="152400" y="1905000"/>
            <a:ext cx="8686800" cy="2676525"/>
          </a:xfrm>
          <a:prstGeom prst="rect">
            <a:avLst/>
          </a:prstGeom>
          <a:solidFill>
            <a:srgbClr val="FFFFCC"/>
          </a:solidFill>
          <a:ln w="9525">
            <a:solidFill>
              <a:schemeClr val="tx1"/>
            </a:solidFill>
            <a:miter lim="800000"/>
            <a:headEnd/>
            <a:tailEnd/>
          </a:ln>
        </p:spPr>
        <p:txBody>
          <a:bodyPr wrap="none" anchor="ctr"/>
          <a:lstStyle/>
          <a:p>
            <a:endParaRPr lang="en-US"/>
          </a:p>
        </p:txBody>
      </p:sp>
      <p:sp>
        <p:nvSpPr>
          <p:cNvPr id="9220" name="Rectangle 4"/>
          <p:cNvSpPr>
            <a:spLocks noChangeArrowheads="1"/>
          </p:cNvSpPr>
          <p:nvPr/>
        </p:nvSpPr>
        <p:spPr bwMode="auto">
          <a:xfrm>
            <a:off x="3276600" y="2628900"/>
            <a:ext cx="2895600" cy="762000"/>
          </a:xfrm>
          <a:prstGeom prst="rect">
            <a:avLst/>
          </a:prstGeom>
          <a:solidFill>
            <a:srgbClr val="CCFFFF"/>
          </a:solidFill>
          <a:ln w="9525">
            <a:solidFill>
              <a:schemeClr val="tx1"/>
            </a:solidFill>
            <a:miter lim="800000"/>
            <a:headEnd/>
            <a:tailEnd/>
          </a:ln>
        </p:spPr>
        <p:txBody>
          <a:bodyPr wrap="none" anchor="ctr"/>
          <a:lstStyle/>
          <a:p>
            <a:endParaRPr lang="en-US"/>
          </a:p>
        </p:txBody>
      </p:sp>
      <p:sp>
        <p:nvSpPr>
          <p:cNvPr id="9221" name="Text Box 5"/>
          <p:cNvSpPr txBox="1">
            <a:spLocks noChangeArrowheads="1"/>
          </p:cNvSpPr>
          <p:nvPr/>
        </p:nvSpPr>
        <p:spPr bwMode="auto">
          <a:xfrm>
            <a:off x="179388" y="881063"/>
            <a:ext cx="8520112" cy="676275"/>
          </a:xfrm>
          <a:prstGeom prst="rect">
            <a:avLst/>
          </a:prstGeom>
          <a:noFill/>
          <a:ln w="9525">
            <a:noFill/>
            <a:miter lim="800000"/>
            <a:headEnd/>
            <a:tailEnd/>
          </a:ln>
        </p:spPr>
        <p:txBody>
          <a:bodyPr>
            <a:spAutoFit/>
          </a:bodyPr>
          <a:lstStyle/>
          <a:p>
            <a:pPr>
              <a:lnSpc>
                <a:spcPct val="80000"/>
              </a:lnSpc>
            </a:pPr>
            <a:r>
              <a:rPr lang="th-TH" sz="2400" b="1">
                <a:latin typeface="Browallia New" pitchFamily="34" charset="-34"/>
                <a:cs typeface="Browallia New" pitchFamily="34" charset="-34"/>
              </a:rPr>
              <a:t>มีระบบบริหารความเสี่ยง</a:t>
            </a:r>
            <a:r>
              <a:rPr lang="en-US" sz="2400" b="1">
                <a:latin typeface="Browallia New" pitchFamily="34" charset="-34"/>
                <a:cs typeface="Browallia New" pitchFamily="34" charset="-34"/>
              </a:rPr>
              <a:t> </a:t>
            </a:r>
            <a:r>
              <a:rPr lang="th-TH" sz="2400" b="1">
                <a:latin typeface="Browallia New" pitchFamily="34" charset="-34"/>
                <a:cs typeface="Browallia New" pitchFamily="34" charset="-34"/>
              </a:rPr>
              <a:t>ความปลอดภัย</a:t>
            </a:r>
            <a:r>
              <a:rPr lang="en-US" sz="2400" b="1">
                <a:latin typeface="Browallia New" pitchFamily="34" charset="-34"/>
                <a:cs typeface="Browallia New" pitchFamily="34" charset="-34"/>
              </a:rPr>
              <a:t> </a:t>
            </a:r>
            <a:r>
              <a:rPr lang="th-TH" sz="2400" b="1">
                <a:latin typeface="Browallia New" pitchFamily="34" charset="-34"/>
                <a:cs typeface="Browallia New" pitchFamily="34" charset="-34"/>
              </a:rPr>
              <a:t>และคุณภาพ</a:t>
            </a:r>
            <a:r>
              <a:rPr lang="en-US" sz="2400" b="1">
                <a:latin typeface="Browallia New" pitchFamily="34" charset="-34"/>
                <a:cs typeface="Browallia New" pitchFamily="34" charset="-34"/>
              </a:rPr>
              <a:t> </a:t>
            </a:r>
            <a:r>
              <a:rPr lang="th-TH" sz="2400" b="1">
                <a:latin typeface="Browallia New" pitchFamily="34" charset="-34"/>
                <a:cs typeface="Browallia New" pitchFamily="34" charset="-34"/>
              </a:rPr>
              <a:t>ของโรงพยาบาลที่มีประสิทธิผลและประสานสอดคล้องกัน</a:t>
            </a:r>
            <a:r>
              <a:rPr lang="en-US" sz="2400" b="1">
                <a:latin typeface="Browallia New" pitchFamily="34" charset="-34"/>
                <a:cs typeface="Browallia New" pitchFamily="34" charset="-34"/>
              </a:rPr>
              <a:t> </a:t>
            </a:r>
            <a:r>
              <a:rPr lang="th-TH" sz="2400" b="1">
                <a:latin typeface="Browallia New" pitchFamily="34" charset="-34"/>
                <a:cs typeface="Browallia New" pitchFamily="34" charset="-34"/>
              </a:rPr>
              <a:t>รวมทั้งการพัฒนาคุณภาพการดูแลผู้ป่วยในลักษณะบูรณาการ</a:t>
            </a:r>
            <a:endParaRPr lang="en-US" sz="2400" b="1">
              <a:latin typeface="Browallia New" pitchFamily="34" charset="-34"/>
              <a:cs typeface="Browallia New" pitchFamily="34" charset="-34"/>
            </a:endParaRPr>
          </a:p>
        </p:txBody>
      </p:sp>
      <p:sp>
        <p:nvSpPr>
          <p:cNvPr id="9222" name="Rectangle 6"/>
          <p:cNvSpPr>
            <a:spLocks noChangeArrowheads="1"/>
          </p:cNvSpPr>
          <p:nvPr/>
        </p:nvSpPr>
        <p:spPr bwMode="auto">
          <a:xfrm>
            <a:off x="0" y="0"/>
            <a:ext cx="9144000" cy="803297"/>
          </a:xfrm>
          <a:prstGeom prst="rect">
            <a:avLst/>
          </a:prstGeom>
          <a:gradFill rotWithShape="0">
            <a:gsLst>
              <a:gs pos="0">
                <a:srgbClr val="6600CC"/>
              </a:gs>
              <a:gs pos="50000">
                <a:srgbClr val="2F005E"/>
              </a:gs>
              <a:gs pos="100000">
                <a:srgbClr val="6600CC"/>
              </a:gs>
            </a:gsLst>
            <a:lin ang="5400000" scaled="1"/>
          </a:gradFill>
          <a:ln w="9525">
            <a:noFill/>
            <a:miter lim="800000"/>
            <a:headEnd/>
            <a:tailEnd/>
          </a:ln>
        </p:spPr>
        <p:txBody>
          <a:bodyPr>
            <a:spAutoFit/>
          </a:bodyPr>
          <a:lstStyle/>
          <a:p>
            <a:pPr algn="ctr">
              <a:lnSpc>
                <a:spcPct val="80000"/>
              </a:lnSpc>
            </a:pPr>
            <a:r>
              <a:rPr lang="en-US" b="1" dirty="0">
                <a:solidFill>
                  <a:schemeClr val="bg1"/>
                </a:solidFill>
                <a:latin typeface="Browallia New" pitchFamily="34" charset="-34"/>
                <a:cs typeface="FreesiaUPC" pitchFamily="34" charset="-34"/>
              </a:rPr>
              <a:t>II – </a:t>
            </a:r>
            <a:r>
              <a:rPr lang="th-TH" b="1" dirty="0">
                <a:solidFill>
                  <a:schemeClr val="bg1"/>
                </a:solidFill>
                <a:latin typeface="Browallia New" pitchFamily="34" charset="-34"/>
                <a:cs typeface="FreesiaUPC" pitchFamily="34" charset="-34"/>
              </a:rPr>
              <a:t>1</a:t>
            </a:r>
            <a:r>
              <a:rPr lang="en-US" b="1" dirty="0">
                <a:solidFill>
                  <a:schemeClr val="bg1"/>
                </a:solidFill>
                <a:latin typeface="Browallia New" pitchFamily="34" charset="-34"/>
                <a:cs typeface="FreesiaUPC" pitchFamily="34" charset="-34"/>
              </a:rPr>
              <a:t>.2 </a:t>
            </a:r>
            <a:r>
              <a:rPr lang="th-TH" b="1" dirty="0">
                <a:solidFill>
                  <a:schemeClr val="bg1"/>
                </a:solidFill>
                <a:latin typeface="Browallia New" pitchFamily="34" charset="-34"/>
                <a:cs typeface="FreesiaUPC" pitchFamily="34" charset="-34"/>
              </a:rPr>
              <a:t>ระบบบริหารความเสี่ยง ความปลอดภัย และคุณภาพ</a:t>
            </a:r>
          </a:p>
          <a:p>
            <a:pPr algn="ctr">
              <a:lnSpc>
                <a:spcPct val="80000"/>
              </a:lnSpc>
            </a:pPr>
            <a:r>
              <a:rPr lang="th-TH" b="1" dirty="0">
                <a:solidFill>
                  <a:schemeClr val="bg1"/>
                </a:solidFill>
                <a:latin typeface="Browallia New" pitchFamily="34" charset="-34"/>
                <a:cs typeface="FreesiaUPC" pitchFamily="34" charset="-34"/>
              </a:rPr>
              <a:t>(</a:t>
            </a:r>
            <a:r>
              <a:rPr lang="en-US" b="1" dirty="0">
                <a:solidFill>
                  <a:schemeClr val="bg1"/>
                </a:solidFill>
                <a:latin typeface="Browallia New" pitchFamily="34" charset="-34"/>
                <a:cs typeface="FreesiaUPC" pitchFamily="34" charset="-34"/>
              </a:rPr>
              <a:t>Risk, Safety, and Quality Management System)</a:t>
            </a:r>
            <a:endParaRPr lang="en-US" sz="3600" dirty="0">
              <a:solidFill>
                <a:schemeClr val="bg1"/>
              </a:solidFill>
              <a:latin typeface="Times New Roman" pitchFamily="18" charset="0"/>
              <a:cs typeface="FreesiaUPC" pitchFamily="34" charset="-34"/>
            </a:endParaRPr>
          </a:p>
        </p:txBody>
      </p:sp>
      <p:sp>
        <p:nvSpPr>
          <p:cNvPr id="9223" name="Rectangle 7"/>
          <p:cNvSpPr>
            <a:spLocks noChangeArrowheads="1"/>
          </p:cNvSpPr>
          <p:nvPr/>
        </p:nvSpPr>
        <p:spPr bwMode="auto">
          <a:xfrm>
            <a:off x="7010400" y="2743200"/>
            <a:ext cx="1676400" cy="1600200"/>
          </a:xfrm>
          <a:prstGeom prst="rect">
            <a:avLst/>
          </a:prstGeom>
          <a:solidFill>
            <a:srgbClr val="CCFFFF"/>
          </a:solidFill>
          <a:ln w="9525">
            <a:solidFill>
              <a:schemeClr val="tx1"/>
            </a:solidFill>
            <a:miter lim="800000"/>
            <a:headEnd/>
            <a:tailEnd/>
          </a:ln>
        </p:spPr>
        <p:txBody>
          <a:bodyPr wrap="none" anchor="ctr"/>
          <a:lstStyle/>
          <a:p>
            <a:endParaRPr lang="en-US"/>
          </a:p>
        </p:txBody>
      </p:sp>
      <p:sp>
        <p:nvSpPr>
          <p:cNvPr id="9224" name="AutoShape 8">
            <a:hlinkClick r:id="" action="ppaction://noaction" highlightClick="1"/>
          </p:cNvPr>
          <p:cNvSpPr>
            <a:spLocks noChangeArrowheads="1"/>
          </p:cNvSpPr>
          <p:nvPr/>
        </p:nvSpPr>
        <p:spPr bwMode="auto">
          <a:xfrm>
            <a:off x="4114800" y="4648200"/>
            <a:ext cx="381000" cy="304800"/>
          </a:xfrm>
          <a:prstGeom prst="actionButtonBlank">
            <a:avLst/>
          </a:prstGeom>
          <a:solidFill>
            <a:srgbClr val="00FF00"/>
          </a:solidFill>
          <a:ln w="9525">
            <a:noFill/>
            <a:miter lim="800000"/>
            <a:headEnd/>
            <a:tailEnd/>
          </a:ln>
        </p:spPr>
        <p:txBody>
          <a:bodyPr wrap="none" anchor="ctr"/>
          <a:lstStyle/>
          <a:p>
            <a:pPr algn="ctr"/>
            <a:r>
              <a:rPr lang="en-US" sz="2000">
                <a:latin typeface="Times New Roman" pitchFamily="18" charset="0"/>
              </a:rPr>
              <a:t>1</a:t>
            </a:r>
          </a:p>
        </p:txBody>
      </p:sp>
      <p:sp>
        <p:nvSpPr>
          <p:cNvPr id="9225" name="Text Box 9"/>
          <p:cNvSpPr txBox="1">
            <a:spLocks noChangeArrowheads="1"/>
          </p:cNvSpPr>
          <p:nvPr/>
        </p:nvSpPr>
        <p:spPr bwMode="auto">
          <a:xfrm>
            <a:off x="228600" y="2471738"/>
            <a:ext cx="1828800" cy="1069975"/>
          </a:xfrm>
          <a:prstGeom prst="rect">
            <a:avLst/>
          </a:prstGeom>
          <a:solidFill>
            <a:schemeClr val="accent1">
              <a:lumMod val="20000"/>
              <a:lumOff val="80000"/>
            </a:schemeClr>
          </a:solidFill>
          <a:ln w="9525">
            <a:solidFill>
              <a:schemeClr val="accent1">
                <a:lumMod val="20000"/>
                <a:lumOff val="80000"/>
              </a:schemeClr>
            </a:solidFill>
            <a:miter lim="800000"/>
            <a:headEnd/>
            <a:tailEnd/>
          </a:ln>
        </p:spPr>
        <p:txBody>
          <a:bodyPr>
            <a:spAutoFit/>
          </a:bodyPr>
          <a:lstStyle/>
          <a:p>
            <a:pPr algn="ctr">
              <a:lnSpc>
                <a:spcPct val="80000"/>
              </a:lnSpc>
            </a:pPr>
            <a:r>
              <a:rPr lang="th-TH" sz="2000" b="1" dirty="0">
                <a:latin typeface="Browallia New" pitchFamily="34" charset="-34"/>
                <a:cs typeface="Browallia New" pitchFamily="34" charset="-34"/>
              </a:rPr>
              <a:t>ประสาน</a:t>
            </a:r>
          </a:p>
          <a:p>
            <a:pPr algn="ctr">
              <a:lnSpc>
                <a:spcPct val="80000"/>
              </a:lnSpc>
            </a:pPr>
            <a:r>
              <a:rPr lang="th-TH" sz="2000" b="1" dirty="0">
                <a:latin typeface="Browallia New" pitchFamily="34" charset="-34"/>
                <a:cs typeface="Browallia New" pitchFamily="34" charset="-34"/>
              </a:rPr>
              <a:t>ระบบที่เกี่ยวข้องกับการบริหารความเสี่ยง</a:t>
            </a:r>
          </a:p>
          <a:p>
            <a:pPr algn="ctr">
              <a:lnSpc>
                <a:spcPct val="80000"/>
              </a:lnSpc>
            </a:pPr>
            <a:r>
              <a:rPr lang="th-TH" sz="2000" b="1" dirty="0">
                <a:latin typeface="Browallia New" pitchFamily="34" charset="-34"/>
                <a:cs typeface="Browallia New" pitchFamily="34" charset="-34"/>
              </a:rPr>
              <a:t>และระบบสารสนเทศ</a:t>
            </a:r>
          </a:p>
        </p:txBody>
      </p:sp>
      <p:sp>
        <p:nvSpPr>
          <p:cNvPr id="9226" name="Text Box 10"/>
          <p:cNvSpPr txBox="1">
            <a:spLocks noChangeArrowheads="1"/>
          </p:cNvSpPr>
          <p:nvPr/>
        </p:nvSpPr>
        <p:spPr bwMode="auto">
          <a:xfrm>
            <a:off x="228600" y="3683000"/>
            <a:ext cx="1828800" cy="825500"/>
          </a:xfrm>
          <a:prstGeom prst="rect">
            <a:avLst/>
          </a:prstGeom>
          <a:solidFill>
            <a:schemeClr val="accent1">
              <a:lumMod val="20000"/>
              <a:lumOff val="80000"/>
            </a:schemeClr>
          </a:solidFill>
          <a:ln w="9525">
            <a:noFill/>
            <a:miter lim="800000"/>
            <a:headEnd/>
            <a:tailEnd/>
          </a:ln>
        </p:spPr>
        <p:txBody>
          <a:bodyPr>
            <a:spAutoFit/>
          </a:bodyPr>
          <a:lstStyle/>
          <a:p>
            <a:pPr algn="ctr">
              <a:lnSpc>
                <a:spcPct val="80000"/>
              </a:lnSpc>
            </a:pPr>
            <a:r>
              <a:rPr lang="th-TH" sz="2000" b="1" dirty="0">
                <a:latin typeface="Browallia New" pitchFamily="34" charset="-34"/>
                <a:cs typeface="Browallia New" pitchFamily="34" charset="-34"/>
              </a:rPr>
              <a:t>ค้นหาและจัดลำดับความสำคัญของความเสี่ยง</a:t>
            </a:r>
          </a:p>
        </p:txBody>
      </p:sp>
      <p:sp>
        <p:nvSpPr>
          <p:cNvPr id="9227" name="Text Box 11"/>
          <p:cNvSpPr txBox="1">
            <a:spLocks noChangeArrowheads="1"/>
          </p:cNvSpPr>
          <p:nvPr/>
        </p:nvSpPr>
        <p:spPr bwMode="auto">
          <a:xfrm>
            <a:off x="2362200" y="3683000"/>
            <a:ext cx="1828800" cy="825500"/>
          </a:xfrm>
          <a:prstGeom prst="rect">
            <a:avLst/>
          </a:prstGeom>
          <a:solidFill>
            <a:schemeClr val="accent1">
              <a:lumMod val="20000"/>
              <a:lumOff val="80000"/>
            </a:schemeClr>
          </a:solidFill>
          <a:ln w="9525">
            <a:noFill/>
            <a:miter lim="800000"/>
            <a:headEnd/>
            <a:tailEnd/>
          </a:ln>
        </p:spPr>
        <p:txBody>
          <a:bodyPr>
            <a:spAutoFit/>
          </a:bodyPr>
          <a:lstStyle/>
          <a:p>
            <a:pPr algn="ctr">
              <a:lnSpc>
                <a:spcPct val="80000"/>
              </a:lnSpc>
            </a:pPr>
            <a:r>
              <a:rPr lang="th-TH" sz="2000" b="1" dirty="0">
                <a:latin typeface="Browallia New" pitchFamily="34" charset="-34"/>
                <a:cs typeface="Browallia New" pitchFamily="34" charset="-34"/>
              </a:rPr>
              <a:t>กำหนดมาตรการป้องกัน, สื่อสาร, สร้างความตระหนัก</a:t>
            </a:r>
          </a:p>
        </p:txBody>
      </p:sp>
      <p:sp>
        <p:nvSpPr>
          <p:cNvPr id="9228" name="Text Box 12"/>
          <p:cNvSpPr txBox="1">
            <a:spLocks noChangeArrowheads="1"/>
          </p:cNvSpPr>
          <p:nvPr/>
        </p:nvSpPr>
        <p:spPr bwMode="auto">
          <a:xfrm>
            <a:off x="4419600" y="3822700"/>
            <a:ext cx="2133600" cy="555625"/>
          </a:xfrm>
          <a:prstGeom prst="rect">
            <a:avLst/>
          </a:prstGeom>
          <a:solidFill>
            <a:schemeClr val="accent1">
              <a:lumMod val="20000"/>
              <a:lumOff val="80000"/>
            </a:schemeClr>
          </a:solidFill>
          <a:ln w="9525">
            <a:noFill/>
            <a:miter lim="800000"/>
            <a:headEnd/>
            <a:tailEnd/>
          </a:ln>
        </p:spPr>
        <p:txBody>
          <a:bodyPr>
            <a:spAutoFit/>
          </a:bodyPr>
          <a:lstStyle/>
          <a:p>
            <a:pPr algn="ctr">
              <a:lnSpc>
                <a:spcPct val="80000"/>
              </a:lnSpc>
            </a:pPr>
            <a:r>
              <a:rPr lang="th-TH" sz="2000" b="1" dirty="0">
                <a:latin typeface="Browallia New" pitchFamily="34" charset="-34"/>
                <a:cs typeface="Browallia New" pitchFamily="34" charset="-34"/>
              </a:rPr>
              <a:t>ระบบรายงานอุบัติการณ์</a:t>
            </a:r>
          </a:p>
          <a:p>
            <a:pPr algn="ctr">
              <a:lnSpc>
                <a:spcPct val="80000"/>
              </a:lnSpc>
            </a:pPr>
            <a:r>
              <a:rPr lang="th-TH" sz="1800" dirty="0">
                <a:latin typeface="Browallia New" pitchFamily="34" charset="-34"/>
                <a:cs typeface="Browallia New" pitchFamily="34" charset="-34"/>
              </a:rPr>
              <a:t>รายงาน วิเคราะห์ ใช้ประโยชน์</a:t>
            </a:r>
          </a:p>
        </p:txBody>
      </p:sp>
      <p:sp>
        <p:nvSpPr>
          <p:cNvPr id="9229" name="Text Box 13"/>
          <p:cNvSpPr txBox="1">
            <a:spLocks noChangeArrowheads="1"/>
          </p:cNvSpPr>
          <p:nvPr/>
        </p:nvSpPr>
        <p:spPr bwMode="auto">
          <a:xfrm>
            <a:off x="4914900" y="2720975"/>
            <a:ext cx="1143000" cy="581025"/>
          </a:xfrm>
          <a:prstGeom prst="rect">
            <a:avLst/>
          </a:prstGeom>
          <a:solidFill>
            <a:schemeClr val="accent1">
              <a:lumMod val="20000"/>
              <a:lumOff val="80000"/>
            </a:schemeClr>
          </a:solidFill>
          <a:ln w="9525">
            <a:noFill/>
            <a:miter lim="800000"/>
            <a:headEnd/>
            <a:tailEnd/>
          </a:ln>
        </p:spPr>
        <p:txBody>
          <a:bodyPr>
            <a:spAutoFit/>
          </a:bodyPr>
          <a:lstStyle/>
          <a:p>
            <a:pPr algn="ctr">
              <a:lnSpc>
                <a:spcPct val="80000"/>
              </a:lnSpc>
            </a:pPr>
            <a:r>
              <a:rPr lang="th-TH" sz="2000" b="1" dirty="0">
                <a:latin typeface="Browallia New" pitchFamily="34" charset="-34"/>
                <a:cs typeface="Browallia New" pitchFamily="34" charset="-34"/>
              </a:rPr>
              <a:t>ประเมิน</a:t>
            </a:r>
          </a:p>
          <a:p>
            <a:pPr algn="ctr">
              <a:lnSpc>
                <a:spcPct val="80000"/>
              </a:lnSpc>
            </a:pPr>
            <a:r>
              <a:rPr lang="th-TH" sz="2000" b="1" dirty="0">
                <a:latin typeface="Browallia New" pitchFamily="34" charset="-34"/>
                <a:cs typeface="Browallia New" pitchFamily="34" charset="-34"/>
              </a:rPr>
              <a:t>ประสิทธิผล</a:t>
            </a:r>
          </a:p>
        </p:txBody>
      </p:sp>
      <p:sp>
        <p:nvSpPr>
          <p:cNvPr id="9230" name="Text Box 14"/>
          <p:cNvSpPr txBox="1">
            <a:spLocks noChangeArrowheads="1"/>
          </p:cNvSpPr>
          <p:nvPr/>
        </p:nvSpPr>
        <p:spPr bwMode="auto">
          <a:xfrm>
            <a:off x="3429000" y="2844800"/>
            <a:ext cx="990600" cy="336550"/>
          </a:xfrm>
          <a:prstGeom prst="rect">
            <a:avLst/>
          </a:prstGeom>
          <a:solidFill>
            <a:schemeClr val="accent1">
              <a:lumMod val="20000"/>
              <a:lumOff val="80000"/>
            </a:schemeClr>
          </a:solidFill>
          <a:ln w="9525">
            <a:noFill/>
            <a:miter lim="800000"/>
            <a:headEnd/>
            <a:tailEnd/>
          </a:ln>
        </p:spPr>
        <p:txBody>
          <a:bodyPr>
            <a:spAutoFit/>
          </a:bodyPr>
          <a:lstStyle/>
          <a:p>
            <a:pPr algn="ctr">
              <a:lnSpc>
                <a:spcPct val="80000"/>
              </a:lnSpc>
            </a:pPr>
            <a:r>
              <a:rPr lang="th-TH" sz="2000" b="1" dirty="0">
                <a:latin typeface="Browallia New" pitchFamily="34" charset="-34"/>
                <a:cs typeface="Browallia New" pitchFamily="34" charset="-34"/>
              </a:rPr>
              <a:t>ปรับปรุง</a:t>
            </a:r>
          </a:p>
        </p:txBody>
      </p:sp>
      <p:sp>
        <p:nvSpPr>
          <p:cNvPr id="9231" name="Text Box 15"/>
          <p:cNvSpPr txBox="1">
            <a:spLocks noChangeArrowheads="1"/>
          </p:cNvSpPr>
          <p:nvPr/>
        </p:nvSpPr>
        <p:spPr bwMode="auto">
          <a:xfrm>
            <a:off x="7137400" y="3924300"/>
            <a:ext cx="1447800" cy="336550"/>
          </a:xfrm>
          <a:prstGeom prst="rect">
            <a:avLst/>
          </a:prstGeom>
          <a:solidFill>
            <a:schemeClr val="accent1">
              <a:lumMod val="20000"/>
              <a:lumOff val="80000"/>
            </a:schemeClr>
          </a:solidFill>
          <a:ln w="9525">
            <a:noFill/>
            <a:miter lim="800000"/>
            <a:headEnd/>
            <a:tailEnd/>
          </a:ln>
        </p:spPr>
        <p:txBody>
          <a:bodyPr>
            <a:spAutoFit/>
          </a:bodyPr>
          <a:lstStyle/>
          <a:p>
            <a:pPr algn="ctr">
              <a:lnSpc>
                <a:spcPct val="80000"/>
              </a:lnSpc>
            </a:pPr>
            <a:r>
              <a:rPr lang="th-TH" sz="2000" b="1" dirty="0">
                <a:latin typeface="Browallia New" pitchFamily="34" charset="-34"/>
                <a:cs typeface="Browallia New" pitchFamily="34" charset="-34"/>
              </a:rPr>
              <a:t>วิเคราะห์สาเหตุ</a:t>
            </a:r>
          </a:p>
        </p:txBody>
      </p:sp>
      <p:sp>
        <p:nvSpPr>
          <p:cNvPr id="9232" name="Text Box 16"/>
          <p:cNvSpPr txBox="1">
            <a:spLocks noChangeArrowheads="1"/>
          </p:cNvSpPr>
          <p:nvPr/>
        </p:nvSpPr>
        <p:spPr bwMode="auto">
          <a:xfrm>
            <a:off x="7366000" y="2844800"/>
            <a:ext cx="990600" cy="336550"/>
          </a:xfrm>
          <a:prstGeom prst="rect">
            <a:avLst/>
          </a:prstGeom>
          <a:solidFill>
            <a:schemeClr val="accent1">
              <a:lumMod val="20000"/>
              <a:lumOff val="80000"/>
            </a:schemeClr>
          </a:solidFill>
          <a:ln w="9525">
            <a:noFill/>
            <a:miter lim="800000"/>
            <a:headEnd/>
            <a:tailEnd/>
          </a:ln>
        </p:spPr>
        <p:txBody>
          <a:bodyPr>
            <a:spAutoFit/>
          </a:bodyPr>
          <a:lstStyle/>
          <a:p>
            <a:pPr algn="ctr">
              <a:lnSpc>
                <a:spcPct val="80000"/>
              </a:lnSpc>
            </a:pPr>
            <a:r>
              <a:rPr lang="th-TH" sz="2000" b="1" dirty="0">
                <a:latin typeface="Browallia New" pitchFamily="34" charset="-34"/>
                <a:cs typeface="Browallia New" pitchFamily="34" charset="-34"/>
              </a:rPr>
              <a:t>แก้ปัญหา</a:t>
            </a:r>
          </a:p>
        </p:txBody>
      </p:sp>
      <p:cxnSp>
        <p:nvCxnSpPr>
          <p:cNvPr id="9233" name="AutoShape 17"/>
          <p:cNvCxnSpPr>
            <a:cxnSpLocks noChangeShapeType="1"/>
            <a:stCxn id="9225" idx="2"/>
            <a:endCxn id="9226" idx="0"/>
          </p:cNvCxnSpPr>
          <p:nvPr/>
        </p:nvCxnSpPr>
        <p:spPr bwMode="auto">
          <a:xfrm>
            <a:off x="1143000" y="3541713"/>
            <a:ext cx="0" cy="141287"/>
          </a:xfrm>
          <a:prstGeom prst="straightConnector1">
            <a:avLst/>
          </a:prstGeom>
          <a:noFill/>
          <a:ln w="28575">
            <a:solidFill>
              <a:schemeClr val="accent2"/>
            </a:solidFill>
            <a:round/>
            <a:headEnd/>
            <a:tailEnd type="triangle" w="med" len="med"/>
          </a:ln>
        </p:spPr>
      </p:cxnSp>
      <p:cxnSp>
        <p:nvCxnSpPr>
          <p:cNvPr id="9234" name="AutoShape 18"/>
          <p:cNvCxnSpPr>
            <a:cxnSpLocks noChangeShapeType="1"/>
            <a:stCxn id="9226" idx="3"/>
            <a:endCxn id="9227" idx="1"/>
          </p:cNvCxnSpPr>
          <p:nvPr/>
        </p:nvCxnSpPr>
        <p:spPr bwMode="auto">
          <a:xfrm>
            <a:off x="2057400" y="4095750"/>
            <a:ext cx="304800" cy="0"/>
          </a:xfrm>
          <a:prstGeom prst="straightConnector1">
            <a:avLst/>
          </a:prstGeom>
          <a:noFill/>
          <a:ln w="28575">
            <a:solidFill>
              <a:schemeClr val="accent2"/>
            </a:solidFill>
            <a:round/>
            <a:headEnd/>
            <a:tailEnd type="triangle" w="med" len="med"/>
          </a:ln>
        </p:spPr>
      </p:cxnSp>
      <p:cxnSp>
        <p:nvCxnSpPr>
          <p:cNvPr id="9235" name="AutoShape 19"/>
          <p:cNvCxnSpPr>
            <a:cxnSpLocks noChangeShapeType="1"/>
            <a:stCxn id="9230" idx="1"/>
            <a:endCxn id="9225" idx="3"/>
          </p:cNvCxnSpPr>
          <p:nvPr/>
        </p:nvCxnSpPr>
        <p:spPr bwMode="auto">
          <a:xfrm flipH="1" flipV="1">
            <a:off x="2057400" y="3006725"/>
            <a:ext cx="1371600" cy="6350"/>
          </a:xfrm>
          <a:prstGeom prst="straightConnector1">
            <a:avLst/>
          </a:prstGeom>
          <a:noFill/>
          <a:ln w="28575">
            <a:solidFill>
              <a:schemeClr val="accent2"/>
            </a:solidFill>
            <a:round/>
            <a:headEnd/>
            <a:tailEnd type="triangle" w="med" len="med"/>
          </a:ln>
        </p:spPr>
      </p:cxnSp>
      <p:cxnSp>
        <p:nvCxnSpPr>
          <p:cNvPr id="9236" name="AutoShape 20"/>
          <p:cNvCxnSpPr>
            <a:cxnSpLocks noChangeShapeType="1"/>
            <a:stCxn id="9229" idx="1"/>
            <a:endCxn id="9230" idx="3"/>
          </p:cNvCxnSpPr>
          <p:nvPr/>
        </p:nvCxnSpPr>
        <p:spPr bwMode="auto">
          <a:xfrm flipH="1">
            <a:off x="4419600" y="3011488"/>
            <a:ext cx="495300" cy="1587"/>
          </a:xfrm>
          <a:prstGeom prst="straightConnector1">
            <a:avLst/>
          </a:prstGeom>
          <a:noFill/>
          <a:ln w="28575">
            <a:solidFill>
              <a:schemeClr val="accent2"/>
            </a:solidFill>
            <a:round/>
            <a:headEnd/>
            <a:tailEnd type="triangle" w="med" len="med"/>
          </a:ln>
        </p:spPr>
      </p:cxnSp>
      <p:cxnSp>
        <p:nvCxnSpPr>
          <p:cNvPr id="9237" name="AutoShape 21"/>
          <p:cNvCxnSpPr>
            <a:cxnSpLocks noChangeShapeType="1"/>
            <a:stCxn id="9227" idx="3"/>
            <a:endCxn id="9228" idx="1"/>
          </p:cNvCxnSpPr>
          <p:nvPr/>
        </p:nvCxnSpPr>
        <p:spPr bwMode="auto">
          <a:xfrm>
            <a:off x="4191000" y="4095750"/>
            <a:ext cx="228600" cy="4763"/>
          </a:xfrm>
          <a:prstGeom prst="straightConnector1">
            <a:avLst/>
          </a:prstGeom>
          <a:noFill/>
          <a:ln w="28575">
            <a:solidFill>
              <a:schemeClr val="accent2"/>
            </a:solidFill>
            <a:round/>
            <a:headEnd/>
            <a:tailEnd type="triangle" w="med" len="med"/>
          </a:ln>
        </p:spPr>
      </p:cxnSp>
      <p:cxnSp>
        <p:nvCxnSpPr>
          <p:cNvPr id="9238" name="AutoShape 22"/>
          <p:cNvCxnSpPr>
            <a:cxnSpLocks noChangeShapeType="1"/>
            <a:stCxn id="9228" idx="0"/>
            <a:endCxn id="9229" idx="2"/>
          </p:cNvCxnSpPr>
          <p:nvPr/>
        </p:nvCxnSpPr>
        <p:spPr bwMode="auto">
          <a:xfrm rot="-5400000">
            <a:off x="5226050" y="3562350"/>
            <a:ext cx="520700" cy="0"/>
          </a:xfrm>
          <a:prstGeom prst="straightConnector1">
            <a:avLst/>
          </a:prstGeom>
          <a:noFill/>
          <a:ln w="28575">
            <a:solidFill>
              <a:schemeClr val="accent2"/>
            </a:solidFill>
            <a:round/>
            <a:headEnd/>
            <a:tailEnd type="triangle" w="med" len="med"/>
          </a:ln>
        </p:spPr>
      </p:cxnSp>
      <p:cxnSp>
        <p:nvCxnSpPr>
          <p:cNvPr id="9239" name="AutoShape 23"/>
          <p:cNvCxnSpPr>
            <a:cxnSpLocks noChangeShapeType="1"/>
            <a:stCxn id="9228" idx="3"/>
            <a:endCxn id="9231" idx="1"/>
          </p:cNvCxnSpPr>
          <p:nvPr/>
        </p:nvCxnSpPr>
        <p:spPr bwMode="auto">
          <a:xfrm flipV="1">
            <a:off x="6553200" y="4092575"/>
            <a:ext cx="584200" cy="7938"/>
          </a:xfrm>
          <a:prstGeom prst="straightConnector1">
            <a:avLst/>
          </a:prstGeom>
          <a:noFill/>
          <a:ln w="28575">
            <a:solidFill>
              <a:schemeClr val="accent2"/>
            </a:solidFill>
            <a:round/>
            <a:headEnd/>
            <a:tailEnd type="triangle" w="med" len="med"/>
          </a:ln>
        </p:spPr>
      </p:cxnSp>
      <p:cxnSp>
        <p:nvCxnSpPr>
          <p:cNvPr id="9240" name="AutoShape 24"/>
          <p:cNvCxnSpPr>
            <a:cxnSpLocks noChangeShapeType="1"/>
            <a:stCxn id="9258" idx="2"/>
            <a:endCxn id="9226" idx="2"/>
          </p:cNvCxnSpPr>
          <p:nvPr/>
        </p:nvCxnSpPr>
        <p:spPr bwMode="auto">
          <a:xfrm rot="10800000">
            <a:off x="1143000" y="4508500"/>
            <a:ext cx="3302000" cy="566738"/>
          </a:xfrm>
          <a:prstGeom prst="bentConnector2">
            <a:avLst/>
          </a:prstGeom>
          <a:noFill/>
          <a:ln w="28575">
            <a:solidFill>
              <a:schemeClr val="accent2"/>
            </a:solidFill>
            <a:miter lim="800000"/>
            <a:headEnd/>
            <a:tailEnd type="triangle" w="med" len="med"/>
          </a:ln>
        </p:spPr>
      </p:cxnSp>
      <p:cxnSp>
        <p:nvCxnSpPr>
          <p:cNvPr id="9241" name="AutoShape 25"/>
          <p:cNvCxnSpPr>
            <a:cxnSpLocks noChangeShapeType="1"/>
            <a:stCxn id="9231" idx="0"/>
            <a:endCxn id="9232" idx="2"/>
          </p:cNvCxnSpPr>
          <p:nvPr/>
        </p:nvCxnSpPr>
        <p:spPr bwMode="auto">
          <a:xfrm flipV="1">
            <a:off x="7861300" y="3181350"/>
            <a:ext cx="0" cy="742950"/>
          </a:xfrm>
          <a:prstGeom prst="straightConnector1">
            <a:avLst/>
          </a:prstGeom>
          <a:noFill/>
          <a:ln w="28575">
            <a:solidFill>
              <a:schemeClr val="accent2"/>
            </a:solidFill>
            <a:round/>
            <a:headEnd/>
            <a:tailEnd type="triangle" w="med" len="med"/>
          </a:ln>
        </p:spPr>
      </p:cxnSp>
      <p:cxnSp>
        <p:nvCxnSpPr>
          <p:cNvPr id="9242" name="AutoShape 26"/>
          <p:cNvCxnSpPr>
            <a:cxnSpLocks noChangeShapeType="1"/>
            <a:stCxn id="9232" idx="1"/>
            <a:endCxn id="9229" idx="3"/>
          </p:cNvCxnSpPr>
          <p:nvPr/>
        </p:nvCxnSpPr>
        <p:spPr bwMode="auto">
          <a:xfrm flipH="1" flipV="1">
            <a:off x="6057900" y="3011488"/>
            <a:ext cx="1308100" cy="1587"/>
          </a:xfrm>
          <a:prstGeom prst="straightConnector1">
            <a:avLst/>
          </a:prstGeom>
          <a:noFill/>
          <a:ln w="28575">
            <a:solidFill>
              <a:schemeClr val="accent2"/>
            </a:solidFill>
            <a:round/>
            <a:headEnd/>
            <a:tailEnd type="triangle" w="med" len="med"/>
          </a:ln>
        </p:spPr>
      </p:cxnSp>
      <p:cxnSp>
        <p:nvCxnSpPr>
          <p:cNvPr id="9243" name="AutoShape 27"/>
          <p:cNvCxnSpPr>
            <a:cxnSpLocks noChangeShapeType="1"/>
            <a:stCxn id="9228" idx="2"/>
            <a:endCxn id="9258" idx="3"/>
          </p:cNvCxnSpPr>
          <p:nvPr/>
        </p:nvCxnSpPr>
        <p:spPr bwMode="auto">
          <a:xfrm flipH="1">
            <a:off x="5473700" y="4378325"/>
            <a:ext cx="12700" cy="530225"/>
          </a:xfrm>
          <a:prstGeom prst="straightConnector1">
            <a:avLst/>
          </a:prstGeom>
          <a:noFill/>
          <a:ln w="28575">
            <a:solidFill>
              <a:schemeClr val="accent2"/>
            </a:solidFill>
            <a:round/>
            <a:headEnd/>
            <a:tailEnd type="triangle" w="med" len="med"/>
          </a:ln>
        </p:spPr>
      </p:cxnSp>
      <p:cxnSp>
        <p:nvCxnSpPr>
          <p:cNvPr id="9244" name="AutoShape 28"/>
          <p:cNvCxnSpPr>
            <a:cxnSpLocks noChangeShapeType="1"/>
            <a:stCxn id="9231" idx="2"/>
            <a:endCxn id="9259" idx="3"/>
          </p:cNvCxnSpPr>
          <p:nvPr/>
        </p:nvCxnSpPr>
        <p:spPr bwMode="auto">
          <a:xfrm flipH="1">
            <a:off x="7854950" y="4260850"/>
            <a:ext cx="6350" cy="503238"/>
          </a:xfrm>
          <a:prstGeom prst="straightConnector1">
            <a:avLst/>
          </a:prstGeom>
          <a:noFill/>
          <a:ln w="28575">
            <a:solidFill>
              <a:schemeClr val="accent2"/>
            </a:solidFill>
            <a:round/>
            <a:headEnd/>
            <a:tailEnd type="triangle" w="med" len="med"/>
          </a:ln>
        </p:spPr>
      </p:cxnSp>
      <p:cxnSp>
        <p:nvCxnSpPr>
          <p:cNvPr id="9245" name="AutoShape 29"/>
          <p:cNvCxnSpPr>
            <a:cxnSpLocks noChangeShapeType="1"/>
            <a:stCxn id="9258" idx="0"/>
            <a:endCxn id="9259" idx="2"/>
          </p:cNvCxnSpPr>
          <p:nvPr/>
        </p:nvCxnSpPr>
        <p:spPr bwMode="auto">
          <a:xfrm flipV="1">
            <a:off x="6478588" y="5068888"/>
            <a:ext cx="385762" cy="6350"/>
          </a:xfrm>
          <a:prstGeom prst="straightConnector1">
            <a:avLst/>
          </a:prstGeom>
          <a:noFill/>
          <a:ln w="28575">
            <a:solidFill>
              <a:schemeClr val="accent2"/>
            </a:solidFill>
            <a:round/>
            <a:headEnd/>
            <a:tailEnd type="triangle" w="med" len="med"/>
          </a:ln>
        </p:spPr>
      </p:cxnSp>
      <p:sp>
        <p:nvSpPr>
          <p:cNvPr id="9246" name="Text Box 30"/>
          <p:cNvSpPr txBox="1">
            <a:spLocks noChangeArrowheads="1"/>
          </p:cNvSpPr>
          <p:nvPr/>
        </p:nvSpPr>
        <p:spPr bwMode="auto">
          <a:xfrm>
            <a:off x="6858000" y="5375275"/>
            <a:ext cx="2438400" cy="1006475"/>
          </a:xfrm>
          <a:prstGeom prst="rect">
            <a:avLst/>
          </a:prstGeom>
          <a:noFill/>
          <a:ln w="9525">
            <a:noFill/>
            <a:miter lim="800000"/>
            <a:headEnd/>
            <a:tailEnd/>
          </a:ln>
        </p:spPr>
        <p:txBody>
          <a:bodyPr>
            <a:spAutoFit/>
          </a:bodyPr>
          <a:lstStyle/>
          <a:p>
            <a:r>
              <a:rPr lang="th-TH" sz="2000">
                <a:latin typeface="Browallia New" pitchFamily="34" charset="-34"/>
                <a:cs typeface="Browallia New" pitchFamily="34" charset="-34"/>
              </a:rPr>
              <a:t>กำหนดกลุ่ม/วัตถุประสงค์</a:t>
            </a:r>
          </a:p>
          <a:p>
            <a:r>
              <a:rPr lang="th-TH" sz="2000">
                <a:latin typeface="Browallia New" pitchFamily="34" charset="-34"/>
                <a:cs typeface="Browallia New" pitchFamily="34" charset="-34"/>
              </a:rPr>
              <a:t>กำหนด </a:t>
            </a:r>
            <a:r>
              <a:rPr lang="en-US" sz="2000">
                <a:latin typeface="Browallia New" pitchFamily="34" charset="-34"/>
                <a:cs typeface="Browallia New" pitchFamily="34" charset="-34"/>
              </a:rPr>
              <a:t>KPI</a:t>
            </a:r>
          </a:p>
          <a:p>
            <a:r>
              <a:rPr lang="th-TH" sz="2000">
                <a:latin typeface="Browallia New" pitchFamily="34" charset="-34"/>
                <a:cs typeface="Browallia New" pitchFamily="34" charset="-34"/>
              </a:rPr>
              <a:t>ใช้วิธีการที่หลากหลาย</a:t>
            </a:r>
          </a:p>
        </p:txBody>
      </p:sp>
      <p:sp>
        <p:nvSpPr>
          <p:cNvPr id="9247" name="AutoShape 31">
            <a:hlinkClick r:id="" action="ppaction://noaction" highlightClick="1"/>
          </p:cNvPr>
          <p:cNvSpPr>
            <a:spLocks noChangeArrowheads="1"/>
          </p:cNvSpPr>
          <p:nvPr/>
        </p:nvSpPr>
        <p:spPr bwMode="auto">
          <a:xfrm>
            <a:off x="2438400" y="2057400"/>
            <a:ext cx="4267200" cy="457200"/>
          </a:xfrm>
          <a:prstGeom prst="actionButtonBlank">
            <a:avLst/>
          </a:prstGeom>
          <a:solidFill>
            <a:srgbClr val="FF0000"/>
          </a:solidFill>
          <a:ln w="9525">
            <a:noFill/>
            <a:miter lim="800000"/>
            <a:headEnd/>
            <a:tailEnd/>
          </a:ln>
        </p:spPr>
        <p:txBody>
          <a:bodyPr wrap="none" anchor="ctr"/>
          <a:lstStyle/>
          <a:p>
            <a:pPr algn="ctr"/>
            <a:r>
              <a:rPr lang="th-TH" sz="2400" b="1">
                <a:solidFill>
                  <a:schemeClr val="bg1"/>
                </a:solidFill>
                <a:latin typeface="Browallia New" pitchFamily="34" charset="-34"/>
                <a:cs typeface="Browallia New" pitchFamily="34" charset="-34"/>
              </a:rPr>
              <a:t>ก. ระบบบริหารความเสี่ยงและความปลอดภัย</a:t>
            </a:r>
          </a:p>
        </p:txBody>
      </p:sp>
      <p:sp>
        <p:nvSpPr>
          <p:cNvPr id="9248" name="AutoShape 32">
            <a:hlinkClick r:id="" action="ppaction://noaction" highlightClick="1"/>
          </p:cNvPr>
          <p:cNvSpPr>
            <a:spLocks noChangeArrowheads="1"/>
          </p:cNvSpPr>
          <p:nvPr/>
        </p:nvSpPr>
        <p:spPr bwMode="auto">
          <a:xfrm>
            <a:off x="3962400" y="5638800"/>
            <a:ext cx="2438400" cy="457200"/>
          </a:xfrm>
          <a:prstGeom prst="actionButtonBlank">
            <a:avLst/>
          </a:prstGeom>
          <a:solidFill>
            <a:srgbClr val="FF0000"/>
          </a:solidFill>
          <a:ln w="9525">
            <a:noFill/>
            <a:miter lim="800000"/>
            <a:headEnd/>
            <a:tailEnd/>
          </a:ln>
        </p:spPr>
        <p:txBody>
          <a:bodyPr wrap="none" anchor="ctr"/>
          <a:lstStyle/>
          <a:p>
            <a:pPr algn="ctr"/>
            <a:r>
              <a:rPr lang="th-TH" sz="2400" b="1">
                <a:solidFill>
                  <a:schemeClr val="bg1"/>
                </a:solidFill>
                <a:latin typeface="Browallia New" pitchFamily="34" charset="-34"/>
                <a:cs typeface="Browallia New" pitchFamily="34" charset="-34"/>
              </a:rPr>
              <a:t>ข. คุณภาพการดูแลผู้ป่วย</a:t>
            </a:r>
          </a:p>
        </p:txBody>
      </p:sp>
      <p:sp>
        <p:nvSpPr>
          <p:cNvPr id="9249" name="AutoShape 33">
            <a:hlinkClick r:id="" action="ppaction://noaction" highlightClick="1"/>
          </p:cNvPr>
          <p:cNvSpPr>
            <a:spLocks noChangeArrowheads="1"/>
          </p:cNvSpPr>
          <p:nvPr/>
        </p:nvSpPr>
        <p:spPr bwMode="auto">
          <a:xfrm>
            <a:off x="6477000" y="5438775"/>
            <a:ext cx="381000" cy="304800"/>
          </a:xfrm>
          <a:prstGeom prst="actionButtonBlank">
            <a:avLst/>
          </a:prstGeom>
          <a:solidFill>
            <a:srgbClr val="00FF00"/>
          </a:solidFill>
          <a:ln w="9525">
            <a:noFill/>
            <a:miter lim="800000"/>
            <a:headEnd/>
            <a:tailEnd/>
          </a:ln>
        </p:spPr>
        <p:txBody>
          <a:bodyPr wrap="none" anchor="ctr"/>
          <a:lstStyle/>
          <a:p>
            <a:pPr algn="ctr"/>
            <a:r>
              <a:rPr lang="en-US" sz="2000">
                <a:latin typeface="Times New Roman" pitchFamily="18" charset="0"/>
              </a:rPr>
              <a:t>2</a:t>
            </a:r>
          </a:p>
        </p:txBody>
      </p:sp>
      <p:sp>
        <p:nvSpPr>
          <p:cNvPr id="9250" name="AutoShape 34">
            <a:hlinkClick r:id="" action="ppaction://noaction" highlightClick="1"/>
          </p:cNvPr>
          <p:cNvSpPr>
            <a:spLocks noChangeArrowheads="1"/>
          </p:cNvSpPr>
          <p:nvPr/>
        </p:nvSpPr>
        <p:spPr bwMode="auto">
          <a:xfrm>
            <a:off x="6477000" y="5743575"/>
            <a:ext cx="381000" cy="304800"/>
          </a:xfrm>
          <a:prstGeom prst="actionButtonBlank">
            <a:avLst/>
          </a:prstGeom>
          <a:solidFill>
            <a:srgbClr val="00FF00"/>
          </a:solidFill>
          <a:ln w="9525">
            <a:noFill/>
            <a:miter lim="800000"/>
            <a:headEnd/>
            <a:tailEnd/>
          </a:ln>
        </p:spPr>
        <p:txBody>
          <a:bodyPr wrap="none" anchor="ctr"/>
          <a:lstStyle/>
          <a:p>
            <a:pPr algn="ctr"/>
            <a:r>
              <a:rPr lang="en-US" sz="2000">
                <a:latin typeface="Times New Roman" pitchFamily="18" charset="0"/>
              </a:rPr>
              <a:t>3</a:t>
            </a:r>
          </a:p>
        </p:txBody>
      </p:sp>
      <p:sp>
        <p:nvSpPr>
          <p:cNvPr id="9251" name="AutoShape 35">
            <a:hlinkClick r:id="" action="ppaction://noaction" highlightClick="1"/>
          </p:cNvPr>
          <p:cNvSpPr>
            <a:spLocks noChangeArrowheads="1"/>
          </p:cNvSpPr>
          <p:nvPr/>
        </p:nvSpPr>
        <p:spPr bwMode="auto">
          <a:xfrm>
            <a:off x="6477000" y="6048375"/>
            <a:ext cx="381000" cy="304800"/>
          </a:xfrm>
          <a:prstGeom prst="actionButtonBlank">
            <a:avLst/>
          </a:prstGeom>
          <a:solidFill>
            <a:srgbClr val="00FF00"/>
          </a:solidFill>
          <a:ln w="9525">
            <a:noFill/>
            <a:miter lim="800000"/>
            <a:headEnd/>
            <a:tailEnd/>
          </a:ln>
        </p:spPr>
        <p:txBody>
          <a:bodyPr wrap="none" anchor="ctr"/>
          <a:lstStyle/>
          <a:p>
            <a:pPr algn="ctr"/>
            <a:r>
              <a:rPr lang="en-US" sz="2000">
                <a:latin typeface="Times New Roman" pitchFamily="18" charset="0"/>
              </a:rPr>
              <a:t>4</a:t>
            </a:r>
          </a:p>
        </p:txBody>
      </p:sp>
      <p:sp>
        <p:nvSpPr>
          <p:cNvPr id="9252" name="AutoShape 36">
            <a:hlinkClick r:id="" action="ppaction://noaction" highlightClick="1"/>
          </p:cNvPr>
          <p:cNvSpPr>
            <a:spLocks noChangeArrowheads="1"/>
          </p:cNvSpPr>
          <p:nvPr/>
        </p:nvSpPr>
        <p:spPr bwMode="auto">
          <a:xfrm>
            <a:off x="152400" y="2362200"/>
            <a:ext cx="381000" cy="304800"/>
          </a:xfrm>
          <a:prstGeom prst="actionButtonBlank">
            <a:avLst/>
          </a:prstGeom>
          <a:solidFill>
            <a:srgbClr val="00FF00"/>
          </a:solidFill>
          <a:ln w="9525">
            <a:noFill/>
            <a:miter lim="800000"/>
            <a:headEnd/>
            <a:tailEnd/>
          </a:ln>
        </p:spPr>
        <p:txBody>
          <a:bodyPr wrap="none" anchor="ctr"/>
          <a:lstStyle/>
          <a:p>
            <a:pPr algn="ctr"/>
            <a:r>
              <a:rPr lang="en-US" sz="2000">
                <a:latin typeface="Times New Roman" pitchFamily="18" charset="0"/>
              </a:rPr>
              <a:t>1</a:t>
            </a:r>
          </a:p>
        </p:txBody>
      </p:sp>
      <p:sp>
        <p:nvSpPr>
          <p:cNvPr id="9253" name="AutoShape 37">
            <a:hlinkClick r:id="" action="ppaction://noaction" highlightClick="1"/>
          </p:cNvPr>
          <p:cNvSpPr>
            <a:spLocks noChangeArrowheads="1"/>
          </p:cNvSpPr>
          <p:nvPr/>
        </p:nvSpPr>
        <p:spPr bwMode="auto">
          <a:xfrm>
            <a:off x="152400" y="4191000"/>
            <a:ext cx="381000" cy="304800"/>
          </a:xfrm>
          <a:prstGeom prst="actionButtonBlank">
            <a:avLst/>
          </a:prstGeom>
          <a:solidFill>
            <a:srgbClr val="00FF00"/>
          </a:solidFill>
          <a:ln w="9525">
            <a:noFill/>
            <a:miter lim="800000"/>
            <a:headEnd/>
            <a:tailEnd/>
          </a:ln>
        </p:spPr>
        <p:txBody>
          <a:bodyPr wrap="none" anchor="ctr"/>
          <a:lstStyle/>
          <a:p>
            <a:pPr algn="ctr"/>
            <a:r>
              <a:rPr lang="en-US" sz="2000">
                <a:latin typeface="Times New Roman" pitchFamily="18" charset="0"/>
              </a:rPr>
              <a:t>2</a:t>
            </a:r>
          </a:p>
        </p:txBody>
      </p:sp>
      <p:sp>
        <p:nvSpPr>
          <p:cNvPr id="9254" name="AutoShape 38">
            <a:hlinkClick r:id="" action="ppaction://noaction" highlightClick="1"/>
          </p:cNvPr>
          <p:cNvSpPr>
            <a:spLocks noChangeArrowheads="1"/>
          </p:cNvSpPr>
          <p:nvPr/>
        </p:nvSpPr>
        <p:spPr bwMode="auto">
          <a:xfrm>
            <a:off x="2286000" y="3352800"/>
            <a:ext cx="381000" cy="304800"/>
          </a:xfrm>
          <a:prstGeom prst="actionButtonBlank">
            <a:avLst/>
          </a:prstGeom>
          <a:solidFill>
            <a:srgbClr val="00FF00"/>
          </a:solidFill>
          <a:ln w="9525">
            <a:noFill/>
            <a:miter lim="800000"/>
            <a:headEnd/>
            <a:tailEnd/>
          </a:ln>
        </p:spPr>
        <p:txBody>
          <a:bodyPr wrap="none" anchor="ctr"/>
          <a:lstStyle/>
          <a:p>
            <a:pPr algn="ctr"/>
            <a:r>
              <a:rPr lang="en-US" sz="2000">
                <a:latin typeface="Times New Roman" pitchFamily="18" charset="0"/>
              </a:rPr>
              <a:t>3</a:t>
            </a:r>
          </a:p>
        </p:txBody>
      </p:sp>
      <p:sp>
        <p:nvSpPr>
          <p:cNvPr id="9255" name="AutoShape 39">
            <a:hlinkClick r:id="" action="ppaction://noaction" highlightClick="1"/>
          </p:cNvPr>
          <p:cNvSpPr>
            <a:spLocks noChangeArrowheads="1"/>
          </p:cNvSpPr>
          <p:nvPr/>
        </p:nvSpPr>
        <p:spPr bwMode="auto">
          <a:xfrm>
            <a:off x="4267200" y="3505200"/>
            <a:ext cx="381000" cy="304800"/>
          </a:xfrm>
          <a:prstGeom prst="actionButtonBlank">
            <a:avLst/>
          </a:prstGeom>
          <a:solidFill>
            <a:srgbClr val="00FF00"/>
          </a:solidFill>
          <a:ln w="9525">
            <a:noFill/>
            <a:miter lim="800000"/>
            <a:headEnd/>
            <a:tailEnd/>
          </a:ln>
        </p:spPr>
        <p:txBody>
          <a:bodyPr wrap="none" anchor="ctr"/>
          <a:lstStyle/>
          <a:p>
            <a:pPr algn="ctr"/>
            <a:r>
              <a:rPr lang="en-US" sz="2000">
                <a:latin typeface="Times New Roman" pitchFamily="18" charset="0"/>
              </a:rPr>
              <a:t>4</a:t>
            </a:r>
          </a:p>
        </p:txBody>
      </p:sp>
      <p:sp>
        <p:nvSpPr>
          <p:cNvPr id="9256" name="AutoShape 40">
            <a:hlinkClick r:id="" action="ppaction://noaction" highlightClick="1"/>
          </p:cNvPr>
          <p:cNvSpPr>
            <a:spLocks noChangeArrowheads="1"/>
          </p:cNvSpPr>
          <p:nvPr/>
        </p:nvSpPr>
        <p:spPr bwMode="auto">
          <a:xfrm>
            <a:off x="4495800" y="2590800"/>
            <a:ext cx="381000" cy="304800"/>
          </a:xfrm>
          <a:prstGeom prst="actionButtonBlank">
            <a:avLst/>
          </a:prstGeom>
          <a:solidFill>
            <a:srgbClr val="00FF00"/>
          </a:solidFill>
          <a:ln w="9525">
            <a:noFill/>
            <a:miter lim="800000"/>
            <a:headEnd/>
            <a:tailEnd/>
          </a:ln>
        </p:spPr>
        <p:txBody>
          <a:bodyPr wrap="none" anchor="ctr"/>
          <a:lstStyle/>
          <a:p>
            <a:pPr algn="ctr"/>
            <a:r>
              <a:rPr lang="en-US" sz="2000">
                <a:latin typeface="Times New Roman" pitchFamily="18" charset="0"/>
              </a:rPr>
              <a:t>6</a:t>
            </a:r>
          </a:p>
        </p:txBody>
      </p:sp>
      <p:sp>
        <p:nvSpPr>
          <p:cNvPr id="9257" name="AutoShape 41">
            <a:hlinkClick r:id="" action="ppaction://noaction" highlightClick="1"/>
          </p:cNvPr>
          <p:cNvSpPr>
            <a:spLocks noChangeArrowheads="1"/>
          </p:cNvSpPr>
          <p:nvPr/>
        </p:nvSpPr>
        <p:spPr bwMode="auto">
          <a:xfrm>
            <a:off x="7162800" y="3352800"/>
            <a:ext cx="381000" cy="304800"/>
          </a:xfrm>
          <a:prstGeom prst="actionButtonBlank">
            <a:avLst/>
          </a:prstGeom>
          <a:solidFill>
            <a:srgbClr val="00FF00"/>
          </a:solidFill>
          <a:ln w="9525">
            <a:noFill/>
            <a:miter lim="800000"/>
            <a:headEnd/>
            <a:tailEnd/>
          </a:ln>
        </p:spPr>
        <p:txBody>
          <a:bodyPr wrap="none" anchor="ctr"/>
          <a:lstStyle/>
          <a:p>
            <a:pPr algn="ctr"/>
            <a:r>
              <a:rPr lang="en-US" sz="2000">
                <a:latin typeface="Times New Roman" pitchFamily="18" charset="0"/>
              </a:rPr>
              <a:t>5</a:t>
            </a:r>
          </a:p>
        </p:txBody>
      </p:sp>
      <p:sp>
        <p:nvSpPr>
          <p:cNvPr id="9258" name="AutoShape 42">
            <a:hlinkClick r:id="" action="ppaction://noaction" highlightClick="1"/>
          </p:cNvPr>
          <p:cNvSpPr>
            <a:spLocks noChangeArrowheads="1"/>
          </p:cNvSpPr>
          <p:nvPr/>
        </p:nvSpPr>
        <p:spPr bwMode="auto">
          <a:xfrm>
            <a:off x="4445000" y="4884738"/>
            <a:ext cx="2057400" cy="381000"/>
          </a:xfrm>
          <a:prstGeom prst="actionButtonBlank">
            <a:avLst/>
          </a:prstGeom>
          <a:solidFill>
            <a:schemeClr val="accent1">
              <a:lumMod val="20000"/>
              <a:lumOff val="80000"/>
            </a:schemeClr>
          </a:solidFill>
          <a:ln w="9525">
            <a:noFill/>
            <a:miter lim="800000"/>
            <a:headEnd/>
            <a:tailEnd/>
          </a:ln>
        </p:spPr>
        <p:txBody>
          <a:bodyPr wrap="none" anchor="ctr"/>
          <a:lstStyle/>
          <a:p>
            <a:pPr algn="ctr"/>
            <a:r>
              <a:rPr lang="th-TH" sz="2200" b="1" dirty="0">
                <a:latin typeface="Browallia New" pitchFamily="34" charset="-34"/>
                <a:cs typeface="Browallia New" pitchFamily="34" charset="-34"/>
              </a:rPr>
              <a:t>ทบทวนการดูแลผู้ป่วย</a:t>
            </a:r>
          </a:p>
        </p:txBody>
      </p:sp>
      <p:sp>
        <p:nvSpPr>
          <p:cNvPr id="9259" name="AutoShape 43">
            <a:hlinkClick r:id="" action="ppaction://noaction" highlightClick="1"/>
          </p:cNvPr>
          <p:cNvSpPr>
            <a:spLocks noChangeArrowheads="1"/>
          </p:cNvSpPr>
          <p:nvPr/>
        </p:nvSpPr>
        <p:spPr bwMode="auto">
          <a:xfrm>
            <a:off x="6826250" y="4764088"/>
            <a:ext cx="2057400" cy="609600"/>
          </a:xfrm>
          <a:prstGeom prst="actionButtonBlank">
            <a:avLst/>
          </a:prstGeom>
          <a:solidFill>
            <a:schemeClr val="accent1">
              <a:lumMod val="20000"/>
              <a:lumOff val="80000"/>
            </a:schemeClr>
          </a:solidFill>
          <a:ln w="9525">
            <a:noFill/>
            <a:miter lim="800000"/>
            <a:headEnd/>
            <a:tailEnd/>
          </a:ln>
        </p:spPr>
        <p:txBody>
          <a:bodyPr wrap="none" anchor="ctr"/>
          <a:lstStyle/>
          <a:p>
            <a:pPr algn="ctr">
              <a:lnSpc>
                <a:spcPct val="70000"/>
              </a:lnSpc>
            </a:pPr>
            <a:r>
              <a:rPr lang="th-TH" sz="2200" b="1" dirty="0">
                <a:latin typeface="Browallia New" pitchFamily="34" charset="-34"/>
                <a:cs typeface="Browallia New" pitchFamily="34" charset="-34"/>
              </a:rPr>
              <a:t>พัฒนาคุณภาพการดูแล</a:t>
            </a:r>
          </a:p>
          <a:p>
            <a:pPr algn="ctr">
              <a:lnSpc>
                <a:spcPct val="70000"/>
              </a:lnSpc>
            </a:pPr>
            <a:r>
              <a:rPr lang="th-TH" sz="2200" b="1" dirty="0">
                <a:latin typeface="Browallia New" pitchFamily="34" charset="-34"/>
                <a:cs typeface="Browallia New" pitchFamily="34" charset="-34"/>
              </a:rPr>
              <a:t>สำหรับกลุ่มเป้าหมาย</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6C0AC32-68A8-4A49-B63B-F7CCF8D963FE}" type="slidenum">
              <a:rPr lang="th-TH" smtClean="0"/>
              <a:pPr>
                <a:defRPr/>
              </a:pPr>
              <a:t>67</a:t>
            </a:fld>
            <a:endParaRPr lang="th-TH"/>
          </a:p>
        </p:txBody>
      </p:sp>
      <p:sp>
        <p:nvSpPr>
          <p:cNvPr id="3" name="TextBox 2"/>
          <p:cNvSpPr txBox="1"/>
          <p:nvPr/>
        </p:nvSpPr>
        <p:spPr>
          <a:xfrm>
            <a:off x="785786" y="2571744"/>
            <a:ext cx="7715304" cy="1938992"/>
          </a:xfrm>
          <a:prstGeom prst="rect">
            <a:avLst/>
          </a:prstGeom>
          <a:noFill/>
          <a:ln w="38100">
            <a:solidFill>
              <a:srgbClr val="0000CC"/>
            </a:solidFill>
          </a:ln>
        </p:spPr>
        <p:txBody>
          <a:bodyPr wrap="square" rtlCol="0">
            <a:spAutoFit/>
          </a:bodyPr>
          <a:lstStyle/>
          <a:p>
            <a:pPr algn="ctr"/>
            <a:r>
              <a:rPr lang="th-TH" sz="4000" dirty="0" smtClean="0">
                <a:latin typeface="Tahoma" pitchFamily="34" charset="0"/>
                <a:ea typeface="Tahoma" pitchFamily="34" charset="0"/>
                <a:cs typeface="Tahoma" pitchFamily="34" charset="0"/>
              </a:rPr>
              <a:t>จับกลุ่ม </a:t>
            </a:r>
            <a:r>
              <a:rPr lang="en-US" sz="4000" dirty="0" smtClean="0">
                <a:latin typeface="Tahoma" pitchFamily="34" charset="0"/>
                <a:ea typeface="Tahoma" pitchFamily="34" charset="0"/>
                <a:cs typeface="Tahoma" pitchFamily="34" charset="0"/>
              </a:rPr>
              <a:t>4 </a:t>
            </a:r>
            <a:endParaRPr lang="th-TH" sz="4000" dirty="0" smtClean="0">
              <a:latin typeface="Tahoma" pitchFamily="34" charset="0"/>
              <a:ea typeface="Tahoma" pitchFamily="34" charset="0"/>
              <a:cs typeface="Tahoma" pitchFamily="34" charset="0"/>
            </a:endParaRPr>
          </a:p>
          <a:p>
            <a:pPr algn="ctr"/>
            <a:r>
              <a:rPr lang="th-TH" sz="4000" dirty="0" smtClean="0">
                <a:latin typeface="Tahoma" pitchFamily="34" charset="0"/>
                <a:ea typeface="Tahoma" pitchFamily="34" charset="0"/>
                <a:cs typeface="Tahoma" pitchFamily="34" charset="0"/>
              </a:rPr>
              <a:t>แลกเปลี่ยนเรื่อง</a:t>
            </a:r>
          </a:p>
          <a:p>
            <a:pPr algn="ctr"/>
            <a:r>
              <a:rPr lang="th-TH" sz="4000" dirty="0" smtClean="0">
                <a:latin typeface="Tahoma" pitchFamily="34" charset="0"/>
                <a:ea typeface="Tahoma" pitchFamily="34" charset="0"/>
                <a:cs typeface="Tahoma" pitchFamily="34" charset="0"/>
              </a:rPr>
              <a:t>ระบบบริหารความเสี่ยง</a:t>
            </a:r>
            <a:endParaRPr lang="th-TH" sz="4000"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1"/>
          <p:cNvSpPr>
            <a:spLocks noGrp="1"/>
          </p:cNvSpPr>
          <p:nvPr>
            <p:ph type="sldNum" sz="quarter" idx="12"/>
          </p:nvPr>
        </p:nvSpPr>
        <p:spPr/>
        <p:txBody>
          <a:bodyPr/>
          <a:lstStyle/>
          <a:p>
            <a:pPr>
              <a:defRPr/>
            </a:pPr>
            <a:fld id="{CA8FBA34-77BA-4373-BFD1-B80DA4B167A4}" type="slidenum">
              <a:rPr lang="th-TH" smtClean="0">
                <a:latin typeface="Arial" pitchFamily="34" charset="0"/>
              </a:rPr>
              <a:pPr>
                <a:defRPr/>
              </a:pPr>
              <a:t>68</a:t>
            </a:fld>
            <a:endParaRPr lang="th-TH" smtClean="0">
              <a:latin typeface="Arial" pitchFamily="34" charset="0"/>
            </a:endParaRPr>
          </a:p>
        </p:txBody>
      </p:sp>
      <p:sp>
        <p:nvSpPr>
          <p:cNvPr id="27651" name="Rectangle 3"/>
          <p:cNvSpPr>
            <a:spLocks noChangeArrowheads="1"/>
          </p:cNvSpPr>
          <p:nvPr/>
        </p:nvSpPr>
        <p:spPr bwMode="auto">
          <a:xfrm>
            <a:off x="214313" y="233363"/>
            <a:ext cx="5572125" cy="708025"/>
          </a:xfrm>
          <a:prstGeom prst="rect">
            <a:avLst/>
          </a:prstGeom>
          <a:solidFill>
            <a:srgbClr val="0000CC"/>
          </a:solidFill>
          <a:ln w="9525">
            <a:noFill/>
            <a:miter lim="800000"/>
            <a:headEnd/>
            <a:tailEnd/>
          </a:ln>
        </p:spPr>
        <p:txBody>
          <a:bodyPr>
            <a:spAutoFit/>
          </a:bodyPr>
          <a:lstStyle/>
          <a:p>
            <a:pPr algn="ctr"/>
            <a:r>
              <a:rPr lang="th-TH" sz="4000" b="1" dirty="0" smtClean="0">
                <a:solidFill>
                  <a:schemeClr val="bg1"/>
                </a:solidFill>
                <a:latin typeface="BrowalliaUPC" pitchFamily="34" charset="-34"/>
                <a:cs typeface="FreesiaUPC" pitchFamily="34" charset="-34"/>
              </a:rPr>
              <a:t>ประเด็นคำถามแลกเปลี่ยน</a:t>
            </a:r>
            <a:endParaRPr lang="th-TH" sz="4000" b="1" dirty="0">
              <a:solidFill>
                <a:schemeClr val="bg1"/>
              </a:solidFill>
              <a:latin typeface="BrowalliaUPC" pitchFamily="34" charset="-34"/>
              <a:cs typeface="FreesiaUPC" pitchFamily="34" charset="-34"/>
            </a:endParaRPr>
          </a:p>
        </p:txBody>
      </p:sp>
      <p:sp>
        <p:nvSpPr>
          <p:cNvPr id="17412" name="TextBox 4"/>
          <p:cNvSpPr txBox="1">
            <a:spLocks noChangeArrowheads="1"/>
          </p:cNvSpPr>
          <p:nvPr/>
        </p:nvSpPr>
        <p:spPr bwMode="auto">
          <a:xfrm>
            <a:off x="357188" y="1397000"/>
            <a:ext cx="8535987" cy="5262979"/>
          </a:xfrm>
          <a:prstGeom prst="rect">
            <a:avLst/>
          </a:prstGeom>
          <a:noFill/>
          <a:ln w="9525">
            <a:noFill/>
            <a:miter lim="800000"/>
            <a:headEnd/>
            <a:tailEnd/>
          </a:ln>
        </p:spPr>
        <p:txBody>
          <a:bodyPr>
            <a:spAutoFit/>
          </a:bodyPr>
          <a:lstStyle/>
          <a:p>
            <a:pPr>
              <a:defRPr/>
            </a:pPr>
            <a:r>
              <a:rPr lang="en-US" sz="3600" b="1" dirty="0" smtClean="0">
                <a:solidFill>
                  <a:srgbClr val="FF0000"/>
                </a:solidFill>
                <a:latin typeface="BrowalliaUPC" pitchFamily="34" charset="-34"/>
                <a:cs typeface="FreesiaUPC" pitchFamily="34" charset="-34"/>
              </a:rPr>
              <a:t>II-1.2</a:t>
            </a:r>
            <a:r>
              <a:rPr lang="th-TH" sz="3600" b="1" dirty="0" smtClean="0">
                <a:solidFill>
                  <a:srgbClr val="FF0000"/>
                </a:solidFill>
                <a:latin typeface="BrowalliaUPC" pitchFamily="34" charset="-34"/>
                <a:cs typeface="FreesiaUPC" pitchFamily="34" charset="-34"/>
              </a:rPr>
              <a:t>ก.</a:t>
            </a:r>
            <a:r>
              <a:rPr lang="th-TH" sz="3600" b="1" dirty="0" smtClean="0">
                <a:solidFill>
                  <a:schemeClr val="bg1"/>
                </a:solidFill>
                <a:latin typeface="Browallia New" pitchFamily="34" charset="-34"/>
                <a:cs typeface="Browallia New" pitchFamily="34" charset="-34"/>
              </a:rPr>
              <a:t> </a:t>
            </a:r>
            <a:r>
              <a:rPr lang="th-TH" sz="3600" b="1" dirty="0" smtClean="0">
                <a:latin typeface="Browallia New" pitchFamily="34" charset="-34"/>
                <a:cs typeface="Browallia New" pitchFamily="34" charset="-34"/>
              </a:rPr>
              <a:t>ระบบบริหารความเสี่ยงและความปลอดภัยทำได้ดีเพียงใด มีความคลอบคลุมและ มีประสิทธิภาพหรือไม่</a:t>
            </a:r>
          </a:p>
          <a:p>
            <a:pPr>
              <a:defRPr/>
            </a:pPr>
            <a:endParaRPr lang="th-TH" sz="3600" b="1" dirty="0" smtClean="0">
              <a:latin typeface="Browallia New" pitchFamily="34" charset="-34"/>
              <a:cs typeface="Browallia New" pitchFamily="34" charset="-34"/>
            </a:endParaRPr>
          </a:p>
          <a:p>
            <a:pPr>
              <a:defRPr/>
            </a:pPr>
            <a:r>
              <a:rPr lang="th-TH" sz="3600" b="1" dirty="0" smtClean="0">
                <a:latin typeface="Browallia New" pitchFamily="34" charset="-34"/>
                <a:cs typeface="Browallia New" pitchFamily="34" charset="-34"/>
              </a:rPr>
              <a:t>                      ที่ทำอยู่เป็น เชิงรับ หรือเชิงรุก</a:t>
            </a:r>
          </a:p>
          <a:p>
            <a:pPr>
              <a:defRPr/>
            </a:pPr>
            <a:r>
              <a:rPr lang="th-TH" sz="3600" b="1" dirty="0" smtClean="0">
                <a:latin typeface="Browallia New" pitchFamily="34" charset="-34"/>
                <a:cs typeface="Browallia New" pitchFamily="34" charset="-34"/>
              </a:rPr>
              <a:t>	            จะเปลี่ยนจากรับเป็นรุกดีไหม</a:t>
            </a:r>
          </a:p>
          <a:p>
            <a:pPr>
              <a:defRPr/>
            </a:pPr>
            <a:r>
              <a:rPr lang="th-TH" sz="3600" b="1" dirty="0" smtClean="0">
                <a:latin typeface="Browallia New" pitchFamily="34" charset="-34"/>
                <a:cs typeface="Browallia New" pitchFamily="34" charset="-34"/>
              </a:rPr>
              <a:t>                    จะเปลี่ยนจากรับเป็นรุกได้อย่างไร</a:t>
            </a:r>
          </a:p>
          <a:p>
            <a:pPr>
              <a:defRPr/>
            </a:pPr>
            <a:endParaRPr lang="th-TH" sz="3000" b="1" dirty="0" smtClean="0">
              <a:latin typeface="Browallia New" pitchFamily="34" charset="-34"/>
              <a:cs typeface="Browallia New" pitchFamily="34" charset="-34"/>
            </a:endParaRPr>
          </a:p>
          <a:p>
            <a:pPr>
              <a:defRPr/>
            </a:pPr>
            <a:endParaRPr lang="en-US" sz="3000" b="1" dirty="0">
              <a:latin typeface="Browallia New" pitchFamily="34" charset="-34"/>
              <a:cs typeface="Browallia New" pitchFamily="34" charset="-34"/>
            </a:endParaRPr>
          </a:p>
          <a:p>
            <a:pPr>
              <a:defRPr/>
            </a:pPr>
            <a:r>
              <a:rPr lang="en-US" sz="3000" b="1" dirty="0">
                <a:solidFill>
                  <a:srgbClr val="FF0000"/>
                </a:solidFill>
                <a:latin typeface="BrowalliaUPC" pitchFamily="34" charset="-34"/>
                <a:cs typeface="FreesiaUPC" pitchFamily="34" charset="-34"/>
              </a:rPr>
              <a:t> </a:t>
            </a:r>
            <a:endParaRPr lang="th-TH" sz="3000" b="1" dirty="0">
              <a:latin typeface="Browallia New" pitchFamily="34" charset="-34"/>
              <a:cs typeface="Browallia New" pitchFamily="34" charset="-34"/>
            </a:endParaRPr>
          </a:p>
          <a:p>
            <a:pPr marL="341313" indent="-341313">
              <a:defRPr/>
            </a:pPr>
            <a:r>
              <a:rPr lang="th-TH" sz="3000" b="1" dirty="0">
                <a:solidFill>
                  <a:srgbClr val="FF0000"/>
                </a:solidFill>
                <a:latin typeface="BrowalliaUPC" pitchFamily="34" charset="-34"/>
                <a:cs typeface="FreesiaUPC" pitchFamily="34" charset="-34"/>
              </a:rPr>
              <a:t> </a:t>
            </a:r>
            <a:endParaRPr lang="th-TH" sz="3000" b="1" dirty="0">
              <a:latin typeface="BrowalliaUPC" pitchFamily="34" charset="-34"/>
              <a:cs typeface="FreesiaUPC" pitchFamily="34" charset="-34"/>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1"/>
          <p:cNvSpPr>
            <a:spLocks noGrp="1"/>
          </p:cNvSpPr>
          <p:nvPr>
            <p:ph type="sldNum" sz="quarter" idx="12"/>
          </p:nvPr>
        </p:nvSpPr>
        <p:spPr/>
        <p:txBody>
          <a:bodyPr/>
          <a:lstStyle/>
          <a:p>
            <a:pPr>
              <a:defRPr/>
            </a:pPr>
            <a:fld id="{CA8FBA34-77BA-4373-BFD1-B80DA4B167A4}" type="slidenum">
              <a:rPr lang="th-TH" smtClean="0">
                <a:latin typeface="Arial" pitchFamily="34" charset="0"/>
              </a:rPr>
              <a:pPr>
                <a:defRPr/>
              </a:pPr>
              <a:t>69</a:t>
            </a:fld>
            <a:endParaRPr lang="th-TH" smtClean="0">
              <a:latin typeface="Arial" pitchFamily="34" charset="0"/>
            </a:endParaRPr>
          </a:p>
        </p:txBody>
      </p:sp>
      <p:sp>
        <p:nvSpPr>
          <p:cNvPr id="27651" name="Rectangle 3"/>
          <p:cNvSpPr>
            <a:spLocks noChangeArrowheads="1"/>
          </p:cNvSpPr>
          <p:nvPr/>
        </p:nvSpPr>
        <p:spPr bwMode="auto">
          <a:xfrm>
            <a:off x="214313" y="233363"/>
            <a:ext cx="5572125" cy="708025"/>
          </a:xfrm>
          <a:prstGeom prst="rect">
            <a:avLst/>
          </a:prstGeom>
          <a:solidFill>
            <a:srgbClr val="0000CC"/>
          </a:solidFill>
          <a:ln w="9525">
            <a:noFill/>
            <a:miter lim="800000"/>
            <a:headEnd/>
            <a:tailEnd/>
          </a:ln>
        </p:spPr>
        <p:txBody>
          <a:bodyPr>
            <a:spAutoFit/>
          </a:bodyPr>
          <a:lstStyle/>
          <a:p>
            <a:pPr algn="ctr"/>
            <a:r>
              <a:rPr lang="th-TH" sz="4000" b="1" dirty="0" smtClean="0">
                <a:solidFill>
                  <a:schemeClr val="bg1"/>
                </a:solidFill>
                <a:latin typeface="BrowalliaUPC" pitchFamily="34" charset="-34"/>
                <a:cs typeface="FreesiaUPC" pitchFamily="34" charset="-34"/>
              </a:rPr>
              <a:t>ประเด็นคำถามแลกเปลี่ยน</a:t>
            </a:r>
            <a:endParaRPr lang="th-TH" sz="4000" b="1" dirty="0">
              <a:solidFill>
                <a:schemeClr val="bg1"/>
              </a:solidFill>
              <a:latin typeface="BrowalliaUPC" pitchFamily="34" charset="-34"/>
              <a:cs typeface="FreesiaUPC" pitchFamily="34" charset="-34"/>
            </a:endParaRPr>
          </a:p>
        </p:txBody>
      </p:sp>
      <p:sp>
        <p:nvSpPr>
          <p:cNvPr id="17412" name="TextBox 4"/>
          <p:cNvSpPr txBox="1">
            <a:spLocks noChangeArrowheads="1"/>
          </p:cNvSpPr>
          <p:nvPr/>
        </p:nvSpPr>
        <p:spPr bwMode="auto">
          <a:xfrm>
            <a:off x="357188" y="1397000"/>
            <a:ext cx="8535987" cy="4893647"/>
          </a:xfrm>
          <a:prstGeom prst="rect">
            <a:avLst/>
          </a:prstGeom>
          <a:noFill/>
          <a:ln w="9525">
            <a:noFill/>
            <a:miter lim="800000"/>
            <a:headEnd/>
            <a:tailEnd/>
          </a:ln>
        </p:spPr>
        <p:txBody>
          <a:bodyPr>
            <a:spAutoFit/>
          </a:bodyPr>
          <a:lstStyle/>
          <a:p>
            <a:pPr>
              <a:defRPr/>
            </a:pPr>
            <a:r>
              <a:rPr lang="en-US" sz="3000" b="1" dirty="0" smtClean="0">
                <a:solidFill>
                  <a:srgbClr val="FF0000"/>
                </a:solidFill>
                <a:latin typeface="BrowalliaUPC" pitchFamily="34" charset="-34"/>
                <a:cs typeface="FreesiaUPC" pitchFamily="34" charset="-34"/>
              </a:rPr>
              <a:t> </a:t>
            </a:r>
            <a:r>
              <a:rPr lang="en-US" sz="3600" b="1" dirty="0">
                <a:solidFill>
                  <a:srgbClr val="FF0000"/>
                </a:solidFill>
                <a:latin typeface="BrowalliaUPC" pitchFamily="34" charset="-34"/>
                <a:cs typeface="FreesiaUPC" pitchFamily="34" charset="-34"/>
              </a:rPr>
              <a:t>II-1.2</a:t>
            </a:r>
            <a:r>
              <a:rPr lang="th-TH" sz="3600" b="1" dirty="0">
                <a:solidFill>
                  <a:srgbClr val="FF0000"/>
                </a:solidFill>
                <a:latin typeface="BrowalliaUPC" pitchFamily="34" charset="-34"/>
                <a:cs typeface="FreesiaUPC" pitchFamily="34" charset="-34"/>
              </a:rPr>
              <a:t>ข.</a:t>
            </a:r>
            <a:r>
              <a:rPr lang="th-TH" sz="3600" b="1" dirty="0">
                <a:solidFill>
                  <a:schemeClr val="bg1"/>
                </a:solidFill>
                <a:latin typeface="Browallia New" pitchFamily="34" charset="-34"/>
                <a:cs typeface="Browallia New" pitchFamily="34" charset="-34"/>
              </a:rPr>
              <a:t> </a:t>
            </a:r>
            <a:r>
              <a:rPr lang="th-TH" sz="3600" b="1" dirty="0">
                <a:latin typeface="Browallia New" pitchFamily="34" charset="-34"/>
                <a:cs typeface="Browallia New" pitchFamily="34" charset="-34"/>
              </a:rPr>
              <a:t>กิจกรรมทบทวนการดูแลผู้ป่วยได้มีการนำมาใช้ประโยชน์เพื่อพัฒนาคุณภาพการดูแลและเพิ่มความปลอดภัยผู้ป่วยหรือไม่ อย่างไร</a:t>
            </a:r>
          </a:p>
          <a:p>
            <a:pPr>
              <a:defRPr/>
            </a:pPr>
            <a:endParaRPr lang="th-TH" sz="3600" b="1" dirty="0">
              <a:latin typeface="Browallia New" pitchFamily="34" charset="-34"/>
              <a:cs typeface="Browallia New" pitchFamily="34" charset="-34"/>
            </a:endParaRPr>
          </a:p>
          <a:p>
            <a:pPr>
              <a:defRPr/>
            </a:pPr>
            <a:r>
              <a:rPr lang="th-TH" sz="3600" b="1" dirty="0">
                <a:latin typeface="BrowalliaUPC" pitchFamily="34" charset="-34"/>
                <a:cs typeface="FreesiaUPC" pitchFamily="34" charset="-34"/>
              </a:rPr>
              <a:t> </a:t>
            </a:r>
            <a:r>
              <a:rPr lang="th-TH" sz="3600" b="1" dirty="0" smtClean="0">
                <a:latin typeface="BrowalliaUPC" pitchFamily="34" charset="-34"/>
                <a:cs typeface="FreesiaUPC" pitchFamily="34" charset="-34"/>
              </a:rPr>
              <a:t>                      </a:t>
            </a:r>
            <a:r>
              <a:rPr lang="th-TH" sz="3600" b="1" dirty="0" smtClean="0">
                <a:latin typeface="Browallia New" pitchFamily="34" charset="-34"/>
                <a:cs typeface="Browallia New" pitchFamily="34" charset="-34"/>
              </a:rPr>
              <a:t>ที่ทำอยู่เป็น เชิงรับ หรือเชิงรุก</a:t>
            </a:r>
          </a:p>
          <a:p>
            <a:pPr>
              <a:defRPr/>
            </a:pPr>
            <a:r>
              <a:rPr lang="th-TH" sz="3600" b="1" dirty="0" smtClean="0">
                <a:latin typeface="Browallia New" pitchFamily="34" charset="-34"/>
                <a:cs typeface="Browallia New" pitchFamily="34" charset="-34"/>
              </a:rPr>
              <a:t>                             จะเปลี่ยนจากรับเป็นรุกดีไหม</a:t>
            </a:r>
          </a:p>
          <a:p>
            <a:pPr>
              <a:defRPr/>
            </a:pPr>
            <a:r>
              <a:rPr lang="th-TH" sz="3600" b="1" dirty="0" smtClean="0">
                <a:latin typeface="Browallia New" pitchFamily="34" charset="-34"/>
                <a:cs typeface="Browallia New" pitchFamily="34" charset="-34"/>
              </a:rPr>
              <a:t>                           จะเปลี่ยนจากรับเป็นรุกได้อย่างไร</a:t>
            </a:r>
            <a:endParaRPr lang="th-TH" sz="3000" b="1" dirty="0">
              <a:latin typeface="Browallia New" pitchFamily="34" charset="-34"/>
              <a:cs typeface="Browallia New" pitchFamily="34" charset="-34"/>
            </a:endParaRPr>
          </a:p>
          <a:p>
            <a:pPr>
              <a:defRPr/>
            </a:pPr>
            <a:endParaRPr lang="th-TH" sz="3000" b="1" dirty="0">
              <a:latin typeface="Browallia New" pitchFamily="34" charset="-34"/>
              <a:cs typeface="Browallia New" pitchFamily="34" charset="-34"/>
            </a:endParaRPr>
          </a:p>
          <a:p>
            <a:pPr marL="341313" indent="-341313">
              <a:defRPr/>
            </a:pPr>
            <a:r>
              <a:rPr lang="th-TH" sz="3000" b="1" dirty="0">
                <a:solidFill>
                  <a:srgbClr val="FF0000"/>
                </a:solidFill>
                <a:latin typeface="BrowalliaUPC" pitchFamily="34" charset="-34"/>
                <a:cs typeface="FreesiaUPC" pitchFamily="34" charset="-34"/>
              </a:rPr>
              <a:t> </a:t>
            </a:r>
            <a:endParaRPr lang="th-TH" sz="3000" b="1" dirty="0">
              <a:latin typeface="BrowalliaUPC" pitchFamily="34" charset="-34"/>
              <a:cs typeface="FreesiaUPC" pitchFamily="34" charset="-34"/>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6C0AC32-68A8-4A49-B63B-F7CCF8D963FE}" type="slidenum">
              <a:rPr lang="th-TH" smtClean="0"/>
              <a:pPr>
                <a:defRPr/>
              </a:pPr>
              <a:t>7</a:t>
            </a:fld>
            <a:endParaRPr lang="th-TH"/>
          </a:p>
        </p:txBody>
      </p:sp>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045" y="764704"/>
            <a:ext cx="8217419"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903208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6C0AC32-68A8-4A49-B63B-F7CCF8D963FE}" type="slidenum">
              <a:rPr lang="th-TH" smtClean="0"/>
              <a:pPr>
                <a:defRPr/>
              </a:pPr>
              <a:t>70</a:t>
            </a:fld>
            <a:endParaRPr lang="th-TH"/>
          </a:p>
        </p:txBody>
      </p:sp>
      <p:pic>
        <p:nvPicPr>
          <p:cNvPr id="7" name="Picture 6" descr="http://img.cliparto.com/pic/s/190764/3188177-set-of-funny-and-ugly-smilie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68" t="2641" r="48019" b="46818"/>
          <a:stretch/>
        </p:blipFill>
        <p:spPr bwMode="auto">
          <a:xfrm>
            <a:off x="277484" y="332656"/>
            <a:ext cx="1774236" cy="18002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Rectangle 10"/>
          <p:cNvSpPr>
            <a:spLocks noChangeArrowheads="1"/>
          </p:cNvSpPr>
          <p:nvPr/>
        </p:nvSpPr>
        <p:spPr bwMode="auto">
          <a:xfrm>
            <a:off x="2123728" y="273050"/>
            <a:ext cx="3667472" cy="707886"/>
          </a:xfrm>
          <a:prstGeom prst="rect">
            <a:avLst/>
          </a:prstGeom>
          <a:solidFill>
            <a:srgbClr val="3333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th-TH" sz="4000" b="1" dirty="0" smtClean="0">
                <a:solidFill>
                  <a:schemeClr val="bg1"/>
                </a:solidFill>
                <a:latin typeface="Times New Roman" pitchFamily="18" charset="0"/>
                <a:cs typeface="FreesiaUPC" pitchFamily="34" charset="-34"/>
              </a:rPr>
              <a:t>การตั้งรับความเสี่ยง</a:t>
            </a:r>
            <a:endParaRPr lang="en-US" sz="4000" b="1" dirty="0">
              <a:solidFill>
                <a:schemeClr val="bg1"/>
              </a:solidFill>
              <a:latin typeface="Times New Roman" pitchFamily="18" charset="0"/>
              <a:cs typeface="FreesiaUPC" pitchFamily="34" charset="-34"/>
            </a:endParaRPr>
          </a:p>
        </p:txBody>
      </p:sp>
      <p:sp>
        <p:nvSpPr>
          <p:cNvPr id="3" name="TextBox 2"/>
          <p:cNvSpPr txBox="1"/>
          <p:nvPr/>
        </p:nvSpPr>
        <p:spPr>
          <a:xfrm>
            <a:off x="2004255" y="1556792"/>
            <a:ext cx="4705134" cy="3046988"/>
          </a:xfrm>
          <a:prstGeom prst="rect">
            <a:avLst/>
          </a:prstGeom>
          <a:noFill/>
        </p:spPr>
        <p:txBody>
          <a:bodyPr wrap="none" rtlCol="0">
            <a:spAutoFit/>
          </a:bodyPr>
          <a:lstStyle/>
          <a:p>
            <a:r>
              <a:rPr lang="th-TH" sz="3200" b="1" dirty="0" smtClean="0"/>
              <a:t>รอรับ </a:t>
            </a:r>
            <a:r>
              <a:rPr lang="en-US" sz="3200" b="1" dirty="0" smtClean="0"/>
              <a:t>incidence report</a:t>
            </a:r>
          </a:p>
          <a:p>
            <a:r>
              <a:rPr lang="th-TH" sz="3200" b="1" dirty="0" smtClean="0"/>
              <a:t>รอเกิดเหตุ แล้ว </a:t>
            </a:r>
            <a:r>
              <a:rPr lang="en-US" sz="3200" b="1" dirty="0" smtClean="0"/>
              <a:t>RCA</a:t>
            </a:r>
          </a:p>
          <a:p>
            <a:r>
              <a:rPr lang="th-TH" sz="3200" b="1" dirty="0" smtClean="0"/>
              <a:t>รวมรวมความเสี่ยงที่เกิดแล้วมาวิเคราะห์</a:t>
            </a:r>
            <a:endParaRPr lang="en-US" sz="3200" b="1" dirty="0" smtClean="0"/>
          </a:p>
          <a:p>
            <a:endParaRPr lang="en-US" sz="3200" b="1" dirty="0" smtClean="0"/>
          </a:p>
          <a:p>
            <a:endParaRPr lang="en-US" sz="3200" b="1" dirty="0" smtClean="0"/>
          </a:p>
          <a:p>
            <a:endParaRPr lang="th-TH" sz="3200" b="1" dirty="0"/>
          </a:p>
        </p:txBody>
      </p:sp>
      <p:sp>
        <p:nvSpPr>
          <p:cNvPr id="4" name="TextBox 3"/>
          <p:cNvSpPr txBox="1"/>
          <p:nvPr/>
        </p:nvSpPr>
        <p:spPr>
          <a:xfrm>
            <a:off x="3143968" y="3357562"/>
            <a:ext cx="4740400" cy="523220"/>
          </a:xfrm>
          <a:prstGeom prst="rect">
            <a:avLst/>
          </a:prstGeom>
          <a:solidFill>
            <a:schemeClr val="accent4">
              <a:lumMod val="20000"/>
              <a:lumOff val="80000"/>
            </a:schemeClr>
          </a:solidFill>
          <a:effectLst>
            <a:glow rad="101600">
              <a:schemeClr val="accent4">
                <a:satMod val="175000"/>
                <a:alpha val="40000"/>
              </a:schemeClr>
            </a:glow>
          </a:effectLst>
        </p:spPr>
        <p:txBody>
          <a:bodyPr wrap="square" rtlCol="0">
            <a:spAutoFit/>
          </a:bodyPr>
          <a:lstStyle/>
          <a:p>
            <a:r>
              <a:rPr lang="th-TH" dirty="0" smtClean="0">
                <a:latin typeface="Tahoma" pitchFamily="34" charset="0"/>
                <a:ea typeface="Tahoma" pitchFamily="34" charset="0"/>
                <a:cs typeface="Tahoma" pitchFamily="34" charset="0"/>
              </a:rPr>
              <a:t>จะตั้งรุกความเสี่ยงได้อย่างไร</a:t>
            </a:r>
            <a:endParaRPr lang="en-US" dirty="0" smtClean="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87293228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th-TH" dirty="0" smtClean="0">
                <a:latin typeface="Tahoma" pitchFamily="34" charset="0"/>
                <a:ea typeface="Tahoma" pitchFamily="34" charset="0"/>
                <a:cs typeface="Tahoma" pitchFamily="34" charset="0"/>
              </a:rPr>
              <a:t>เมื่อเกิดความเสี่ยงขึ้น</a:t>
            </a:r>
            <a:endParaRPr lang="th-TH" dirty="0">
              <a:latin typeface="Tahoma" pitchFamily="34" charset="0"/>
              <a:ea typeface="Tahoma" pitchFamily="34" charset="0"/>
              <a:cs typeface="Tahoma" pitchFamily="34" charset="0"/>
            </a:endParaRPr>
          </a:p>
        </p:txBody>
      </p:sp>
      <p:sp>
        <p:nvSpPr>
          <p:cNvPr id="6" name="Subtitle 5"/>
          <p:cNvSpPr>
            <a:spLocks noGrp="1"/>
          </p:cNvSpPr>
          <p:nvPr>
            <p:ph type="subTitle" idx="1"/>
          </p:nvPr>
        </p:nvSpPr>
        <p:spPr/>
        <p:txBody>
          <a:bodyPr/>
          <a:lstStyle/>
          <a:p>
            <a:endParaRPr lang="th-TH"/>
          </a:p>
        </p:txBody>
      </p:sp>
      <p:sp>
        <p:nvSpPr>
          <p:cNvPr id="4" name="Slide Number Placeholder 3"/>
          <p:cNvSpPr>
            <a:spLocks noGrp="1"/>
          </p:cNvSpPr>
          <p:nvPr>
            <p:ph type="sldNum" sz="quarter" idx="12"/>
          </p:nvPr>
        </p:nvSpPr>
        <p:spPr/>
        <p:txBody>
          <a:bodyPr/>
          <a:lstStyle/>
          <a:p>
            <a:pPr>
              <a:defRPr/>
            </a:pPr>
            <a:fld id="{9D918E04-86EC-4074-A5BF-2D44CC99FE45}" type="slidenum">
              <a:rPr lang="th-TH" smtClean="0"/>
              <a:pPr>
                <a:defRPr/>
              </a:pPr>
              <a:t>71</a:t>
            </a:fld>
            <a:endParaRPr lang="th-TH"/>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Line 8"/>
          <p:cNvSpPr>
            <a:spLocks noChangeShapeType="1"/>
          </p:cNvSpPr>
          <p:nvPr/>
        </p:nvSpPr>
        <p:spPr bwMode="auto">
          <a:xfrm>
            <a:off x="8343900" y="6365875"/>
            <a:ext cx="304800" cy="0"/>
          </a:xfrm>
          <a:prstGeom prst="line">
            <a:avLst/>
          </a:prstGeom>
          <a:noFill/>
          <a:ln w="9525">
            <a:solidFill>
              <a:schemeClr val="bg1"/>
            </a:solidFill>
            <a:round/>
            <a:headEnd/>
            <a:tailEnd/>
          </a:ln>
        </p:spPr>
        <p:txBody>
          <a:bodyPr/>
          <a:lstStyle/>
          <a:p>
            <a:endParaRPr lang="en-US"/>
          </a:p>
        </p:txBody>
      </p:sp>
      <p:pic>
        <p:nvPicPr>
          <p:cNvPr id="29699" name="Picture 9"/>
          <p:cNvPicPr>
            <a:picLocks noChangeAspect="1" noChangeArrowheads="1"/>
          </p:cNvPicPr>
          <p:nvPr/>
        </p:nvPicPr>
        <p:blipFill>
          <a:blip r:embed="rId3" cstate="print"/>
          <a:srcRect/>
          <a:stretch>
            <a:fillRect/>
          </a:stretch>
        </p:blipFill>
        <p:spPr bwMode="auto">
          <a:xfrm>
            <a:off x="914400" y="685800"/>
            <a:ext cx="7543800" cy="5418138"/>
          </a:xfrm>
          <a:prstGeom prst="rect">
            <a:avLst/>
          </a:prstGeom>
          <a:noFill/>
          <a:ln w="9525">
            <a:noFill/>
            <a:miter lim="800000"/>
            <a:headEnd/>
            <a:tailEnd/>
          </a:ln>
        </p:spPr>
      </p:pic>
      <p:pic>
        <p:nvPicPr>
          <p:cNvPr id="29700" name="Picture 10"/>
          <p:cNvPicPr>
            <a:picLocks noChangeAspect="1" noChangeArrowheads="1"/>
          </p:cNvPicPr>
          <p:nvPr/>
        </p:nvPicPr>
        <p:blipFill>
          <a:blip r:embed="rId4" cstate="print"/>
          <a:srcRect/>
          <a:stretch>
            <a:fillRect/>
          </a:stretch>
        </p:blipFill>
        <p:spPr bwMode="auto">
          <a:xfrm>
            <a:off x="990600" y="723900"/>
            <a:ext cx="6858000" cy="4956175"/>
          </a:xfrm>
          <a:prstGeom prst="rect">
            <a:avLst/>
          </a:prstGeom>
          <a:noFill/>
          <a:ln w="9525">
            <a:noFill/>
            <a:miter lim="800000"/>
            <a:headEnd/>
            <a:tailEnd/>
          </a:ln>
        </p:spPr>
      </p:pic>
      <p:sp>
        <p:nvSpPr>
          <p:cNvPr id="29701" name="Text Box 11"/>
          <p:cNvSpPr txBox="1">
            <a:spLocks noChangeArrowheads="1"/>
          </p:cNvSpPr>
          <p:nvPr/>
        </p:nvSpPr>
        <p:spPr bwMode="auto">
          <a:xfrm>
            <a:off x="228600" y="260350"/>
            <a:ext cx="5486400" cy="619125"/>
          </a:xfrm>
          <a:prstGeom prst="rect">
            <a:avLst/>
          </a:prstGeom>
          <a:solidFill>
            <a:srgbClr val="3333CC"/>
          </a:solidFill>
          <a:ln w="9525">
            <a:noFill/>
            <a:miter lim="800000"/>
            <a:headEnd/>
            <a:tailEnd/>
          </a:ln>
        </p:spPr>
        <p:txBody>
          <a:bodyPr>
            <a:spAutoFit/>
          </a:bodyPr>
          <a:lstStyle/>
          <a:p>
            <a:pPr algn="ctr">
              <a:lnSpc>
                <a:spcPct val="120000"/>
              </a:lnSpc>
            </a:pPr>
            <a:r>
              <a:rPr lang="th-TH" sz="3200" b="1">
                <a:solidFill>
                  <a:schemeClr val="bg1"/>
                </a:solidFill>
                <a:latin typeface="Tahoma" pitchFamily="34" charset="0"/>
                <a:cs typeface="Tahoma" pitchFamily="34" charset="0"/>
              </a:rPr>
              <a:t>มองทุกมุมอย่างไม่มีอคติ</a:t>
            </a:r>
          </a:p>
        </p:txBody>
      </p:sp>
      <p:sp>
        <p:nvSpPr>
          <p:cNvPr id="15366" name="Slide Number Placeholder 5"/>
          <p:cNvSpPr>
            <a:spLocks noGrp="1"/>
          </p:cNvSpPr>
          <p:nvPr>
            <p:ph type="sldNum" sz="quarter" idx="12"/>
          </p:nvPr>
        </p:nvSpPr>
        <p:spPr/>
        <p:txBody>
          <a:bodyPr/>
          <a:lstStyle/>
          <a:p>
            <a:pPr>
              <a:defRPr/>
            </a:pPr>
            <a:fld id="{49B4C226-FA19-4598-86D3-6935201AD5B8}" type="slidenum">
              <a:rPr lang="th-TH" smtClean="0">
                <a:latin typeface="Arial" pitchFamily="34" charset="0"/>
              </a:rPr>
              <a:pPr>
                <a:defRPr/>
              </a:pPr>
              <a:t>72</a:t>
            </a:fld>
            <a:endParaRPr lang="th-TH" smtClean="0">
              <a:latin typeface="Arial" pitchFamily="34" charset="0"/>
            </a:endParaRPr>
          </a:p>
        </p:txBody>
      </p:sp>
      <p:sp>
        <p:nvSpPr>
          <p:cNvPr id="29703" name="Rectangle 7"/>
          <p:cNvSpPr>
            <a:spLocks noChangeArrowheads="1"/>
          </p:cNvSpPr>
          <p:nvPr/>
        </p:nvSpPr>
        <p:spPr bwMode="auto">
          <a:xfrm>
            <a:off x="6096000" y="3641725"/>
            <a:ext cx="2743200" cy="1200150"/>
          </a:xfrm>
          <a:prstGeom prst="rect">
            <a:avLst/>
          </a:prstGeom>
          <a:noFill/>
          <a:ln w="9525">
            <a:noFill/>
            <a:miter lim="800000"/>
            <a:headEnd/>
            <a:tailEnd/>
          </a:ln>
        </p:spPr>
        <p:txBody>
          <a:bodyPr>
            <a:spAutoFit/>
          </a:bodyPr>
          <a:lstStyle/>
          <a:p>
            <a:r>
              <a:rPr lang="th-TH" sz="2400">
                <a:solidFill>
                  <a:srgbClr val="0033CC"/>
                </a:solidFill>
                <a:latin typeface="Tahoma" pitchFamily="34" charset="0"/>
                <a:cs typeface="Tahoma" pitchFamily="34" charset="0"/>
              </a:rPr>
              <a:t> เมื่อมองย้อนหลัง เราเห็นจุดอ่อนหรือโอกาสพัฒนาอะไร</a:t>
            </a:r>
          </a:p>
        </p:txBody>
      </p:sp>
      <p:sp>
        <p:nvSpPr>
          <p:cNvPr id="29704" name="Rectangle 8"/>
          <p:cNvSpPr>
            <a:spLocks noChangeArrowheads="1"/>
          </p:cNvSpPr>
          <p:nvPr/>
        </p:nvSpPr>
        <p:spPr bwMode="auto">
          <a:xfrm>
            <a:off x="381000" y="1260475"/>
            <a:ext cx="4724400" cy="830263"/>
          </a:xfrm>
          <a:prstGeom prst="rect">
            <a:avLst/>
          </a:prstGeom>
          <a:noFill/>
          <a:ln w="9525">
            <a:noFill/>
            <a:miter lim="800000"/>
            <a:headEnd/>
            <a:tailEnd/>
          </a:ln>
        </p:spPr>
        <p:txBody>
          <a:bodyPr>
            <a:spAutoFit/>
          </a:bodyPr>
          <a:lstStyle/>
          <a:p>
            <a:pPr algn="ctr"/>
            <a:r>
              <a:rPr lang="th-TH" sz="2400">
                <a:solidFill>
                  <a:srgbClr val="FF0000"/>
                </a:solidFill>
                <a:latin typeface="Tahoma" pitchFamily="34" charset="0"/>
                <a:cs typeface="Tahoma" pitchFamily="34" charset="0"/>
              </a:rPr>
              <a:t>เมื่อมองในมุมมองของผู้ปฏิบัติงาน ขณะนั้นมีข้อจำกัดอะไร</a:t>
            </a:r>
          </a:p>
        </p:txBody>
      </p:sp>
      <p:sp>
        <p:nvSpPr>
          <p:cNvPr id="29705" name="Rectangle 9"/>
          <p:cNvSpPr>
            <a:spLocks noChangeArrowheads="1"/>
          </p:cNvSpPr>
          <p:nvPr/>
        </p:nvSpPr>
        <p:spPr bwMode="auto">
          <a:xfrm>
            <a:off x="152400" y="5494338"/>
            <a:ext cx="8839200" cy="830262"/>
          </a:xfrm>
          <a:prstGeom prst="rect">
            <a:avLst/>
          </a:prstGeom>
          <a:noFill/>
          <a:ln w="9525">
            <a:noFill/>
            <a:miter lim="800000"/>
            <a:headEnd/>
            <a:tailEnd/>
          </a:ln>
        </p:spPr>
        <p:txBody>
          <a:bodyPr>
            <a:spAutoFit/>
          </a:bodyPr>
          <a:lstStyle/>
          <a:p>
            <a:pPr marL="217488" indent="-217488" algn="ctr"/>
            <a:r>
              <a:rPr lang="th-TH" sz="2400">
                <a:solidFill>
                  <a:srgbClr val="FF0000"/>
                </a:solidFill>
                <a:latin typeface="Tahoma" pitchFamily="34" charset="0"/>
                <a:cs typeface="Tahoma" pitchFamily="34" charset="0"/>
              </a:rPr>
              <a:t>เมื่อมองในมุมมองของการพัฒนา จะลดข้อจำกัดที่เกิดขึ้นกับผู้ปฏิบัติงาน เพื่อให้เกิดการกระทำที่พึงจะเกิดขึ้นได้อย่างไร</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th-TH" dirty="0" smtClean="0">
                <a:latin typeface="Tahoma" pitchFamily="34" charset="0"/>
                <a:ea typeface="Tahoma" pitchFamily="34" charset="0"/>
                <a:cs typeface="Tahoma" pitchFamily="34" charset="0"/>
              </a:rPr>
              <a:t>ทำยากไหม....ทำก่อนดีไหม</a:t>
            </a:r>
            <a:endParaRPr lang="th-TH" dirty="0">
              <a:latin typeface="Tahoma" pitchFamily="34" charset="0"/>
              <a:ea typeface="Tahoma" pitchFamily="34" charset="0"/>
              <a:cs typeface="Tahoma" pitchFamily="34" charset="0"/>
            </a:endParaRPr>
          </a:p>
        </p:txBody>
      </p:sp>
      <p:sp>
        <p:nvSpPr>
          <p:cNvPr id="6" name="Subtitle 5"/>
          <p:cNvSpPr>
            <a:spLocks noGrp="1"/>
          </p:cNvSpPr>
          <p:nvPr>
            <p:ph type="subTitle" idx="1"/>
          </p:nvPr>
        </p:nvSpPr>
        <p:spPr/>
        <p:txBody>
          <a:bodyPr/>
          <a:lstStyle/>
          <a:p>
            <a:endParaRPr lang="th-TH"/>
          </a:p>
        </p:txBody>
      </p:sp>
      <p:sp>
        <p:nvSpPr>
          <p:cNvPr id="4" name="Slide Number Placeholder 3"/>
          <p:cNvSpPr>
            <a:spLocks noGrp="1"/>
          </p:cNvSpPr>
          <p:nvPr>
            <p:ph type="sldNum" sz="quarter" idx="12"/>
          </p:nvPr>
        </p:nvSpPr>
        <p:spPr/>
        <p:txBody>
          <a:bodyPr/>
          <a:lstStyle/>
          <a:p>
            <a:pPr>
              <a:defRPr/>
            </a:pPr>
            <a:fld id="{9D918E04-86EC-4074-A5BF-2D44CC99FE45}" type="slidenum">
              <a:rPr lang="th-TH" smtClean="0"/>
              <a:pPr>
                <a:defRPr/>
              </a:pPr>
              <a:t>73</a:t>
            </a:fld>
            <a:endParaRPr lang="th-TH"/>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body" idx="1"/>
          </p:nvPr>
        </p:nvSpPr>
        <p:spPr>
          <a:xfrm>
            <a:off x="395288" y="1196975"/>
            <a:ext cx="8269287" cy="4114800"/>
          </a:xfrm>
        </p:spPr>
        <p:txBody>
          <a:bodyPr/>
          <a:lstStyle/>
          <a:p>
            <a:pPr marL="0" indent="0" algn="ctr" eaLnBrk="1" hangingPunct="1">
              <a:buFontTx/>
              <a:buNone/>
            </a:pPr>
            <a:endParaRPr lang="th-TH" sz="2400" b="1" dirty="0" smtClean="0">
              <a:cs typeface="Tahoma" pitchFamily="34" charset="0"/>
            </a:endParaRPr>
          </a:p>
          <a:p>
            <a:pPr marL="0" indent="0" algn="ctr" eaLnBrk="1" hangingPunct="1">
              <a:buFontTx/>
              <a:buNone/>
            </a:pPr>
            <a:r>
              <a:rPr lang="th-TH" sz="2400" b="1" dirty="0" smtClean="0">
                <a:cs typeface="Tahoma" pitchFamily="34" charset="0"/>
              </a:rPr>
              <a:t>การ</a:t>
            </a:r>
            <a:r>
              <a:rPr lang="th-TH" sz="2800" b="1" u="sng" dirty="0" smtClean="0">
                <a:solidFill>
                  <a:srgbClr val="CC3300"/>
                </a:solidFill>
                <a:cs typeface="Tahoma" pitchFamily="34" charset="0"/>
              </a:rPr>
              <a:t>วิเคราะห์</a:t>
            </a:r>
            <a:r>
              <a:rPr lang="th-TH" sz="2400" b="1" dirty="0" smtClean="0">
                <a:cs typeface="Tahoma" pitchFamily="34" charset="0"/>
              </a:rPr>
              <a:t>โอกาสเกิดปัญหาหรือข้อบกพร่องต่าง ๆตั้งแต่ ขั้นตอนการออกแบบระบบงาน เพื่อให้ได้ระบบที่ปลอดภัยที่สุด </a:t>
            </a:r>
          </a:p>
          <a:p>
            <a:pPr marL="0" indent="0" algn="ctr" eaLnBrk="1" hangingPunct="1">
              <a:buFontTx/>
              <a:buNone/>
            </a:pPr>
            <a:r>
              <a:rPr lang="th-TH" sz="2400" b="1" dirty="0" smtClean="0">
                <a:cs typeface="Tahoma" pitchFamily="34" charset="0"/>
              </a:rPr>
              <a:t>เรียกว่า </a:t>
            </a:r>
          </a:p>
          <a:p>
            <a:pPr marL="0" indent="0" algn="ctr" eaLnBrk="1" hangingPunct="1">
              <a:buFontTx/>
              <a:buNone/>
            </a:pPr>
            <a:r>
              <a:rPr lang="th-TH" sz="2400" b="1" dirty="0" smtClean="0">
                <a:cs typeface="Tahoma" pitchFamily="34" charset="0"/>
              </a:rPr>
              <a:t>การวิเคราะห์จุดบกพร่องและผลกระทบ </a:t>
            </a:r>
          </a:p>
          <a:p>
            <a:pPr marL="0" indent="0" algn="ctr" eaLnBrk="1" hangingPunct="1">
              <a:buFontTx/>
              <a:buNone/>
            </a:pPr>
            <a:r>
              <a:rPr lang="th-TH" sz="2400" b="1" dirty="0" smtClean="0">
                <a:cs typeface="Tahoma" pitchFamily="34" charset="0"/>
              </a:rPr>
              <a:t>(</a:t>
            </a:r>
            <a:r>
              <a:rPr lang="en-US" sz="2400" b="1" dirty="0" smtClean="0">
                <a:cs typeface="Tahoma" pitchFamily="34" charset="0"/>
              </a:rPr>
              <a:t>Failure mode and effect analysis : FMEA</a:t>
            </a:r>
            <a:r>
              <a:rPr lang="th-TH" sz="2400" b="1" dirty="0" smtClean="0">
                <a:cs typeface="Tahoma" pitchFamily="34" charset="0"/>
              </a:rPr>
              <a:t>)</a:t>
            </a:r>
          </a:p>
        </p:txBody>
      </p:sp>
      <p:sp>
        <p:nvSpPr>
          <p:cNvPr id="129027" name="Text Box 3"/>
          <p:cNvSpPr txBox="1">
            <a:spLocks noChangeArrowheads="1"/>
          </p:cNvSpPr>
          <p:nvPr/>
        </p:nvSpPr>
        <p:spPr bwMode="auto">
          <a:xfrm>
            <a:off x="-3175" y="404813"/>
            <a:ext cx="9147175" cy="519112"/>
          </a:xfrm>
          <a:prstGeom prst="rect">
            <a:avLst/>
          </a:prstGeom>
          <a:gradFill rotWithShape="1">
            <a:gsLst>
              <a:gs pos="0">
                <a:srgbClr val="181847"/>
              </a:gs>
              <a:gs pos="100000">
                <a:srgbClr val="333399"/>
              </a:gs>
            </a:gsLst>
            <a:lin ang="0" scaled="1"/>
          </a:gradFill>
          <a:ln w="9525">
            <a:noFill/>
            <a:miter lim="800000"/>
            <a:headEnd/>
            <a:tailEnd/>
          </a:ln>
        </p:spPr>
        <p:txBody>
          <a:bodyPr>
            <a:spAutoFit/>
          </a:bodyPr>
          <a:lstStyle/>
          <a:p>
            <a:r>
              <a:rPr lang="en-US" b="1" dirty="0" smtClean="0">
                <a:solidFill>
                  <a:schemeClr val="bg1"/>
                </a:solidFill>
                <a:cs typeface="Tahoma" pitchFamily="34" charset="0"/>
              </a:rPr>
              <a:t>FMEA</a:t>
            </a:r>
            <a:endParaRPr lang="th-TH" sz="2800" b="1" dirty="0">
              <a:solidFill>
                <a:schemeClr val="bg1"/>
              </a:solidFill>
              <a:cs typeface="Tahoma" pitchFamily="34" charset="0"/>
            </a:endParaRPr>
          </a:p>
        </p:txBody>
      </p:sp>
    </p:spTree>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dirty="0" smtClean="0"/>
              <a:t>การตั้งรับสู่การเรียนรู้</a:t>
            </a:r>
            <a:endParaRPr lang="th-TH" dirty="0"/>
          </a:p>
        </p:txBody>
      </p:sp>
      <p:sp>
        <p:nvSpPr>
          <p:cNvPr id="3" name="Content Placeholder 2"/>
          <p:cNvSpPr>
            <a:spLocks noGrp="1"/>
          </p:cNvSpPr>
          <p:nvPr>
            <p:ph idx="1"/>
          </p:nvPr>
        </p:nvSpPr>
        <p:spPr>
          <a:ln w="28575">
            <a:solidFill>
              <a:srgbClr val="0000CC"/>
            </a:solidFill>
          </a:ln>
        </p:spPr>
        <p:txBody>
          <a:bodyPr/>
          <a:lstStyle/>
          <a:p>
            <a:r>
              <a:rPr lang="th-TH" dirty="0" smtClean="0"/>
              <a:t>รอรับ </a:t>
            </a:r>
            <a:r>
              <a:rPr lang="en-US" dirty="0" smtClean="0"/>
              <a:t>incidence                       </a:t>
            </a:r>
            <a:r>
              <a:rPr lang="th-TH" dirty="0" smtClean="0"/>
              <a:t>เต้นหาโอกาสเสี่ยง</a:t>
            </a:r>
          </a:p>
          <a:p>
            <a:r>
              <a:rPr lang="th-TH" dirty="0" smtClean="0"/>
              <a:t>เกิดเหตุแล้วทบทวน                              ชวนทบทวนก่อนเกิดเหตุ</a:t>
            </a:r>
          </a:p>
          <a:p>
            <a:r>
              <a:rPr lang="th-TH" dirty="0" smtClean="0"/>
              <a:t>ชวนทำ </a:t>
            </a:r>
            <a:r>
              <a:rPr lang="en-US" dirty="0" smtClean="0"/>
              <a:t>RCA                               </a:t>
            </a:r>
            <a:r>
              <a:rPr lang="th-TH" dirty="0" smtClean="0"/>
              <a:t>เจอเสน่ห์ </a:t>
            </a:r>
            <a:r>
              <a:rPr lang="en-US" dirty="0" smtClean="0"/>
              <a:t>FMEA</a:t>
            </a:r>
          </a:p>
          <a:p>
            <a:r>
              <a:rPr lang="th-TH" dirty="0" smtClean="0"/>
              <a:t>แก้ปัญหาเฉพาะหน้า                               คิดหา </a:t>
            </a:r>
            <a:r>
              <a:rPr lang="en-US" dirty="0" smtClean="0"/>
              <a:t>HFE</a:t>
            </a:r>
          </a:p>
          <a:p>
            <a:r>
              <a:rPr lang="th-TH" dirty="0" smtClean="0"/>
              <a:t>สร้างระบบรายงาน                               สร้างวัฒนธรรมความปลอดภัย</a:t>
            </a:r>
          </a:p>
          <a:p>
            <a:r>
              <a:rPr lang="th-TH" dirty="0" smtClean="0"/>
              <a:t>จากตระหนก                                         เป็นตระหนัก</a:t>
            </a:r>
            <a:endParaRPr lang="en-US" dirty="0" smtClean="0"/>
          </a:p>
          <a:p>
            <a:endParaRPr lang="th-TH" dirty="0"/>
          </a:p>
        </p:txBody>
      </p:sp>
      <p:sp>
        <p:nvSpPr>
          <p:cNvPr id="4" name="Slide Number Placeholder 3"/>
          <p:cNvSpPr>
            <a:spLocks noGrp="1"/>
          </p:cNvSpPr>
          <p:nvPr>
            <p:ph type="sldNum" sz="quarter" idx="12"/>
          </p:nvPr>
        </p:nvSpPr>
        <p:spPr/>
        <p:txBody>
          <a:bodyPr/>
          <a:lstStyle/>
          <a:p>
            <a:pPr>
              <a:defRPr/>
            </a:pPr>
            <a:fld id="{9D918E04-86EC-4074-A5BF-2D44CC99FE45}" type="slidenum">
              <a:rPr lang="th-TH" smtClean="0"/>
              <a:pPr>
                <a:defRPr/>
              </a:pPr>
              <a:t>75</a:t>
            </a:fld>
            <a:endParaRPr lang="th-TH"/>
          </a:p>
        </p:txBody>
      </p:sp>
      <p:sp>
        <p:nvSpPr>
          <p:cNvPr id="6" name="Right Arrow 5"/>
          <p:cNvSpPr/>
          <p:nvPr/>
        </p:nvSpPr>
        <p:spPr>
          <a:xfrm>
            <a:off x="3500430" y="2071678"/>
            <a:ext cx="1335598" cy="25717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cxnSp>
        <p:nvCxnSpPr>
          <p:cNvPr id="8" name="Straight Connector 7"/>
          <p:cNvCxnSpPr/>
          <p:nvPr/>
        </p:nvCxnSpPr>
        <p:spPr>
          <a:xfrm>
            <a:off x="3000364" y="1142984"/>
            <a:ext cx="3071834" cy="0"/>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3075" y="3355975"/>
            <a:ext cx="1939925" cy="523875"/>
          </a:xfrm>
          <a:prstGeom prst="rect">
            <a:avLst/>
          </a:prstGeom>
          <a:solidFill>
            <a:srgbClr val="FFFF00"/>
          </a:solidFill>
          <a:ln>
            <a:solidFill>
              <a:schemeClr val="accent2">
                <a:lumMod val="75000"/>
              </a:schemeClr>
            </a:solidFill>
          </a:ln>
        </p:spPr>
        <p:txBody>
          <a:bodyPr wrap="none">
            <a:spAutoFit/>
          </a:bodyPr>
          <a:lstStyle/>
          <a:p>
            <a:pPr>
              <a:defRPr/>
            </a:pPr>
            <a:r>
              <a:rPr lang="th-TH" b="1" dirty="0">
                <a:latin typeface="FreesiaUPC" pitchFamily="34" charset="-34"/>
                <a:cs typeface="FreesiaUPC" pitchFamily="34" charset="-34"/>
              </a:rPr>
              <a:t>ค้นหาความเสี่ยง</a:t>
            </a:r>
          </a:p>
        </p:txBody>
      </p:sp>
      <p:sp>
        <p:nvSpPr>
          <p:cNvPr id="5" name="TextBox 4"/>
          <p:cNvSpPr txBox="1"/>
          <p:nvPr/>
        </p:nvSpPr>
        <p:spPr>
          <a:xfrm>
            <a:off x="1671638" y="2132013"/>
            <a:ext cx="2252662" cy="954087"/>
          </a:xfrm>
          <a:prstGeom prst="rect">
            <a:avLst/>
          </a:prstGeom>
          <a:solidFill>
            <a:srgbClr val="FFFF00"/>
          </a:solidFill>
          <a:ln>
            <a:solidFill>
              <a:schemeClr val="accent2">
                <a:lumMod val="75000"/>
              </a:schemeClr>
            </a:solidFill>
          </a:ln>
        </p:spPr>
        <p:txBody>
          <a:bodyPr wrap="none">
            <a:spAutoFit/>
          </a:bodyPr>
          <a:lstStyle/>
          <a:p>
            <a:pPr algn="ctr">
              <a:defRPr/>
            </a:pPr>
            <a:r>
              <a:rPr lang="th-TH" b="1" dirty="0">
                <a:latin typeface="FreesiaUPC" pitchFamily="34" charset="-34"/>
                <a:cs typeface="FreesiaUPC" pitchFamily="34" charset="-34"/>
              </a:rPr>
              <a:t>ป้องกัน สื่อสาร</a:t>
            </a:r>
          </a:p>
          <a:p>
            <a:pPr algn="ctr">
              <a:defRPr/>
            </a:pPr>
            <a:r>
              <a:rPr lang="th-TH" b="1" dirty="0">
                <a:latin typeface="FreesiaUPC" pitchFamily="34" charset="-34"/>
                <a:cs typeface="FreesiaUPC" pitchFamily="34" charset="-34"/>
              </a:rPr>
              <a:t>สร้างความตระหนัก</a:t>
            </a:r>
          </a:p>
        </p:txBody>
      </p:sp>
      <p:sp>
        <p:nvSpPr>
          <p:cNvPr id="6" name="TextBox 5"/>
          <p:cNvSpPr txBox="1"/>
          <p:nvPr/>
        </p:nvSpPr>
        <p:spPr>
          <a:xfrm>
            <a:off x="4662488" y="1555750"/>
            <a:ext cx="2012950" cy="523875"/>
          </a:xfrm>
          <a:prstGeom prst="rect">
            <a:avLst/>
          </a:prstGeom>
          <a:solidFill>
            <a:srgbClr val="FF66FF"/>
          </a:solidFill>
          <a:ln>
            <a:solidFill>
              <a:schemeClr val="accent2">
                <a:lumMod val="75000"/>
              </a:schemeClr>
            </a:solidFill>
          </a:ln>
        </p:spPr>
        <p:txBody>
          <a:bodyPr wrap="none">
            <a:spAutoFit/>
          </a:bodyPr>
          <a:lstStyle/>
          <a:p>
            <a:pPr>
              <a:defRPr/>
            </a:pPr>
            <a:r>
              <a:rPr lang="th-TH" b="1" dirty="0">
                <a:latin typeface="FreesiaUPC" pitchFamily="34" charset="-34"/>
                <a:cs typeface="FreesiaUPC" pitchFamily="34" charset="-34"/>
              </a:rPr>
              <a:t>จัดการอุบัติการณ์</a:t>
            </a:r>
          </a:p>
        </p:txBody>
      </p:sp>
      <p:sp>
        <p:nvSpPr>
          <p:cNvPr id="7" name="TextBox 6"/>
          <p:cNvSpPr txBox="1"/>
          <p:nvPr/>
        </p:nvSpPr>
        <p:spPr>
          <a:xfrm>
            <a:off x="4689475" y="2905125"/>
            <a:ext cx="1579563" cy="523875"/>
          </a:xfrm>
          <a:prstGeom prst="rect">
            <a:avLst/>
          </a:prstGeom>
          <a:solidFill>
            <a:srgbClr val="FF66FF"/>
          </a:solidFill>
          <a:ln>
            <a:solidFill>
              <a:schemeClr val="accent2">
                <a:lumMod val="75000"/>
              </a:schemeClr>
            </a:solidFill>
          </a:ln>
        </p:spPr>
        <p:txBody>
          <a:bodyPr wrap="none">
            <a:spAutoFit/>
          </a:bodyPr>
          <a:lstStyle/>
          <a:p>
            <a:pPr>
              <a:defRPr/>
            </a:pPr>
            <a:r>
              <a:rPr lang="th-TH" b="1" dirty="0">
                <a:latin typeface="FreesiaUPC" pitchFamily="34" charset="-34"/>
                <a:cs typeface="FreesiaUPC" pitchFamily="34" charset="-34"/>
              </a:rPr>
              <a:t>รายงาน/รับรู้</a:t>
            </a:r>
          </a:p>
        </p:txBody>
      </p:sp>
      <p:sp>
        <p:nvSpPr>
          <p:cNvPr id="8" name="TextBox 7"/>
          <p:cNvSpPr txBox="1"/>
          <p:nvPr/>
        </p:nvSpPr>
        <p:spPr>
          <a:xfrm>
            <a:off x="7075488" y="2257425"/>
            <a:ext cx="1817687" cy="522288"/>
          </a:xfrm>
          <a:prstGeom prst="rect">
            <a:avLst/>
          </a:prstGeom>
          <a:solidFill>
            <a:srgbClr val="FF66FF"/>
          </a:solidFill>
          <a:ln>
            <a:solidFill>
              <a:schemeClr val="accent2">
                <a:lumMod val="75000"/>
              </a:schemeClr>
            </a:solidFill>
          </a:ln>
        </p:spPr>
        <p:txBody>
          <a:bodyPr wrap="none">
            <a:spAutoFit/>
          </a:bodyPr>
          <a:lstStyle/>
          <a:p>
            <a:pPr>
              <a:defRPr/>
            </a:pPr>
            <a:r>
              <a:rPr lang="th-TH" b="1" dirty="0">
                <a:latin typeface="FreesiaUPC" pitchFamily="34" charset="-34"/>
                <a:cs typeface="FreesiaUPC" pitchFamily="34" charset="-34"/>
              </a:rPr>
              <a:t>ทบทวน/เรียนรู้</a:t>
            </a:r>
          </a:p>
        </p:txBody>
      </p:sp>
      <p:sp>
        <p:nvSpPr>
          <p:cNvPr id="9" name="TextBox 8"/>
          <p:cNvSpPr txBox="1"/>
          <p:nvPr/>
        </p:nvSpPr>
        <p:spPr>
          <a:xfrm>
            <a:off x="2855913" y="4795838"/>
            <a:ext cx="3876675" cy="523875"/>
          </a:xfrm>
          <a:prstGeom prst="rect">
            <a:avLst/>
          </a:prstGeom>
          <a:solidFill>
            <a:srgbClr val="92D050"/>
          </a:solidFill>
          <a:ln>
            <a:solidFill>
              <a:schemeClr val="accent2">
                <a:lumMod val="75000"/>
              </a:schemeClr>
            </a:solidFill>
          </a:ln>
        </p:spPr>
        <p:txBody>
          <a:bodyPr wrap="none">
            <a:spAutoFit/>
          </a:bodyPr>
          <a:lstStyle/>
          <a:p>
            <a:pPr algn="ctr">
              <a:defRPr/>
            </a:pPr>
            <a:r>
              <a:rPr lang="th-TH" b="1" dirty="0">
                <a:latin typeface="FreesiaUPC" pitchFamily="34" charset="-34"/>
                <a:cs typeface="FreesiaUPC" pitchFamily="34" charset="-34"/>
              </a:rPr>
              <a:t>ข้อมูลวิชาการ/</a:t>
            </a:r>
            <a:r>
              <a:rPr lang="en-US" b="1" dirty="0">
                <a:latin typeface="FreesiaUPC" pitchFamily="34" charset="-34"/>
                <a:cs typeface="FreesiaUPC" pitchFamily="34" charset="-34"/>
              </a:rPr>
              <a:t>Patient Safety Goals</a:t>
            </a:r>
            <a:endParaRPr lang="th-TH" b="1" dirty="0">
              <a:latin typeface="FreesiaUPC" pitchFamily="34" charset="-34"/>
              <a:cs typeface="FreesiaUPC" pitchFamily="34" charset="-34"/>
            </a:endParaRPr>
          </a:p>
        </p:txBody>
      </p:sp>
      <p:sp>
        <p:nvSpPr>
          <p:cNvPr id="10" name="TextBox 9"/>
          <p:cNvSpPr txBox="1"/>
          <p:nvPr/>
        </p:nvSpPr>
        <p:spPr>
          <a:xfrm>
            <a:off x="3495675" y="3932238"/>
            <a:ext cx="3957638" cy="523875"/>
          </a:xfrm>
          <a:prstGeom prst="rect">
            <a:avLst/>
          </a:prstGeom>
          <a:solidFill>
            <a:srgbClr val="92D050"/>
          </a:solidFill>
          <a:ln>
            <a:solidFill>
              <a:schemeClr val="accent2">
                <a:lumMod val="75000"/>
              </a:schemeClr>
            </a:solidFill>
          </a:ln>
        </p:spPr>
        <p:txBody>
          <a:bodyPr wrap="none">
            <a:spAutoFit/>
          </a:bodyPr>
          <a:lstStyle/>
          <a:p>
            <a:pPr>
              <a:defRPr/>
            </a:pPr>
            <a:r>
              <a:rPr lang="th-TH" b="1" dirty="0">
                <a:latin typeface="FreesiaUPC" pitchFamily="34" charset="-34"/>
                <a:cs typeface="FreesiaUPC" pitchFamily="34" charset="-34"/>
              </a:rPr>
              <a:t>ระบบสารสนเทศเกี่ยวกับความเสี่ยง</a:t>
            </a:r>
          </a:p>
        </p:txBody>
      </p:sp>
      <p:cxnSp>
        <p:nvCxnSpPr>
          <p:cNvPr id="12" name="Elbow Connector 11"/>
          <p:cNvCxnSpPr>
            <a:stCxn id="4" idx="0"/>
            <a:endCxn id="5" idx="1"/>
          </p:cNvCxnSpPr>
          <p:nvPr/>
        </p:nvCxnSpPr>
        <p:spPr>
          <a:xfrm rot="5400000" flipH="1" flipV="1">
            <a:off x="1184275" y="2868613"/>
            <a:ext cx="746125" cy="228600"/>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5" idx="3"/>
            <a:endCxn id="7" idx="1"/>
          </p:cNvCxnSpPr>
          <p:nvPr/>
        </p:nvCxnSpPr>
        <p:spPr>
          <a:xfrm>
            <a:off x="3924300" y="2609850"/>
            <a:ext cx="765175" cy="557213"/>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5" idx="3"/>
            <a:endCxn id="6" idx="1"/>
          </p:cNvCxnSpPr>
          <p:nvPr/>
        </p:nvCxnSpPr>
        <p:spPr>
          <a:xfrm flipV="1">
            <a:off x="3924300" y="1817688"/>
            <a:ext cx="738188" cy="792162"/>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7" idx="3"/>
            <a:endCxn id="8" idx="1"/>
          </p:cNvCxnSpPr>
          <p:nvPr/>
        </p:nvCxnSpPr>
        <p:spPr>
          <a:xfrm flipV="1">
            <a:off x="6269038" y="2519363"/>
            <a:ext cx="806450" cy="647700"/>
          </a:xfrm>
          <a:prstGeom prst="bentConnector3">
            <a:avLst>
              <a:gd name="adj1" fmla="val 77474"/>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6" idx="3"/>
            <a:endCxn id="8" idx="1"/>
          </p:cNvCxnSpPr>
          <p:nvPr/>
        </p:nvCxnSpPr>
        <p:spPr>
          <a:xfrm>
            <a:off x="6675438" y="1817688"/>
            <a:ext cx="400050" cy="701675"/>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8" idx="2"/>
            <a:endCxn id="10" idx="3"/>
          </p:cNvCxnSpPr>
          <p:nvPr/>
        </p:nvCxnSpPr>
        <p:spPr>
          <a:xfrm rot="5400000">
            <a:off x="7011195" y="3221831"/>
            <a:ext cx="1414462" cy="530225"/>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7" idx="2"/>
            <a:endCxn id="10" idx="0"/>
          </p:cNvCxnSpPr>
          <p:nvPr/>
        </p:nvCxnSpPr>
        <p:spPr>
          <a:xfrm rot="5400000">
            <a:off x="5225257" y="3679031"/>
            <a:ext cx="503238" cy="3175"/>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10" idx="1"/>
            <a:endCxn id="5" idx="2"/>
          </p:cNvCxnSpPr>
          <p:nvPr/>
        </p:nvCxnSpPr>
        <p:spPr>
          <a:xfrm rot="10800000">
            <a:off x="2798763" y="3086100"/>
            <a:ext cx="696912" cy="1108075"/>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10" idx="1"/>
            <a:endCxn id="4" idx="2"/>
          </p:cNvCxnSpPr>
          <p:nvPr/>
        </p:nvCxnSpPr>
        <p:spPr>
          <a:xfrm rot="10800000">
            <a:off x="1443038" y="3879850"/>
            <a:ext cx="2052637" cy="314325"/>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354388" y="5784850"/>
            <a:ext cx="2874962" cy="523875"/>
          </a:xfrm>
          <a:prstGeom prst="rect">
            <a:avLst/>
          </a:prstGeom>
          <a:solidFill>
            <a:srgbClr val="92D050"/>
          </a:solidFill>
          <a:ln>
            <a:solidFill>
              <a:schemeClr val="accent2">
                <a:lumMod val="75000"/>
              </a:schemeClr>
            </a:solidFill>
          </a:ln>
        </p:spPr>
        <p:txBody>
          <a:bodyPr wrap="none">
            <a:spAutoFit/>
          </a:bodyPr>
          <a:lstStyle/>
          <a:p>
            <a:pPr>
              <a:defRPr/>
            </a:pPr>
            <a:r>
              <a:rPr lang="th-TH" b="1" dirty="0">
                <a:latin typeface="FreesiaUPC" pitchFamily="34" charset="-34"/>
                <a:cs typeface="FreesiaUPC" pitchFamily="34" charset="-34"/>
              </a:rPr>
              <a:t>วัฒนธรรมความปลอดภัย</a:t>
            </a:r>
          </a:p>
        </p:txBody>
      </p:sp>
      <p:cxnSp>
        <p:nvCxnSpPr>
          <p:cNvPr id="38" name="Elbow Connector 37"/>
          <p:cNvCxnSpPr>
            <a:stCxn id="8" idx="2"/>
            <a:endCxn id="36" idx="3"/>
          </p:cNvCxnSpPr>
          <p:nvPr/>
        </p:nvCxnSpPr>
        <p:spPr>
          <a:xfrm rot="5400000">
            <a:off x="5472906" y="3536157"/>
            <a:ext cx="3267075" cy="1754188"/>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0" name="Elbow Connector 39"/>
          <p:cNvCxnSpPr>
            <a:stCxn id="36" idx="1"/>
            <a:endCxn id="5" idx="1"/>
          </p:cNvCxnSpPr>
          <p:nvPr/>
        </p:nvCxnSpPr>
        <p:spPr>
          <a:xfrm rot="10800000">
            <a:off x="1671638" y="2609850"/>
            <a:ext cx="1682750" cy="3436938"/>
          </a:xfrm>
          <a:prstGeom prst="bentConnector3">
            <a:avLst>
              <a:gd name="adj1" fmla="val 180217"/>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251520" y="260648"/>
            <a:ext cx="5466743" cy="523220"/>
          </a:xfrm>
          <a:prstGeom prst="rect">
            <a:avLst/>
          </a:prstGeom>
          <a:solidFill>
            <a:schemeClr val="tx2">
              <a:lumMod val="20000"/>
              <a:lumOff val="80000"/>
            </a:schemeClr>
          </a:solidFill>
          <a:ln>
            <a:solidFill>
              <a:schemeClr val="accent2">
                <a:lumMod val="75000"/>
              </a:schemeClr>
            </a:solidFill>
          </a:ln>
          <a:effectLst>
            <a:glow rad="63500">
              <a:schemeClr val="accent2">
                <a:satMod val="175000"/>
                <a:alpha val="40000"/>
              </a:schemeClr>
            </a:glow>
            <a:outerShdw blurRad="50800" dist="38100" dir="2700000" algn="tl" rotWithShape="0">
              <a:prstClr val="black">
                <a:alpha val="40000"/>
              </a:prstClr>
            </a:outerShdw>
          </a:effectLst>
        </p:spPr>
        <p:txBody>
          <a:bodyPr>
            <a:spAutoFit/>
          </a:bodyPr>
          <a:lstStyle/>
          <a:p>
            <a:pPr algn="ctr">
              <a:defRPr/>
            </a:pPr>
            <a:r>
              <a:rPr lang="th-TH" b="1" dirty="0">
                <a:latin typeface="FreesiaUPC" pitchFamily="34" charset="-34"/>
                <a:cs typeface="FreesiaUPC" pitchFamily="34" charset="-34"/>
              </a:rPr>
              <a:t>ระบบบริหารความเสี่ยง</a:t>
            </a:r>
          </a:p>
        </p:txBody>
      </p:sp>
      <p:cxnSp>
        <p:nvCxnSpPr>
          <p:cNvPr id="52" name="Elbow Connector 51"/>
          <p:cNvCxnSpPr>
            <a:stCxn id="9" idx="1"/>
            <a:endCxn id="4" idx="2"/>
          </p:cNvCxnSpPr>
          <p:nvPr/>
        </p:nvCxnSpPr>
        <p:spPr>
          <a:xfrm rot="10800000">
            <a:off x="1443038" y="3879850"/>
            <a:ext cx="1412875" cy="117792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Elbow Connector 53"/>
          <p:cNvCxnSpPr>
            <a:stCxn id="9" idx="1"/>
            <a:endCxn id="5" idx="1"/>
          </p:cNvCxnSpPr>
          <p:nvPr/>
        </p:nvCxnSpPr>
        <p:spPr>
          <a:xfrm rot="10800000">
            <a:off x="1671638" y="2609850"/>
            <a:ext cx="1184275" cy="2447925"/>
          </a:xfrm>
          <a:prstGeom prst="bentConnector3">
            <a:avLst>
              <a:gd name="adj1" fmla="val 213931"/>
            </a:avLst>
          </a:prstGeom>
          <a:ln>
            <a:tailEnd type="arrow"/>
          </a:ln>
        </p:spPr>
        <p:style>
          <a:lnRef idx="1">
            <a:schemeClr val="accent1"/>
          </a:lnRef>
          <a:fillRef idx="0">
            <a:schemeClr val="accent1"/>
          </a:fillRef>
          <a:effectRef idx="0">
            <a:schemeClr val="accent1"/>
          </a:effectRef>
          <a:fontRef idx="minor">
            <a:schemeClr val="tx1"/>
          </a:fontRef>
        </p:style>
      </p:cxnSp>
      <p:sp>
        <p:nvSpPr>
          <p:cNvPr id="7194" name="TextBox 1"/>
          <p:cNvSpPr txBox="1">
            <a:spLocks noChangeArrowheads="1"/>
          </p:cNvSpPr>
          <p:nvPr/>
        </p:nvSpPr>
        <p:spPr bwMode="auto">
          <a:xfrm>
            <a:off x="1244600" y="962025"/>
            <a:ext cx="6927850" cy="522288"/>
          </a:xfrm>
          <a:prstGeom prst="rect">
            <a:avLst/>
          </a:prstGeom>
          <a:noFill/>
          <a:ln w="9525">
            <a:noFill/>
            <a:miter lim="800000"/>
            <a:headEnd/>
            <a:tailEnd/>
          </a:ln>
        </p:spPr>
        <p:txBody>
          <a:bodyPr wrap="none">
            <a:spAutoFit/>
          </a:bodyPr>
          <a:lstStyle/>
          <a:p>
            <a:r>
              <a:rPr lang="th-TH" b="1">
                <a:solidFill>
                  <a:srgbClr val="FF0000"/>
                </a:solidFill>
                <a:latin typeface="BrowalliaUPC" pitchFamily="34" charset="-34"/>
                <a:cs typeface="BrowalliaUPC" pitchFamily="34" charset="-34"/>
              </a:rPr>
              <a:t>เพื่อลดโอกาสเกิดและผลกระทบของอุบัติการณ์ที่ควรป้องกันได้</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5"/>
          <p:cNvSpPr>
            <a:spLocks noGrp="1"/>
          </p:cNvSpPr>
          <p:nvPr>
            <p:ph type="sldNum" sz="quarter" idx="12"/>
          </p:nvPr>
        </p:nvSpPr>
        <p:spPr/>
        <p:txBody>
          <a:bodyPr/>
          <a:lstStyle/>
          <a:p>
            <a:pPr>
              <a:defRPr/>
            </a:pPr>
            <a:fld id="{79BEE327-47DA-431E-ABBE-1358F4EF3872}" type="slidenum">
              <a:rPr lang="en-US"/>
              <a:pPr>
                <a:defRPr/>
              </a:pPr>
              <a:t>77</a:t>
            </a:fld>
            <a:endParaRPr lang="th-TH"/>
          </a:p>
        </p:txBody>
      </p:sp>
      <p:sp>
        <p:nvSpPr>
          <p:cNvPr id="82947" name="Rectangle 4"/>
          <p:cNvSpPr>
            <a:spLocks noChangeArrowheads="1"/>
          </p:cNvSpPr>
          <p:nvPr/>
        </p:nvSpPr>
        <p:spPr bwMode="auto">
          <a:xfrm>
            <a:off x="152400" y="258763"/>
            <a:ext cx="5638800" cy="457200"/>
          </a:xfrm>
          <a:prstGeom prst="rect">
            <a:avLst/>
          </a:prstGeom>
          <a:solidFill>
            <a:srgbClr val="3333CC"/>
          </a:solidFill>
          <a:ln w="9525">
            <a:noFill/>
            <a:miter lim="800000"/>
            <a:headEnd/>
            <a:tailEnd/>
          </a:ln>
        </p:spPr>
        <p:txBody>
          <a:bodyPr>
            <a:spAutoFit/>
          </a:bodyPr>
          <a:lstStyle/>
          <a:p>
            <a:pPr algn="ctr"/>
            <a:r>
              <a:rPr lang="en-US" sz="2400" b="1">
                <a:solidFill>
                  <a:schemeClr val="bg1"/>
                </a:solidFill>
                <a:latin typeface="Times New Roman" pitchFamily="18" charset="0"/>
                <a:cs typeface="FreesiaUPC" pitchFamily="34" charset="-34"/>
              </a:rPr>
              <a:t>Force Field Analysis</a:t>
            </a:r>
            <a:endParaRPr lang="en-US" sz="3200" b="1">
              <a:solidFill>
                <a:schemeClr val="bg1"/>
              </a:solidFill>
              <a:latin typeface="Times New Roman" pitchFamily="18" charset="0"/>
              <a:cs typeface="FreesiaUPC" pitchFamily="34" charset="-34"/>
            </a:endParaRPr>
          </a:p>
        </p:txBody>
      </p:sp>
      <p:sp>
        <p:nvSpPr>
          <p:cNvPr id="82948" name="Text Box 6"/>
          <p:cNvSpPr txBox="1">
            <a:spLocks noChangeArrowheads="1"/>
          </p:cNvSpPr>
          <p:nvPr/>
        </p:nvSpPr>
        <p:spPr bwMode="auto">
          <a:xfrm rot="-5400000">
            <a:off x="2351088" y="3584575"/>
            <a:ext cx="4503737" cy="519113"/>
          </a:xfrm>
          <a:prstGeom prst="rect">
            <a:avLst/>
          </a:prstGeom>
          <a:solidFill>
            <a:srgbClr val="FFFF00"/>
          </a:solidFill>
          <a:ln w="9525">
            <a:noFill/>
            <a:miter lim="800000"/>
            <a:headEnd/>
            <a:tailEnd/>
          </a:ln>
        </p:spPr>
        <p:txBody>
          <a:bodyPr wrap="none">
            <a:spAutoFit/>
          </a:bodyPr>
          <a:lstStyle/>
          <a:p>
            <a:r>
              <a:rPr lang="en-US"/>
              <a:t>People-Centred Healthcare</a:t>
            </a:r>
            <a:endParaRPr lang="th-TH"/>
          </a:p>
        </p:txBody>
      </p:sp>
      <p:sp>
        <p:nvSpPr>
          <p:cNvPr id="82949" name="Text Box 7"/>
          <p:cNvSpPr txBox="1">
            <a:spLocks noChangeArrowheads="1"/>
          </p:cNvSpPr>
          <p:nvPr/>
        </p:nvSpPr>
        <p:spPr bwMode="auto">
          <a:xfrm>
            <a:off x="669925" y="1030288"/>
            <a:ext cx="3062288" cy="457200"/>
          </a:xfrm>
          <a:prstGeom prst="rect">
            <a:avLst/>
          </a:prstGeom>
          <a:noFill/>
          <a:ln w="9525">
            <a:noFill/>
            <a:miter lim="800000"/>
            <a:headEnd/>
            <a:tailEnd/>
          </a:ln>
        </p:spPr>
        <p:txBody>
          <a:bodyPr wrap="none">
            <a:spAutoFit/>
          </a:bodyPr>
          <a:lstStyle/>
          <a:p>
            <a:r>
              <a:rPr lang="en-US" sz="2400" b="1"/>
              <a:t>Forces </a:t>
            </a:r>
            <a:r>
              <a:rPr lang="en-US" sz="2400" b="1">
                <a:solidFill>
                  <a:srgbClr val="009900"/>
                </a:solidFill>
              </a:rPr>
              <a:t>FOR</a:t>
            </a:r>
            <a:r>
              <a:rPr lang="en-US" sz="2400" b="1">
                <a:solidFill>
                  <a:srgbClr val="FF0000"/>
                </a:solidFill>
              </a:rPr>
              <a:t> </a:t>
            </a:r>
            <a:r>
              <a:rPr lang="en-US" sz="2400" b="1"/>
              <a:t>change</a:t>
            </a:r>
            <a:endParaRPr lang="th-TH" sz="2400" b="1"/>
          </a:p>
        </p:txBody>
      </p:sp>
      <p:sp>
        <p:nvSpPr>
          <p:cNvPr id="82950" name="Text Box 8"/>
          <p:cNvSpPr txBox="1">
            <a:spLocks noChangeArrowheads="1"/>
          </p:cNvSpPr>
          <p:nvPr/>
        </p:nvSpPr>
        <p:spPr bwMode="auto">
          <a:xfrm>
            <a:off x="5105400" y="1066800"/>
            <a:ext cx="3790950" cy="457200"/>
          </a:xfrm>
          <a:prstGeom prst="rect">
            <a:avLst/>
          </a:prstGeom>
          <a:noFill/>
          <a:ln w="9525">
            <a:noFill/>
            <a:miter lim="800000"/>
            <a:headEnd/>
            <a:tailEnd/>
          </a:ln>
        </p:spPr>
        <p:txBody>
          <a:bodyPr wrap="none">
            <a:spAutoFit/>
          </a:bodyPr>
          <a:lstStyle/>
          <a:p>
            <a:r>
              <a:rPr lang="en-US" sz="2400" b="1"/>
              <a:t>Forces </a:t>
            </a:r>
            <a:r>
              <a:rPr lang="en-US" sz="2400" b="1">
                <a:solidFill>
                  <a:srgbClr val="FF0000"/>
                </a:solidFill>
              </a:rPr>
              <a:t>AGAINST</a:t>
            </a:r>
            <a:r>
              <a:rPr lang="en-US" sz="2400" b="1"/>
              <a:t> change</a:t>
            </a:r>
            <a:endParaRPr lang="th-TH" sz="2400" b="1"/>
          </a:p>
        </p:txBody>
      </p:sp>
      <p:sp>
        <p:nvSpPr>
          <p:cNvPr id="82951" name="Text Box 9"/>
          <p:cNvSpPr txBox="1">
            <a:spLocks noChangeArrowheads="1"/>
          </p:cNvSpPr>
          <p:nvPr/>
        </p:nvSpPr>
        <p:spPr bwMode="auto">
          <a:xfrm>
            <a:off x="5334000" y="1981200"/>
            <a:ext cx="1473200" cy="457200"/>
          </a:xfrm>
          <a:prstGeom prst="rect">
            <a:avLst/>
          </a:prstGeom>
          <a:noFill/>
          <a:ln w="9525">
            <a:noFill/>
            <a:miter lim="800000"/>
            <a:headEnd/>
            <a:tailEnd/>
          </a:ln>
        </p:spPr>
        <p:txBody>
          <a:bodyPr wrap="none">
            <a:spAutoFit/>
          </a:bodyPr>
          <a:lstStyle/>
          <a:p>
            <a:r>
              <a:rPr lang="en-US" sz="2400">
                <a:solidFill>
                  <a:srgbClr val="FF0000"/>
                </a:solidFill>
              </a:rPr>
              <a:t>Workload</a:t>
            </a:r>
            <a:endParaRPr lang="th-TH" sz="2400">
              <a:solidFill>
                <a:srgbClr val="FF0000"/>
              </a:solidFill>
            </a:endParaRPr>
          </a:p>
        </p:txBody>
      </p:sp>
      <p:sp>
        <p:nvSpPr>
          <p:cNvPr id="82952" name="Text Box 10"/>
          <p:cNvSpPr txBox="1">
            <a:spLocks noChangeArrowheads="1"/>
          </p:cNvSpPr>
          <p:nvPr/>
        </p:nvSpPr>
        <p:spPr bwMode="auto">
          <a:xfrm>
            <a:off x="5334000" y="2590800"/>
            <a:ext cx="2828925" cy="457200"/>
          </a:xfrm>
          <a:prstGeom prst="rect">
            <a:avLst/>
          </a:prstGeom>
          <a:noFill/>
          <a:ln w="9525">
            <a:noFill/>
            <a:miter lim="800000"/>
            <a:headEnd/>
            <a:tailEnd/>
          </a:ln>
        </p:spPr>
        <p:txBody>
          <a:bodyPr wrap="none">
            <a:spAutoFit/>
          </a:bodyPr>
          <a:lstStyle/>
          <a:p>
            <a:r>
              <a:rPr lang="en-US" sz="2400">
                <a:solidFill>
                  <a:srgbClr val="FF0000"/>
                </a:solidFill>
              </a:rPr>
              <a:t>Complicate, difficult</a:t>
            </a:r>
            <a:endParaRPr lang="th-TH" sz="2400">
              <a:solidFill>
                <a:srgbClr val="FF0000"/>
              </a:solidFill>
            </a:endParaRPr>
          </a:p>
        </p:txBody>
      </p:sp>
      <p:sp>
        <p:nvSpPr>
          <p:cNvPr id="82953" name="Text Box 11"/>
          <p:cNvSpPr txBox="1">
            <a:spLocks noChangeArrowheads="1"/>
          </p:cNvSpPr>
          <p:nvPr/>
        </p:nvSpPr>
        <p:spPr bwMode="auto">
          <a:xfrm>
            <a:off x="5334000" y="3262313"/>
            <a:ext cx="3592513" cy="457200"/>
          </a:xfrm>
          <a:prstGeom prst="rect">
            <a:avLst/>
          </a:prstGeom>
          <a:noFill/>
          <a:ln w="9525">
            <a:noFill/>
            <a:miter lim="800000"/>
            <a:headEnd/>
            <a:tailEnd/>
          </a:ln>
        </p:spPr>
        <p:txBody>
          <a:bodyPr wrap="none">
            <a:spAutoFit/>
          </a:bodyPr>
          <a:lstStyle/>
          <a:p>
            <a:r>
              <a:rPr lang="en-US" sz="2400">
                <a:solidFill>
                  <a:srgbClr val="FF0000"/>
                </a:solidFill>
              </a:rPr>
              <a:t>Overwhelm with changes</a:t>
            </a:r>
            <a:endParaRPr lang="th-TH" sz="2400">
              <a:solidFill>
                <a:srgbClr val="FF0000"/>
              </a:solidFill>
            </a:endParaRPr>
          </a:p>
        </p:txBody>
      </p:sp>
      <p:sp>
        <p:nvSpPr>
          <p:cNvPr id="82954" name="Text Box 12"/>
          <p:cNvSpPr txBox="1">
            <a:spLocks noChangeArrowheads="1"/>
          </p:cNvSpPr>
          <p:nvPr/>
        </p:nvSpPr>
        <p:spPr bwMode="auto">
          <a:xfrm>
            <a:off x="5381625" y="3962400"/>
            <a:ext cx="3287713" cy="457200"/>
          </a:xfrm>
          <a:prstGeom prst="rect">
            <a:avLst/>
          </a:prstGeom>
          <a:noFill/>
          <a:ln w="9525">
            <a:noFill/>
            <a:miter lim="800000"/>
            <a:headEnd/>
            <a:tailEnd/>
          </a:ln>
        </p:spPr>
        <p:txBody>
          <a:bodyPr wrap="none">
            <a:spAutoFit/>
          </a:bodyPr>
          <a:lstStyle/>
          <a:p>
            <a:r>
              <a:rPr lang="en-US" sz="2400">
                <a:solidFill>
                  <a:srgbClr val="FF0000"/>
                </a:solidFill>
              </a:rPr>
              <a:t>Professional autonomy</a:t>
            </a:r>
            <a:endParaRPr lang="th-TH" sz="2400">
              <a:solidFill>
                <a:srgbClr val="FF0000"/>
              </a:solidFill>
            </a:endParaRPr>
          </a:p>
        </p:txBody>
      </p:sp>
      <p:sp>
        <p:nvSpPr>
          <p:cNvPr id="82955" name="Text Box 13"/>
          <p:cNvSpPr txBox="1">
            <a:spLocks noChangeArrowheads="1"/>
          </p:cNvSpPr>
          <p:nvPr/>
        </p:nvSpPr>
        <p:spPr bwMode="auto">
          <a:xfrm>
            <a:off x="5416550" y="4648200"/>
            <a:ext cx="2813050" cy="457200"/>
          </a:xfrm>
          <a:prstGeom prst="rect">
            <a:avLst/>
          </a:prstGeom>
          <a:noFill/>
          <a:ln w="9525">
            <a:noFill/>
            <a:miter lim="800000"/>
            <a:headEnd/>
            <a:tailEnd/>
          </a:ln>
        </p:spPr>
        <p:txBody>
          <a:bodyPr wrap="none">
            <a:spAutoFit/>
          </a:bodyPr>
          <a:lstStyle/>
          <a:p>
            <a:r>
              <a:rPr lang="en-US" sz="2400">
                <a:solidFill>
                  <a:srgbClr val="FF0000"/>
                </a:solidFill>
              </a:rPr>
              <a:t>Never heard before</a:t>
            </a:r>
            <a:endParaRPr lang="th-TH" sz="2400">
              <a:solidFill>
                <a:srgbClr val="FF0000"/>
              </a:solidFill>
            </a:endParaRPr>
          </a:p>
        </p:txBody>
      </p:sp>
      <p:sp>
        <p:nvSpPr>
          <p:cNvPr id="82956" name="Line 14"/>
          <p:cNvSpPr>
            <a:spLocks noChangeShapeType="1"/>
          </p:cNvSpPr>
          <p:nvPr/>
        </p:nvSpPr>
        <p:spPr bwMode="auto">
          <a:xfrm flipH="1">
            <a:off x="4953000" y="2209800"/>
            <a:ext cx="381000" cy="0"/>
          </a:xfrm>
          <a:prstGeom prst="line">
            <a:avLst/>
          </a:prstGeom>
          <a:noFill/>
          <a:ln w="38100">
            <a:solidFill>
              <a:schemeClr val="tx1"/>
            </a:solidFill>
            <a:round/>
            <a:headEnd/>
            <a:tailEnd type="triangle" w="med" len="med"/>
          </a:ln>
        </p:spPr>
        <p:txBody>
          <a:bodyPr/>
          <a:lstStyle/>
          <a:p>
            <a:endParaRPr lang="en-US"/>
          </a:p>
        </p:txBody>
      </p:sp>
      <p:sp>
        <p:nvSpPr>
          <p:cNvPr id="82957" name="Line 15"/>
          <p:cNvSpPr>
            <a:spLocks noChangeShapeType="1"/>
          </p:cNvSpPr>
          <p:nvPr/>
        </p:nvSpPr>
        <p:spPr bwMode="auto">
          <a:xfrm flipH="1">
            <a:off x="4953000" y="2819400"/>
            <a:ext cx="381000" cy="0"/>
          </a:xfrm>
          <a:prstGeom prst="line">
            <a:avLst/>
          </a:prstGeom>
          <a:noFill/>
          <a:ln w="38100">
            <a:solidFill>
              <a:schemeClr val="tx1"/>
            </a:solidFill>
            <a:round/>
            <a:headEnd/>
            <a:tailEnd type="triangle" w="med" len="med"/>
          </a:ln>
        </p:spPr>
        <p:txBody>
          <a:bodyPr/>
          <a:lstStyle/>
          <a:p>
            <a:endParaRPr lang="en-US"/>
          </a:p>
        </p:txBody>
      </p:sp>
      <p:sp>
        <p:nvSpPr>
          <p:cNvPr id="82958" name="Line 16"/>
          <p:cNvSpPr>
            <a:spLocks noChangeShapeType="1"/>
          </p:cNvSpPr>
          <p:nvPr/>
        </p:nvSpPr>
        <p:spPr bwMode="auto">
          <a:xfrm flipH="1">
            <a:off x="4953000" y="3505200"/>
            <a:ext cx="381000" cy="0"/>
          </a:xfrm>
          <a:prstGeom prst="line">
            <a:avLst/>
          </a:prstGeom>
          <a:noFill/>
          <a:ln w="38100">
            <a:solidFill>
              <a:schemeClr val="tx1"/>
            </a:solidFill>
            <a:round/>
            <a:headEnd/>
            <a:tailEnd type="triangle" w="med" len="med"/>
          </a:ln>
        </p:spPr>
        <p:txBody>
          <a:bodyPr/>
          <a:lstStyle/>
          <a:p>
            <a:endParaRPr lang="en-US"/>
          </a:p>
        </p:txBody>
      </p:sp>
      <p:sp>
        <p:nvSpPr>
          <p:cNvPr id="82959" name="Line 17"/>
          <p:cNvSpPr>
            <a:spLocks noChangeShapeType="1"/>
          </p:cNvSpPr>
          <p:nvPr/>
        </p:nvSpPr>
        <p:spPr bwMode="auto">
          <a:xfrm flipH="1">
            <a:off x="4953000" y="4191000"/>
            <a:ext cx="381000" cy="0"/>
          </a:xfrm>
          <a:prstGeom prst="line">
            <a:avLst/>
          </a:prstGeom>
          <a:noFill/>
          <a:ln w="38100">
            <a:solidFill>
              <a:schemeClr val="tx1"/>
            </a:solidFill>
            <a:round/>
            <a:headEnd/>
            <a:tailEnd type="triangle" w="med" len="med"/>
          </a:ln>
        </p:spPr>
        <p:txBody>
          <a:bodyPr/>
          <a:lstStyle/>
          <a:p>
            <a:endParaRPr lang="en-US"/>
          </a:p>
        </p:txBody>
      </p:sp>
      <p:sp>
        <p:nvSpPr>
          <p:cNvPr id="82960" name="Line 18"/>
          <p:cNvSpPr>
            <a:spLocks noChangeShapeType="1"/>
          </p:cNvSpPr>
          <p:nvPr/>
        </p:nvSpPr>
        <p:spPr bwMode="auto">
          <a:xfrm flipH="1">
            <a:off x="4953000" y="4876800"/>
            <a:ext cx="381000" cy="0"/>
          </a:xfrm>
          <a:prstGeom prst="line">
            <a:avLst/>
          </a:prstGeom>
          <a:noFill/>
          <a:ln w="38100">
            <a:solidFill>
              <a:schemeClr val="tx1"/>
            </a:solidFill>
            <a:round/>
            <a:headEnd/>
            <a:tailEnd type="triangle" w="med" len="med"/>
          </a:ln>
        </p:spPr>
        <p:txBody>
          <a:bodyPr/>
          <a:lstStyle/>
          <a:p>
            <a:endParaRPr lang="en-US"/>
          </a:p>
        </p:txBody>
      </p:sp>
      <p:sp>
        <p:nvSpPr>
          <p:cNvPr id="82961" name="Text Box 19"/>
          <p:cNvSpPr txBox="1">
            <a:spLocks noChangeArrowheads="1"/>
          </p:cNvSpPr>
          <p:nvPr/>
        </p:nvSpPr>
        <p:spPr bwMode="auto">
          <a:xfrm>
            <a:off x="1676400" y="1752600"/>
            <a:ext cx="2133600" cy="457200"/>
          </a:xfrm>
          <a:prstGeom prst="rect">
            <a:avLst/>
          </a:prstGeom>
          <a:noFill/>
          <a:ln w="9525">
            <a:noFill/>
            <a:miter lim="800000"/>
            <a:headEnd/>
            <a:tailEnd/>
          </a:ln>
        </p:spPr>
        <p:txBody>
          <a:bodyPr wrap="none">
            <a:spAutoFit/>
          </a:bodyPr>
          <a:lstStyle/>
          <a:p>
            <a:r>
              <a:rPr lang="en-US" sz="2400">
                <a:solidFill>
                  <a:srgbClr val="009900"/>
                </a:solidFill>
              </a:rPr>
              <a:t>Simple &amp; easy</a:t>
            </a:r>
            <a:endParaRPr lang="th-TH" sz="2400">
              <a:solidFill>
                <a:srgbClr val="009900"/>
              </a:solidFill>
            </a:endParaRPr>
          </a:p>
        </p:txBody>
      </p:sp>
      <p:sp>
        <p:nvSpPr>
          <p:cNvPr id="82962" name="Text Box 20"/>
          <p:cNvSpPr txBox="1">
            <a:spLocks noChangeArrowheads="1"/>
          </p:cNvSpPr>
          <p:nvPr/>
        </p:nvSpPr>
        <p:spPr bwMode="auto">
          <a:xfrm>
            <a:off x="2828925" y="2362200"/>
            <a:ext cx="981075" cy="457200"/>
          </a:xfrm>
          <a:prstGeom prst="rect">
            <a:avLst/>
          </a:prstGeom>
          <a:noFill/>
          <a:ln w="9525">
            <a:noFill/>
            <a:miter lim="800000"/>
            <a:headEnd/>
            <a:tailEnd/>
          </a:ln>
        </p:spPr>
        <p:txBody>
          <a:bodyPr wrap="none">
            <a:spAutoFit/>
          </a:bodyPr>
          <a:lstStyle/>
          <a:p>
            <a:r>
              <a:rPr lang="en-US" sz="2400">
                <a:solidFill>
                  <a:srgbClr val="009900"/>
                </a:solidFill>
              </a:rPr>
              <a:t>Joyful</a:t>
            </a:r>
            <a:endParaRPr lang="th-TH" sz="2400">
              <a:solidFill>
                <a:srgbClr val="009900"/>
              </a:solidFill>
            </a:endParaRPr>
          </a:p>
        </p:txBody>
      </p:sp>
      <p:sp>
        <p:nvSpPr>
          <p:cNvPr id="82963" name="Text Box 21"/>
          <p:cNvSpPr txBox="1">
            <a:spLocks noChangeArrowheads="1"/>
          </p:cNvSpPr>
          <p:nvPr/>
        </p:nvSpPr>
        <p:spPr bwMode="auto">
          <a:xfrm>
            <a:off x="1573213" y="2986088"/>
            <a:ext cx="2236787" cy="457200"/>
          </a:xfrm>
          <a:prstGeom prst="rect">
            <a:avLst/>
          </a:prstGeom>
          <a:noFill/>
          <a:ln w="9525">
            <a:noFill/>
            <a:miter lim="800000"/>
            <a:headEnd/>
            <a:tailEnd/>
          </a:ln>
        </p:spPr>
        <p:txBody>
          <a:bodyPr wrap="none">
            <a:spAutoFit/>
          </a:bodyPr>
          <a:lstStyle/>
          <a:p>
            <a:r>
              <a:rPr lang="en-US" sz="2400">
                <a:solidFill>
                  <a:srgbClr val="009900"/>
                </a:solidFill>
              </a:rPr>
              <a:t>Visible benefits</a:t>
            </a:r>
            <a:endParaRPr lang="th-TH" sz="2400">
              <a:solidFill>
                <a:srgbClr val="009900"/>
              </a:solidFill>
            </a:endParaRPr>
          </a:p>
        </p:txBody>
      </p:sp>
      <p:sp>
        <p:nvSpPr>
          <p:cNvPr id="82964" name="Text Box 22"/>
          <p:cNvSpPr txBox="1">
            <a:spLocks noChangeArrowheads="1"/>
          </p:cNvSpPr>
          <p:nvPr/>
        </p:nvSpPr>
        <p:spPr bwMode="auto">
          <a:xfrm>
            <a:off x="2012950" y="3657600"/>
            <a:ext cx="1797050" cy="457200"/>
          </a:xfrm>
          <a:prstGeom prst="rect">
            <a:avLst/>
          </a:prstGeom>
          <a:noFill/>
          <a:ln w="9525">
            <a:noFill/>
            <a:miter lim="800000"/>
            <a:headEnd/>
            <a:tailEnd/>
          </a:ln>
        </p:spPr>
        <p:txBody>
          <a:bodyPr wrap="none">
            <a:spAutoFit/>
          </a:bodyPr>
          <a:lstStyle/>
          <a:p>
            <a:r>
              <a:rPr lang="en-US" sz="2400">
                <a:solidFill>
                  <a:srgbClr val="009900"/>
                </a:solidFill>
              </a:rPr>
              <a:t>Recognition</a:t>
            </a:r>
            <a:endParaRPr lang="th-TH" sz="2400">
              <a:solidFill>
                <a:srgbClr val="009900"/>
              </a:solidFill>
            </a:endParaRPr>
          </a:p>
        </p:txBody>
      </p:sp>
      <p:sp>
        <p:nvSpPr>
          <p:cNvPr id="82965" name="Text Box 23"/>
          <p:cNvSpPr txBox="1">
            <a:spLocks noChangeArrowheads="1"/>
          </p:cNvSpPr>
          <p:nvPr/>
        </p:nvSpPr>
        <p:spPr bwMode="auto">
          <a:xfrm>
            <a:off x="1606550" y="4343400"/>
            <a:ext cx="2203450" cy="457200"/>
          </a:xfrm>
          <a:prstGeom prst="rect">
            <a:avLst/>
          </a:prstGeom>
          <a:noFill/>
          <a:ln w="9525">
            <a:noFill/>
            <a:miter lim="800000"/>
            <a:headEnd/>
            <a:tailEnd/>
          </a:ln>
        </p:spPr>
        <p:txBody>
          <a:bodyPr wrap="none">
            <a:spAutoFit/>
          </a:bodyPr>
          <a:lstStyle/>
          <a:p>
            <a:r>
              <a:rPr lang="en-US" sz="2400">
                <a:solidFill>
                  <a:srgbClr val="009900"/>
                </a:solidFill>
              </a:rPr>
              <a:t>Social demand</a:t>
            </a:r>
            <a:endParaRPr lang="th-TH" sz="2400">
              <a:solidFill>
                <a:srgbClr val="009900"/>
              </a:solidFill>
            </a:endParaRPr>
          </a:p>
        </p:txBody>
      </p:sp>
      <p:sp>
        <p:nvSpPr>
          <p:cNvPr id="82966" name="Text Box 24"/>
          <p:cNvSpPr txBox="1">
            <a:spLocks noChangeArrowheads="1"/>
          </p:cNvSpPr>
          <p:nvPr/>
        </p:nvSpPr>
        <p:spPr bwMode="auto">
          <a:xfrm>
            <a:off x="76200" y="5029200"/>
            <a:ext cx="3713163" cy="457200"/>
          </a:xfrm>
          <a:prstGeom prst="rect">
            <a:avLst/>
          </a:prstGeom>
          <a:noFill/>
          <a:ln w="9525">
            <a:noFill/>
            <a:miter lim="800000"/>
            <a:headEnd/>
            <a:tailEnd/>
          </a:ln>
        </p:spPr>
        <p:txBody>
          <a:bodyPr wrap="none">
            <a:spAutoFit/>
          </a:bodyPr>
          <a:lstStyle/>
          <a:p>
            <a:r>
              <a:rPr lang="en-US" sz="2400">
                <a:solidFill>
                  <a:srgbClr val="009900"/>
                </a:solidFill>
              </a:rPr>
              <a:t>Professional responsibility</a:t>
            </a:r>
            <a:endParaRPr lang="th-TH" sz="2400">
              <a:solidFill>
                <a:srgbClr val="009900"/>
              </a:solidFill>
            </a:endParaRPr>
          </a:p>
        </p:txBody>
      </p:sp>
      <p:sp>
        <p:nvSpPr>
          <p:cNvPr id="82967" name="Text Box 25"/>
          <p:cNvSpPr txBox="1">
            <a:spLocks noChangeArrowheads="1"/>
          </p:cNvSpPr>
          <p:nvPr/>
        </p:nvSpPr>
        <p:spPr bwMode="auto">
          <a:xfrm>
            <a:off x="2149475" y="5638800"/>
            <a:ext cx="1660525" cy="457200"/>
          </a:xfrm>
          <a:prstGeom prst="rect">
            <a:avLst/>
          </a:prstGeom>
          <a:noFill/>
          <a:ln w="9525">
            <a:noFill/>
            <a:miter lim="800000"/>
            <a:headEnd/>
            <a:tailEnd/>
          </a:ln>
        </p:spPr>
        <p:txBody>
          <a:bodyPr wrap="none">
            <a:spAutoFit/>
          </a:bodyPr>
          <a:lstStyle/>
          <a:p>
            <a:r>
              <a:rPr lang="en-US" sz="2400">
                <a:solidFill>
                  <a:srgbClr val="009900"/>
                </a:solidFill>
              </a:rPr>
              <a:t>Reputation</a:t>
            </a:r>
            <a:endParaRPr lang="th-TH" sz="2400">
              <a:solidFill>
                <a:srgbClr val="009900"/>
              </a:solidFill>
            </a:endParaRPr>
          </a:p>
        </p:txBody>
      </p:sp>
      <p:sp>
        <p:nvSpPr>
          <p:cNvPr id="82968" name="Line 30"/>
          <p:cNvSpPr>
            <a:spLocks noChangeShapeType="1"/>
          </p:cNvSpPr>
          <p:nvPr/>
        </p:nvSpPr>
        <p:spPr bwMode="auto">
          <a:xfrm>
            <a:off x="3810000" y="2028825"/>
            <a:ext cx="457200" cy="0"/>
          </a:xfrm>
          <a:prstGeom prst="line">
            <a:avLst/>
          </a:prstGeom>
          <a:noFill/>
          <a:ln w="38100">
            <a:solidFill>
              <a:schemeClr val="tx1"/>
            </a:solidFill>
            <a:round/>
            <a:headEnd/>
            <a:tailEnd type="triangle" w="med" len="med"/>
          </a:ln>
        </p:spPr>
        <p:txBody>
          <a:bodyPr/>
          <a:lstStyle/>
          <a:p>
            <a:endParaRPr lang="en-US"/>
          </a:p>
        </p:txBody>
      </p:sp>
      <p:sp>
        <p:nvSpPr>
          <p:cNvPr id="82969" name="Line 31"/>
          <p:cNvSpPr>
            <a:spLocks noChangeShapeType="1"/>
          </p:cNvSpPr>
          <p:nvPr/>
        </p:nvSpPr>
        <p:spPr bwMode="auto">
          <a:xfrm>
            <a:off x="3810000" y="2590800"/>
            <a:ext cx="457200" cy="0"/>
          </a:xfrm>
          <a:prstGeom prst="line">
            <a:avLst/>
          </a:prstGeom>
          <a:noFill/>
          <a:ln w="38100">
            <a:solidFill>
              <a:schemeClr val="tx1"/>
            </a:solidFill>
            <a:round/>
            <a:headEnd/>
            <a:tailEnd type="triangle" w="med" len="med"/>
          </a:ln>
        </p:spPr>
        <p:txBody>
          <a:bodyPr/>
          <a:lstStyle/>
          <a:p>
            <a:endParaRPr lang="en-US"/>
          </a:p>
        </p:txBody>
      </p:sp>
      <p:sp>
        <p:nvSpPr>
          <p:cNvPr id="82970" name="Line 32"/>
          <p:cNvSpPr>
            <a:spLocks noChangeShapeType="1"/>
          </p:cNvSpPr>
          <p:nvPr/>
        </p:nvSpPr>
        <p:spPr bwMode="auto">
          <a:xfrm>
            <a:off x="3810000" y="3228975"/>
            <a:ext cx="457200" cy="0"/>
          </a:xfrm>
          <a:prstGeom prst="line">
            <a:avLst/>
          </a:prstGeom>
          <a:noFill/>
          <a:ln w="38100">
            <a:solidFill>
              <a:schemeClr val="tx1"/>
            </a:solidFill>
            <a:round/>
            <a:headEnd/>
            <a:tailEnd type="triangle" w="med" len="med"/>
          </a:ln>
        </p:spPr>
        <p:txBody>
          <a:bodyPr/>
          <a:lstStyle/>
          <a:p>
            <a:endParaRPr lang="en-US"/>
          </a:p>
        </p:txBody>
      </p:sp>
      <p:sp>
        <p:nvSpPr>
          <p:cNvPr id="82971" name="Line 33"/>
          <p:cNvSpPr>
            <a:spLocks noChangeShapeType="1"/>
          </p:cNvSpPr>
          <p:nvPr/>
        </p:nvSpPr>
        <p:spPr bwMode="auto">
          <a:xfrm>
            <a:off x="3810000" y="3914775"/>
            <a:ext cx="457200" cy="0"/>
          </a:xfrm>
          <a:prstGeom prst="line">
            <a:avLst/>
          </a:prstGeom>
          <a:noFill/>
          <a:ln w="38100">
            <a:solidFill>
              <a:schemeClr val="tx1"/>
            </a:solidFill>
            <a:round/>
            <a:headEnd/>
            <a:tailEnd type="triangle" w="med" len="med"/>
          </a:ln>
        </p:spPr>
        <p:txBody>
          <a:bodyPr/>
          <a:lstStyle/>
          <a:p>
            <a:endParaRPr lang="en-US"/>
          </a:p>
        </p:txBody>
      </p:sp>
      <p:sp>
        <p:nvSpPr>
          <p:cNvPr id="82972" name="Line 34"/>
          <p:cNvSpPr>
            <a:spLocks noChangeShapeType="1"/>
          </p:cNvSpPr>
          <p:nvPr/>
        </p:nvSpPr>
        <p:spPr bwMode="auto">
          <a:xfrm>
            <a:off x="3810000" y="4572000"/>
            <a:ext cx="457200" cy="0"/>
          </a:xfrm>
          <a:prstGeom prst="line">
            <a:avLst/>
          </a:prstGeom>
          <a:noFill/>
          <a:ln w="38100">
            <a:solidFill>
              <a:schemeClr val="tx1"/>
            </a:solidFill>
            <a:round/>
            <a:headEnd/>
            <a:tailEnd type="triangle" w="med" len="med"/>
          </a:ln>
        </p:spPr>
        <p:txBody>
          <a:bodyPr/>
          <a:lstStyle/>
          <a:p>
            <a:endParaRPr lang="en-US"/>
          </a:p>
        </p:txBody>
      </p:sp>
      <p:sp>
        <p:nvSpPr>
          <p:cNvPr id="82973" name="Line 35"/>
          <p:cNvSpPr>
            <a:spLocks noChangeShapeType="1"/>
          </p:cNvSpPr>
          <p:nvPr/>
        </p:nvSpPr>
        <p:spPr bwMode="auto">
          <a:xfrm>
            <a:off x="3810000" y="5257800"/>
            <a:ext cx="457200" cy="0"/>
          </a:xfrm>
          <a:prstGeom prst="line">
            <a:avLst/>
          </a:prstGeom>
          <a:noFill/>
          <a:ln w="38100">
            <a:solidFill>
              <a:schemeClr val="tx1"/>
            </a:solidFill>
            <a:round/>
            <a:headEnd/>
            <a:tailEnd type="triangle" w="med" len="med"/>
          </a:ln>
        </p:spPr>
        <p:txBody>
          <a:bodyPr/>
          <a:lstStyle/>
          <a:p>
            <a:endParaRPr lang="en-US"/>
          </a:p>
        </p:txBody>
      </p:sp>
      <p:sp>
        <p:nvSpPr>
          <p:cNvPr id="82974" name="Line 36"/>
          <p:cNvSpPr>
            <a:spLocks noChangeShapeType="1"/>
          </p:cNvSpPr>
          <p:nvPr/>
        </p:nvSpPr>
        <p:spPr bwMode="auto">
          <a:xfrm>
            <a:off x="3810000" y="5867400"/>
            <a:ext cx="457200" cy="0"/>
          </a:xfrm>
          <a:prstGeom prst="line">
            <a:avLst/>
          </a:prstGeom>
          <a:noFill/>
          <a:ln w="38100">
            <a:solidFill>
              <a:schemeClr val="tx1"/>
            </a:solidFill>
            <a:round/>
            <a:headEnd/>
            <a:tailEnd type="triangle" w="med" len="med"/>
          </a:ln>
        </p:spPr>
        <p:txBody>
          <a:bodyPr/>
          <a:lstStyle/>
          <a:p>
            <a:endParaRPr lang="en-US"/>
          </a:p>
        </p:txBody>
      </p:sp>
      <p:sp>
        <p:nvSpPr>
          <p:cNvPr id="82975" name="Rectangle 37"/>
          <p:cNvSpPr>
            <a:spLocks noChangeArrowheads="1"/>
          </p:cNvSpPr>
          <p:nvPr/>
        </p:nvSpPr>
        <p:spPr bwMode="auto">
          <a:xfrm>
            <a:off x="609600" y="6507163"/>
            <a:ext cx="7881938" cy="274637"/>
          </a:xfrm>
          <a:prstGeom prst="rect">
            <a:avLst/>
          </a:prstGeom>
          <a:noFill/>
          <a:ln w="9525">
            <a:noFill/>
            <a:miter lim="800000"/>
            <a:headEnd/>
            <a:tailEnd/>
          </a:ln>
        </p:spPr>
        <p:txBody>
          <a:bodyPr>
            <a:spAutoFit/>
          </a:bodyPr>
          <a:lstStyle/>
          <a:p>
            <a:pPr algn="ctr"/>
            <a:r>
              <a:rPr lang="en-US" sz="1200"/>
              <a:t>The Bi-Regional Forum of Medical Training Institutions on People-Centered Health Care, Philippines, 1 July 2008</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6C0AC32-68A8-4A49-B63B-F7CCF8D963FE}" type="slidenum">
              <a:rPr lang="th-TH" smtClean="0"/>
              <a:pPr>
                <a:defRPr/>
              </a:pPr>
              <a:t>78</a:t>
            </a:fld>
            <a:endParaRPr lang="th-TH"/>
          </a:p>
        </p:txBody>
      </p:sp>
      <p:sp>
        <p:nvSpPr>
          <p:cNvPr id="3" name="Rectangle 10"/>
          <p:cNvSpPr>
            <a:spLocks noChangeArrowheads="1"/>
          </p:cNvSpPr>
          <p:nvPr/>
        </p:nvSpPr>
        <p:spPr bwMode="auto">
          <a:xfrm>
            <a:off x="142844" y="273050"/>
            <a:ext cx="5929354" cy="707886"/>
          </a:xfrm>
          <a:prstGeom prst="rect">
            <a:avLst/>
          </a:prstGeom>
          <a:solidFill>
            <a:srgbClr val="3333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th-TH" sz="4000" b="1" dirty="0" smtClean="0">
                <a:solidFill>
                  <a:schemeClr val="bg1"/>
                </a:solidFill>
                <a:latin typeface="Times New Roman" pitchFamily="18" charset="0"/>
                <a:cs typeface="FreesiaUPC" pitchFamily="34" charset="-34"/>
              </a:rPr>
              <a:t>ของฝาก จากผู้เยี่ยม</a:t>
            </a:r>
          </a:p>
        </p:txBody>
      </p:sp>
      <p:sp>
        <p:nvSpPr>
          <p:cNvPr id="5" name="TextBox 4"/>
          <p:cNvSpPr txBox="1"/>
          <p:nvPr/>
        </p:nvSpPr>
        <p:spPr>
          <a:xfrm>
            <a:off x="428596" y="1142984"/>
            <a:ext cx="10111993" cy="5775187"/>
          </a:xfrm>
          <a:prstGeom prst="rect">
            <a:avLst/>
          </a:prstGeom>
          <a:noFill/>
        </p:spPr>
        <p:txBody>
          <a:bodyPr wrap="square" rtlCol="0">
            <a:spAutoFit/>
          </a:bodyPr>
          <a:lstStyle/>
          <a:p>
            <a:pPr>
              <a:buFont typeface="Arial" pitchFamily="34" charset="0"/>
              <a:buChar char="•"/>
            </a:pPr>
            <a:r>
              <a:rPr lang="th-TH" sz="3600" dirty="0" smtClean="0"/>
              <a:t>คิดว่าเข้าใจมาตรฐาน แต่ไม่เข้าใจมาตรฐาน  </a:t>
            </a:r>
          </a:p>
          <a:p>
            <a:pPr>
              <a:buFont typeface="Arial" pitchFamily="34" charset="0"/>
              <a:buChar char="•"/>
            </a:pPr>
            <a:r>
              <a:rPr lang="th-TH" sz="3600" dirty="0" smtClean="0"/>
              <a:t>คิดว่าทำงานเป็นทีมแต่ไม่ทำงานเป็นทีม ขาดการติดตาม</a:t>
            </a:r>
          </a:p>
          <a:p>
            <a:pPr>
              <a:buFont typeface="Arial" pitchFamily="34" charset="0"/>
              <a:buChar char="•"/>
            </a:pPr>
            <a:r>
              <a:rPr lang="th-TH" sz="3600" dirty="0" smtClean="0"/>
              <a:t>ผู้นำขาดการติดตามผลการสื่อสาร เป้าหมาย ทิศทาง ค่านิยม</a:t>
            </a:r>
          </a:p>
          <a:p>
            <a:pPr>
              <a:buFont typeface="Arial" pitchFamily="34" charset="0"/>
              <a:buChar char="•"/>
            </a:pPr>
            <a:r>
              <a:rPr lang="th-TH" sz="3600" dirty="0" smtClean="0"/>
              <a:t>ขาดความเข้าใจใน </a:t>
            </a:r>
            <a:r>
              <a:rPr lang="en-US" sz="3600" dirty="0" smtClean="0"/>
              <a:t>3P</a:t>
            </a:r>
          </a:p>
          <a:p>
            <a:pPr>
              <a:buFont typeface="Arial" pitchFamily="34" charset="0"/>
              <a:buChar char="•"/>
            </a:pPr>
            <a:r>
              <a:rPr lang="th-TH" sz="3600" dirty="0" smtClean="0"/>
              <a:t>ขาดการมองภาพรวม ทำให้ไม่เห็นแนวโน้ม และ</a:t>
            </a:r>
          </a:p>
          <a:p>
            <a:r>
              <a:rPr lang="th-TH" sz="3600" dirty="0" smtClean="0"/>
              <a:t>ประเด็นสำคัญของความเสี่ยง</a:t>
            </a:r>
          </a:p>
          <a:p>
            <a:pPr>
              <a:buFont typeface="Arial" pitchFamily="34" charset="0"/>
              <a:buChar char="•"/>
            </a:pPr>
            <a:r>
              <a:rPr lang="th-TH" sz="3600" dirty="0" smtClean="0"/>
              <a:t>ขาดการเรียนรู้ความเสี่ยงที่หน้างาน ระหว่างแพทย์/พยาบาล</a:t>
            </a:r>
          </a:p>
          <a:p>
            <a:pPr>
              <a:buFont typeface="Arial" pitchFamily="34" charset="0"/>
              <a:buChar char="•"/>
            </a:pPr>
            <a:r>
              <a:rPr lang="th-TH" sz="3600" dirty="0" smtClean="0"/>
              <a:t>การดักจับปัญหาล่าช้า</a:t>
            </a:r>
          </a:p>
          <a:p>
            <a:pPr>
              <a:buFont typeface="Arial" pitchFamily="34" charset="0"/>
              <a:buChar char="•"/>
            </a:pPr>
            <a:r>
              <a:rPr lang="th-TH" sz="3600" dirty="0" smtClean="0"/>
              <a:t>ความไม่เข้าใจการประเมินตนเอง</a:t>
            </a:r>
          </a:p>
          <a:p>
            <a:pPr>
              <a:buFont typeface="Arial" pitchFamily="34" charset="0"/>
              <a:buChar char="•"/>
            </a:pPr>
            <a:r>
              <a:rPr lang="th-TH" sz="3600" dirty="0" smtClean="0"/>
              <a:t>การวิเคราะห์ความเสี่ยงรอบด้าน ยังเป็นเฉพาะส่วน</a:t>
            </a:r>
            <a:endParaRPr lang="th-TH" sz="3600" dirty="0"/>
          </a:p>
        </p:txBody>
      </p:sp>
    </p:spTree>
    <p:extLst>
      <p:ext uri="{BB962C8B-B14F-4D97-AF65-F5344CB8AC3E}">
        <p14:creationId xmlns:p14="http://schemas.microsoft.com/office/powerpoint/2010/main" val="293815806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36513" y="-26988"/>
            <a:ext cx="9144000" cy="6858001"/>
          </a:xfrm>
          <a:prstGeom prst="rect">
            <a:avLst/>
          </a:prstGeom>
          <a:noFill/>
          <a:ln w="9525">
            <a:noFill/>
            <a:miter lim="800000"/>
            <a:headEnd/>
            <a:tailEnd/>
          </a:ln>
        </p:spPr>
      </p:pic>
      <p:sp>
        <p:nvSpPr>
          <p:cNvPr id="8" name="Rectangle 7"/>
          <p:cNvSpPr/>
          <p:nvPr/>
        </p:nvSpPr>
        <p:spPr>
          <a:xfrm>
            <a:off x="8382000" y="6172200"/>
            <a:ext cx="381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52" name="Text Box 3"/>
          <p:cNvSpPr txBox="1">
            <a:spLocks noChangeArrowheads="1"/>
          </p:cNvSpPr>
          <p:nvPr/>
        </p:nvSpPr>
        <p:spPr bwMode="auto">
          <a:xfrm>
            <a:off x="395536" y="1949931"/>
            <a:ext cx="8223448" cy="830997"/>
          </a:xfrm>
          <a:prstGeom prst="rect">
            <a:avLst/>
          </a:prstGeom>
          <a:noFill/>
          <a:ln w="9525">
            <a:noFill/>
            <a:miter lim="800000"/>
            <a:headEnd/>
            <a:tailEnd/>
          </a:ln>
          <a:effectLst>
            <a:glow rad="63500">
              <a:schemeClr val="accent2">
                <a:satMod val="175000"/>
                <a:alpha val="40000"/>
              </a:schemeClr>
            </a:glow>
            <a:outerShdw blurRad="50800" dist="38100" algn="l" rotWithShape="0">
              <a:prstClr val="black">
                <a:alpha val="40000"/>
              </a:prstClr>
            </a:outerShdw>
          </a:effectLst>
        </p:spPr>
        <p:txBody>
          <a:bodyPr>
            <a:spAutoFit/>
          </a:bodyPr>
          <a:lstStyle/>
          <a:p>
            <a:pPr algn="ctr">
              <a:defRPr/>
            </a:pPr>
            <a:r>
              <a:rPr lang="en-US" sz="4800" b="1" dirty="0">
                <a:solidFill>
                  <a:srgbClr val="0033CC"/>
                </a:solidFill>
                <a:latin typeface="Browallia New" pitchFamily="34" charset="-34"/>
                <a:cs typeface="FreesiaUPC" pitchFamily="34" charset="-34"/>
              </a:rPr>
              <a:t>HA Plus</a:t>
            </a:r>
            <a:endParaRPr lang="th-TH" sz="4800" b="1" dirty="0">
              <a:solidFill>
                <a:srgbClr val="0033CC"/>
              </a:solidFill>
              <a:latin typeface="Browallia New" pitchFamily="34" charset="-34"/>
              <a:cs typeface="FreesiaUPC" pitchFamily="34" charset="-34"/>
            </a:endParaRPr>
          </a:p>
        </p:txBody>
      </p:sp>
      <p:sp>
        <p:nvSpPr>
          <p:cNvPr id="6" name="Slide Number Placeholder 5"/>
          <p:cNvSpPr>
            <a:spLocks noGrp="1"/>
          </p:cNvSpPr>
          <p:nvPr>
            <p:ph type="sldNum" sz="quarter" idx="12"/>
          </p:nvPr>
        </p:nvSpPr>
        <p:spPr/>
        <p:txBody>
          <a:bodyPr/>
          <a:lstStyle/>
          <a:p>
            <a:pPr>
              <a:defRPr/>
            </a:pPr>
            <a:fld id="{1B9505DF-9674-41BE-99B3-8BFD03B8D221}" type="slidenum">
              <a:rPr lang="th-TH" smtClean="0"/>
              <a:pPr>
                <a:defRPr/>
              </a:pPr>
              <a:t>79</a:t>
            </a:fld>
            <a:endParaRPr lang="th-TH"/>
          </a:p>
        </p:txBody>
      </p:sp>
      <p:sp>
        <p:nvSpPr>
          <p:cNvPr id="2056" name="Text Box 4"/>
          <p:cNvSpPr txBox="1">
            <a:spLocks noChangeArrowheads="1"/>
          </p:cNvSpPr>
          <p:nvPr/>
        </p:nvSpPr>
        <p:spPr bwMode="auto">
          <a:xfrm>
            <a:off x="1679575" y="4706938"/>
            <a:ext cx="5629275" cy="954087"/>
          </a:xfrm>
          <a:prstGeom prst="rect">
            <a:avLst/>
          </a:prstGeom>
          <a:noFill/>
          <a:ln w="9525">
            <a:noFill/>
            <a:miter lim="800000"/>
            <a:headEnd/>
            <a:tailEnd/>
          </a:ln>
        </p:spPr>
        <p:txBody>
          <a:bodyPr wrap="none">
            <a:spAutoFit/>
          </a:bodyPr>
          <a:lstStyle/>
          <a:p>
            <a:pPr algn="ctr">
              <a:tabLst>
                <a:tab pos="7427913" algn="l"/>
              </a:tabLst>
            </a:pPr>
            <a:r>
              <a:rPr lang="th-TH">
                <a:latin typeface="Browallia New" pitchFamily="34" charset="-34"/>
                <a:cs typeface="Browallia New" pitchFamily="34" charset="-34"/>
              </a:rPr>
              <a:t>สถาบันรับรองคุณภาพสถานพยาบาล (องค์การมหาชน)</a:t>
            </a:r>
          </a:p>
          <a:p>
            <a:pPr algn="ctr">
              <a:tabLst>
                <a:tab pos="7427913" algn="l"/>
              </a:tabLst>
            </a:pPr>
            <a:r>
              <a:rPr lang="en-US">
                <a:latin typeface="Browallia New" pitchFamily="34" charset="-34"/>
                <a:cs typeface="Browallia New" pitchFamily="34" charset="-34"/>
              </a:rPr>
              <a:t>5 </a:t>
            </a:r>
            <a:r>
              <a:rPr lang="th-TH">
                <a:latin typeface="Browallia New" pitchFamily="34" charset="-34"/>
                <a:cs typeface="Browallia New" pitchFamily="34" charset="-34"/>
              </a:rPr>
              <a:t>มิถุนายน </a:t>
            </a:r>
            <a:r>
              <a:rPr lang="en-US">
                <a:latin typeface="Browallia New" pitchFamily="34" charset="-34"/>
                <a:cs typeface="Browallia New" pitchFamily="34" charset="-34"/>
              </a:rPr>
              <a:t>2556 </a:t>
            </a:r>
            <a:endParaRPr lang="th-TH">
              <a:latin typeface="Browallia New" pitchFamily="34" charset="-34"/>
              <a:cs typeface="Browallia New" pitchFamily="34" charset="-34"/>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6C0AC32-68A8-4A49-B63B-F7CCF8D963FE}" type="slidenum">
              <a:rPr lang="th-TH" smtClean="0"/>
              <a:pPr>
                <a:defRPr/>
              </a:pPr>
              <a:t>8</a:t>
            </a:fld>
            <a:endParaRPr lang="th-TH"/>
          </a:p>
        </p:txBody>
      </p:sp>
      <p:sp>
        <p:nvSpPr>
          <p:cNvPr id="3" name="Rectangle 10"/>
          <p:cNvSpPr>
            <a:spLocks noChangeArrowheads="1"/>
          </p:cNvSpPr>
          <p:nvPr/>
        </p:nvSpPr>
        <p:spPr bwMode="auto">
          <a:xfrm>
            <a:off x="142844" y="273050"/>
            <a:ext cx="5929354" cy="1323439"/>
          </a:xfrm>
          <a:prstGeom prst="rect">
            <a:avLst/>
          </a:prstGeom>
          <a:solidFill>
            <a:srgbClr val="3333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th-TH" sz="4000" b="1" dirty="0" smtClean="0">
                <a:solidFill>
                  <a:schemeClr val="bg1"/>
                </a:solidFill>
                <a:latin typeface="Times New Roman" pitchFamily="18" charset="0"/>
                <a:cs typeface="FreesiaUPC" pitchFamily="34" charset="-34"/>
              </a:rPr>
              <a:t>เอกลักษณ์ </a:t>
            </a:r>
            <a:r>
              <a:rPr lang="en-US" sz="4000" b="1" dirty="0" smtClean="0">
                <a:solidFill>
                  <a:schemeClr val="bg1"/>
                </a:solidFill>
                <a:latin typeface="Times New Roman" pitchFamily="18" charset="0"/>
                <a:cs typeface="FreesiaUPC" pitchFamily="34" charset="-34"/>
              </a:rPr>
              <a:t>HA </a:t>
            </a:r>
            <a:r>
              <a:rPr lang="th-TH" sz="4000" b="1" dirty="0" smtClean="0">
                <a:solidFill>
                  <a:schemeClr val="bg1"/>
                </a:solidFill>
                <a:latin typeface="Times New Roman" pitchFamily="18" charset="0"/>
                <a:cs typeface="FreesiaUPC" pitchFamily="34" charset="-34"/>
              </a:rPr>
              <a:t>ไทย </a:t>
            </a:r>
          </a:p>
          <a:p>
            <a:pPr algn="ctr"/>
            <a:r>
              <a:rPr lang="th-TH" sz="4000" b="1" dirty="0" smtClean="0">
                <a:solidFill>
                  <a:schemeClr val="bg1"/>
                </a:solidFill>
                <a:latin typeface="Times New Roman" pitchFamily="18" charset="0"/>
                <a:cs typeface="FreesiaUPC" pitchFamily="34" charset="-34"/>
              </a:rPr>
              <a:t>ไม่มีที่ไหนในโลก</a:t>
            </a:r>
            <a:endParaRPr lang="en-US" sz="4000" b="1" dirty="0">
              <a:solidFill>
                <a:schemeClr val="bg1"/>
              </a:solidFill>
              <a:latin typeface="Times New Roman" pitchFamily="18" charset="0"/>
              <a:cs typeface="FreesiaUPC" pitchFamily="34" charset="-34"/>
            </a:endParaRPr>
          </a:p>
        </p:txBody>
      </p:sp>
      <p:sp>
        <p:nvSpPr>
          <p:cNvPr id="4" name="TextBox 3"/>
          <p:cNvSpPr txBox="1"/>
          <p:nvPr/>
        </p:nvSpPr>
        <p:spPr>
          <a:xfrm>
            <a:off x="-307773" y="1071546"/>
            <a:ext cx="9890849" cy="5632311"/>
          </a:xfrm>
          <a:prstGeom prst="rect">
            <a:avLst/>
          </a:prstGeom>
          <a:noFill/>
        </p:spPr>
        <p:txBody>
          <a:bodyPr wrap="square" rtlCol="0">
            <a:spAutoFit/>
          </a:bodyPr>
          <a:lstStyle/>
          <a:p>
            <a:pPr marL="742950" indent="-742950" algn="ctr">
              <a:buAutoNum type="arabicPeriod"/>
            </a:pPr>
            <a:endParaRPr lang="th-TH" sz="4000" b="1" dirty="0" smtClean="0">
              <a:latin typeface="FreesiaUPC" pitchFamily="34" charset="-34"/>
              <a:cs typeface="FreesiaUPC" pitchFamily="34" charset="-34"/>
            </a:endParaRPr>
          </a:p>
          <a:p>
            <a:pPr marL="742950" indent="-742950" algn="ctr">
              <a:buAutoNum type="arabicPeriod"/>
            </a:pPr>
            <a:r>
              <a:rPr lang="th-TH" sz="4000" b="1" dirty="0" smtClean="0">
                <a:latin typeface="FreesiaUPC" pitchFamily="34" charset="-34"/>
                <a:cs typeface="FreesiaUPC" pitchFamily="34" charset="-34"/>
              </a:rPr>
              <a:t>มุ่งเน้นกระบวนการเรียนรู้ </a:t>
            </a:r>
          </a:p>
          <a:p>
            <a:pPr marL="742950" indent="-742950" algn="ctr"/>
            <a:r>
              <a:rPr lang="en-US" sz="4000" b="1" dirty="0" smtClean="0">
                <a:latin typeface="FreesiaUPC" pitchFamily="34" charset="-34"/>
                <a:cs typeface="FreesiaUPC" pitchFamily="34" charset="-34"/>
              </a:rPr>
              <a:t>(Learning Process)</a:t>
            </a:r>
            <a:endParaRPr lang="th-TH" sz="4000" b="1" dirty="0" smtClean="0">
              <a:latin typeface="FreesiaUPC" pitchFamily="34" charset="-34"/>
              <a:cs typeface="FreesiaUPC" pitchFamily="34" charset="-34"/>
            </a:endParaRPr>
          </a:p>
          <a:p>
            <a:pPr marL="742950" indent="-742950" algn="ctr"/>
            <a:r>
              <a:rPr lang="en-US" sz="4000" b="1" dirty="0" smtClean="0">
                <a:latin typeface="FreesiaUPC" pitchFamily="34" charset="-34"/>
                <a:cs typeface="FreesiaUPC" pitchFamily="34" charset="-34"/>
              </a:rPr>
              <a:t>2. </a:t>
            </a:r>
            <a:r>
              <a:rPr lang="th-TH" sz="4000" b="1" dirty="0" smtClean="0">
                <a:latin typeface="FreesiaUPC" pitchFamily="34" charset="-34"/>
                <a:cs typeface="FreesiaUPC" pitchFamily="34" charset="-34"/>
              </a:rPr>
              <a:t>การดูแลด้วยหัวใจของความเป็นมนุษย์ </a:t>
            </a:r>
          </a:p>
          <a:p>
            <a:pPr marL="742950" indent="-742950" algn="ctr"/>
            <a:r>
              <a:rPr lang="th-TH" sz="4000" b="1" dirty="0" smtClean="0">
                <a:latin typeface="FreesiaUPC" pitchFamily="34" charset="-34"/>
                <a:cs typeface="FreesiaUPC" pitchFamily="34" charset="-34"/>
              </a:rPr>
              <a:t>(</a:t>
            </a:r>
            <a:r>
              <a:rPr lang="en-US" sz="4000" b="1" dirty="0" smtClean="0">
                <a:latin typeface="FreesiaUPC" pitchFamily="34" charset="-34"/>
                <a:cs typeface="FreesiaUPC" pitchFamily="34" charset="-34"/>
              </a:rPr>
              <a:t>Humanized Healthcare)</a:t>
            </a:r>
          </a:p>
          <a:p>
            <a:pPr algn="ctr"/>
            <a:r>
              <a:rPr lang="en-US" sz="4000" b="1" dirty="0" smtClean="0">
                <a:latin typeface="FreesiaUPC" pitchFamily="34" charset="-34"/>
                <a:cs typeface="FreesiaUPC" pitchFamily="34" charset="-34"/>
              </a:rPr>
              <a:t>3. </a:t>
            </a:r>
            <a:r>
              <a:rPr lang="th-TH" sz="4000" b="1" dirty="0" smtClean="0">
                <a:latin typeface="FreesiaUPC" pitchFamily="34" charset="-34"/>
                <a:cs typeface="FreesiaUPC" pitchFamily="34" charset="-34"/>
              </a:rPr>
              <a:t>การกระตุ้นการพัฒนาด้วยความเป็นกัลยาณมิตร</a:t>
            </a:r>
          </a:p>
          <a:p>
            <a:pPr algn="ctr"/>
            <a:r>
              <a:rPr lang="th-TH" sz="4000" b="1" dirty="0" smtClean="0">
                <a:latin typeface="FreesiaUPC" pitchFamily="34" charset="-34"/>
                <a:cs typeface="FreesiaUPC" pitchFamily="34" charset="-34"/>
              </a:rPr>
              <a:t>(</a:t>
            </a:r>
            <a:r>
              <a:rPr lang="en-US" sz="4000" b="1" dirty="0" smtClean="0">
                <a:latin typeface="FreesiaUPC" pitchFamily="34" charset="-34"/>
                <a:cs typeface="FreesiaUPC" pitchFamily="34" charset="-34"/>
              </a:rPr>
              <a:t>Appreciated Inquiry)</a:t>
            </a:r>
            <a:endParaRPr lang="th-TH" sz="4000" b="1" dirty="0" smtClean="0">
              <a:latin typeface="FreesiaUPC" pitchFamily="34" charset="-34"/>
              <a:cs typeface="FreesiaUPC" pitchFamily="34" charset="-34"/>
            </a:endParaRPr>
          </a:p>
          <a:p>
            <a:pPr algn="ctr"/>
            <a:r>
              <a:rPr lang="en-US" sz="4000" b="1" dirty="0" smtClean="0">
                <a:latin typeface="FreesiaUPC" pitchFamily="34" charset="-34"/>
                <a:cs typeface="FreesiaUPC" pitchFamily="34" charset="-34"/>
              </a:rPr>
              <a:t>4</a:t>
            </a:r>
            <a:r>
              <a:rPr lang="th-TH" sz="4000" b="1" dirty="0" smtClean="0">
                <a:latin typeface="FreesiaUPC" pitchFamily="34" charset="-34"/>
                <a:cs typeface="FreesiaUPC" pitchFamily="34" charset="-34"/>
              </a:rPr>
              <a:t>. การพัฒนาตามแนวคิดไตรสิกขา </a:t>
            </a:r>
          </a:p>
          <a:p>
            <a:pPr algn="ctr"/>
            <a:r>
              <a:rPr lang="th-TH" sz="4000" b="1" dirty="0" smtClean="0">
                <a:latin typeface="FreesiaUPC" pitchFamily="34" charset="-34"/>
                <a:cs typeface="FreesiaUPC" pitchFamily="34" charset="-34"/>
              </a:rPr>
              <a:t>(พฤติสัมพันธ์ จิต ปัญญา)</a:t>
            </a:r>
          </a:p>
        </p:txBody>
      </p:sp>
    </p:spTree>
    <p:extLst>
      <p:ext uri="{BB962C8B-B14F-4D97-AF65-F5344CB8AC3E}">
        <p14:creationId xmlns:p14="http://schemas.microsoft.com/office/powerpoint/2010/main" val="293815806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mtClean="0">
                <a:solidFill>
                  <a:srgbClr val="3333CC"/>
                </a:solidFill>
                <a:cs typeface="Angsana New" pitchFamily="18" charset="-34"/>
              </a:rPr>
              <a:t>HA Plus</a:t>
            </a:r>
          </a:p>
        </p:txBody>
      </p:sp>
      <p:sp>
        <p:nvSpPr>
          <p:cNvPr id="4" name="TextBox 3"/>
          <p:cNvSpPr txBox="1"/>
          <p:nvPr/>
        </p:nvSpPr>
        <p:spPr>
          <a:xfrm>
            <a:off x="76200" y="1349375"/>
            <a:ext cx="9036050" cy="4954588"/>
          </a:xfrm>
          <a:prstGeom prst="rect">
            <a:avLst/>
          </a:prstGeom>
          <a:noFill/>
        </p:spPr>
        <p:txBody>
          <a:bodyPr>
            <a:spAutoFit/>
          </a:bodyPr>
          <a:lstStyle/>
          <a:p>
            <a:pPr>
              <a:spcBef>
                <a:spcPts val="1200"/>
              </a:spcBef>
              <a:defRPr/>
            </a:pPr>
            <a:r>
              <a:rPr lang="th-TH" sz="2600" b="1" dirty="0">
                <a:solidFill>
                  <a:srgbClr val="0000CC"/>
                </a:solidFill>
                <a:latin typeface="Tahoma" pitchFamily="34" charset="0"/>
                <a:cs typeface="Tahoma" pitchFamily="34" charset="0"/>
              </a:rPr>
              <a:t>ใช้จุดเด่นของ </a:t>
            </a:r>
            <a:r>
              <a:rPr lang="en-US" sz="2600" b="1" dirty="0">
                <a:solidFill>
                  <a:srgbClr val="0000CC"/>
                </a:solidFill>
                <a:latin typeface="Tahoma" pitchFamily="34" charset="0"/>
                <a:cs typeface="Tahoma" pitchFamily="34" charset="0"/>
              </a:rPr>
              <a:t>JCI Accreditation</a:t>
            </a:r>
          </a:p>
          <a:p>
            <a:pPr marL="457200" indent="-457200">
              <a:buFont typeface="Wingdings" pitchFamily="2" charset="2"/>
              <a:buChar char="q"/>
              <a:tabLst>
                <a:tab pos="7200900" algn="l"/>
              </a:tabLst>
              <a:defRPr/>
            </a:pPr>
            <a:r>
              <a:rPr lang="th-TH" sz="2600" dirty="0">
                <a:latin typeface="Tahoma" pitchFamily="34" charset="0"/>
                <a:cs typeface="Tahoma" pitchFamily="34" charset="0"/>
              </a:rPr>
              <a:t>การใช้ </a:t>
            </a:r>
            <a:r>
              <a:rPr lang="en-US" sz="2600" dirty="0">
                <a:latin typeface="Tahoma" pitchFamily="34" charset="0"/>
                <a:cs typeface="Tahoma" pitchFamily="34" charset="0"/>
              </a:rPr>
              <a:t>patient tracer </a:t>
            </a:r>
            <a:r>
              <a:rPr lang="th-TH" sz="2600" dirty="0">
                <a:latin typeface="Tahoma" pitchFamily="34" charset="0"/>
                <a:cs typeface="Tahoma" pitchFamily="34" charset="0"/>
              </a:rPr>
              <a:t>โดย รพ.และผู้เยี่ยม</a:t>
            </a:r>
          </a:p>
          <a:p>
            <a:pPr marL="457200" indent="-457200">
              <a:buFont typeface="Wingdings" pitchFamily="2" charset="2"/>
              <a:buChar char="q"/>
              <a:tabLst>
                <a:tab pos="7200900" algn="l"/>
              </a:tabLst>
              <a:defRPr/>
            </a:pPr>
            <a:r>
              <a:rPr lang="en-US" sz="2600" dirty="0">
                <a:latin typeface="Tahoma" pitchFamily="34" charset="0"/>
                <a:cs typeface="Tahoma" pitchFamily="34" charset="0"/>
              </a:rPr>
              <a:t>basic check</a:t>
            </a:r>
            <a:r>
              <a:rPr lang="th-TH" sz="2600" dirty="0">
                <a:latin typeface="Tahoma" pitchFamily="34" charset="0"/>
                <a:cs typeface="Tahoma" pitchFamily="34" charset="0"/>
              </a:rPr>
              <a:t> </a:t>
            </a:r>
            <a:r>
              <a:rPr lang="en-US" sz="2600" dirty="0">
                <a:latin typeface="Tahoma" pitchFamily="34" charset="0"/>
                <a:cs typeface="Tahoma" pitchFamily="34" charset="0"/>
              </a:rPr>
              <a:t>list </a:t>
            </a:r>
            <a:r>
              <a:rPr lang="th-TH" sz="2600" dirty="0">
                <a:latin typeface="Tahoma" pitchFamily="34" charset="0"/>
                <a:cs typeface="Tahoma" pitchFamily="34" charset="0"/>
              </a:rPr>
              <a:t>ในลักษณะเดียวกับ </a:t>
            </a:r>
            <a:r>
              <a:rPr lang="en-US" sz="2600" dirty="0">
                <a:latin typeface="Tahoma" pitchFamily="34" charset="0"/>
                <a:cs typeface="Tahoma" pitchFamily="34" charset="0"/>
              </a:rPr>
              <a:t>measurable element</a:t>
            </a:r>
          </a:p>
          <a:p>
            <a:pPr>
              <a:spcBef>
                <a:spcPts val="1200"/>
              </a:spcBef>
              <a:tabLst>
                <a:tab pos="7200900" algn="l"/>
              </a:tabLst>
              <a:defRPr/>
            </a:pPr>
            <a:r>
              <a:rPr lang="th-TH" sz="2600" b="1" dirty="0">
                <a:solidFill>
                  <a:srgbClr val="0000CC"/>
                </a:solidFill>
                <a:latin typeface="Tahoma" pitchFamily="34" charset="0"/>
                <a:cs typeface="Tahoma" pitchFamily="34" charset="0"/>
              </a:rPr>
              <a:t>ใช้จุดเด่นของ </a:t>
            </a:r>
            <a:r>
              <a:rPr lang="en-US" sz="2600" b="1" dirty="0">
                <a:solidFill>
                  <a:srgbClr val="0000CC"/>
                </a:solidFill>
                <a:latin typeface="Tahoma" pitchFamily="34" charset="0"/>
                <a:cs typeface="Tahoma" pitchFamily="34" charset="0"/>
              </a:rPr>
              <a:t>ACHS </a:t>
            </a:r>
            <a:r>
              <a:rPr lang="en-US" sz="2600" b="1" dirty="0" err="1">
                <a:solidFill>
                  <a:srgbClr val="0000CC"/>
                </a:solidFill>
                <a:latin typeface="Tahoma" pitchFamily="34" charset="0"/>
                <a:cs typeface="Tahoma" pitchFamily="34" charset="0"/>
              </a:rPr>
              <a:t>EQuIP</a:t>
            </a:r>
            <a:endParaRPr lang="en-US" sz="2600" b="1" dirty="0">
              <a:solidFill>
                <a:srgbClr val="0000CC"/>
              </a:solidFill>
              <a:latin typeface="Tahoma" pitchFamily="34" charset="0"/>
              <a:cs typeface="Tahoma" pitchFamily="34" charset="0"/>
            </a:endParaRPr>
          </a:p>
          <a:p>
            <a:pPr marL="457200" indent="-457200">
              <a:buFont typeface="Wingdings" pitchFamily="2" charset="2"/>
              <a:buChar char="q"/>
              <a:tabLst>
                <a:tab pos="7200900" algn="l"/>
              </a:tabLst>
              <a:defRPr/>
            </a:pPr>
            <a:r>
              <a:rPr lang="th-TH" sz="2600" dirty="0">
                <a:latin typeface="Tahoma" pitchFamily="34" charset="0"/>
                <a:cs typeface="Tahoma" pitchFamily="34" charset="0"/>
              </a:rPr>
              <a:t>เปลี่ยนจาก </a:t>
            </a:r>
            <a:r>
              <a:rPr lang="en-US" sz="2600" dirty="0">
                <a:latin typeface="Tahoma" pitchFamily="34" charset="0"/>
                <a:cs typeface="Tahoma" pitchFamily="34" charset="0"/>
              </a:rPr>
              <a:t>surveillance survey </a:t>
            </a:r>
            <a:r>
              <a:rPr lang="th-TH" sz="2600" dirty="0">
                <a:latin typeface="Tahoma" pitchFamily="34" charset="0"/>
                <a:cs typeface="Tahoma" pitchFamily="34" charset="0"/>
              </a:rPr>
              <a:t>มาเป็น </a:t>
            </a:r>
            <a:r>
              <a:rPr lang="en-US" sz="2600" dirty="0">
                <a:latin typeface="Tahoma" pitchFamily="34" charset="0"/>
                <a:cs typeface="Tahoma" pitchFamily="34" charset="0"/>
              </a:rPr>
              <a:t>self assessment support</a:t>
            </a:r>
          </a:p>
          <a:p>
            <a:pPr>
              <a:spcBef>
                <a:spcPts val="1200"/>
              </a:spcBef>
              <a:tabLst>
                <a:tab pos="7200900" algn="l"/>
              </a:tabLst>
              <a:defRPr/>
            </a:pPr>
            <a:r>
              <a:rPr lang="th-TH" sz="2600" b="1" dirty="0">
                <a:solidFill>
                  <a:srgbClr val="0000CC"/>
                </a:solidFill>
                <a:latin typeface="Tahoma" pitchFamily="34" charset="0"/>
                <a:cs typeface="Tahoma" pitchFamily="34" charset="0"/>
              </a:rPr>
              <a:t>ใช้จุดเด่นของ </a:t>
            </a:r>
            <a:r>
              <a:rPr lang="en-US" sz="2600" b="1" dirty="0">
                <a:solidFill>
                  <a:srgbClr val="0000CC"/>
                </a:solidFill>
                <a:latin typeface="Tahoma" pitchFamily="34" charset="0"/>
                <a:cs typeface="Tahoma" pitchFamily="34" charset="0"/>
              </a:rPr>
              <a:t>TQA/MBNQA</a:t>
            </a:r>
          </a:p>
          <a:p>
            <a:pPr marL="457200" indent="-457200">
              <a:buFont typeface="Wingdings" pitchFamily="2" charset="2"/>
              <a:buChar char="q"/>
              <a:tabLst>
                <a:tab pos="7200900" algn="l"/>
              </a:tabLst>
              <a:defRPr/>
            </a:pPr>
            <a:r>
              <a:rPr lang="th-TH" sz="2600" dirty="0">
                <a:latin typeface="Tahoma" pitchFamily="34" charset="0"/>
                <a:cs typeface="Tahoma" pitchFamily="34" charset="0"/>
              </a:rPr>
              <a:t>การเน้น </a:t>
            </a:r>
            <a:r>
              <a:rPr lang="en-US" sz="2600" dirty="0">
                <a:latin typeface="Tahoma" pitchFamily="34" charset="0"/>
                <a:cs typeface="Tahoma" pitchFamily="34" charset="0"/>
              </a:rPr>
              <a:t>alignment &amp; integration </a:t>
            </a:r>
            <a:r>
              <a:rPr lang="th-TH" sz="2600" dirty="0">
                <a:latin typeface="Tahoma" pitchFamily="34" charset="0"/>
                <a:cs typeface="Tahoma" pitchFamily="34" charset="0"/>
              </a:rPr>
              <a:t>กับความต้องการขององค์กร</a:t>
            </a:r>
          </a:p>
          <a:p>
            <a:pPr>
              <a:spcBef>
                <a:spcPts val="1200"/>
              </a:spcBef>
              <a:tabLst>
                <a:tab pos="7200900" algn="l"/>
              </a:tabLst>
              <a:defRPr/>
            </a:pPr>
            <a:r>
              <a:rPr lang="th-TH" sz="2600" b="1" dirty="0">
                <a:solidFill>
                  <a:srgbClr val="0000CC"/>
                </a:solidFill>
                <a:latin typeface="Tahoma" pitchFamily="34" charset="0"/>
                <a:cs typeface="Tahoma" pitchFamily="34" charset="0"/>
              </a:rPr>
              <a:t>ใช้โอกาสของ </a:t>
            </a:r>
            <a:r>
              <a:rPr lang="en-US" sz="2600" b="1" dirty="0">
                <a:solidFill>
                  <a:srgbClr val="0000CC"/>
                </a:solidFill>
                <a:latin typeface="Tahoma" pitchFamily="34" charset="0"/>
                <a:cs typeface="Tahoma" pitchFamily="34" charset="0"/>
              </a:rPr>
              <a:t>Thai Hospital Indicator Project (THIP)</a:t>
            </a:r>
          </a:p>
          <a:p>
            <a:pPr marL="457200" indent="-457200">
              <a:buFont typeface="Wingdings" pitchFamily="2" charset="2"/>
              <a:buChar char="q"/>
              <a:tabLst>
                <a:tab pos="7200900" algn="l"/>
              </a:tabLst>
              <a:defRPr/>
            </a:pPr>
            <a:r>
              <a:rPr lang="th-TH" sz="2600" dirty="0">
                <a:latin typeface="Tahoma" pitchFamily="34" charset="0"/>
                <a:cs typeface="Tahoma" pitchFamily="34" charset="0"/>
              </a:rPr>
              <a:t>เปรียบเทียบ วิเคราะห์ ตอบสนอง</a:t>
            </a:r>
          </a:p>
          <a:p>
            <a:pPr marL="457200" indent="-457200">
              <a:tabLst>
                <a:tab pos="7200900" algn="l"/>
              </a:tabLst>
              <a:defRPr/>
            </a:pPr>
            <a:endParaRPr lang="en-US" sz="2600" dirty="0">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81000" y="1397000"/>
          <a:ext cx="8229600" cy="4912261"/>
        </p:xfrm>
        <a:graphic>
          <a:graphicData uri="http://schemas.openxmlformats.org/drawingml/2006/table">
            <a:tbl>
              <a:tblPr/>
              <a:tblGrid>
                <a:gridCol w="480448"/>
                <a:gridCol w="357751"/>
                <a:gridCol w="609600"/>
                <a:gridCol w="6781801"/>
              </a:tblGrid>
              <a:tr h="243808">
                <a:tc>
                  <a:txBody>
                    <a:bodyPr/>
                    <a:lstStyle/>
                    <a:p>
                      <a:pPr marL="0" marR="0" algn="ctr">
                        <a:spcBef>
                          <a:spcPts val="0"/>
                        </a:spcBef>
                        <a:spcAft>
                          <a:spcPts val="0"/>
                        </a:spcAft>
                      </a:pPr>
                      <a:r>
                        <a:rPr lang="en-US" sz="1600">
                          <a:latin typeface="Browallia New"/>
                          <a:ea typeface="Calibri"/>
                          <a:cs typeface="Cordia New"/>
                        </a:rPr>
                        <a:t>HA</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latin typeface="Browallia New"/>
                          <a:ea typeface="Calibri"/>
                          <a:cs typeface="Cordia New"/>
                        </a:rPr>
                        <a:t>JCI</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latin typeface="Browallia New"/>
                          <a:ea typeface="Calibri"/>
                          <a:cs typeface="Cordia New"/>
                        </a:rPr>
                        <a:t>ACHS</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th-TH" sz="1600">
                          <a:latin typeface="Browallia New"/>
                          <a:ea typeface="Calibri"/>
                          <a:cs typeface="Cordia New"/>
                        </a:rPr>
                        <a:t>เกณฑ์ประเมิน</a:t>
                      </a:r>
                      <a:endParaRPr lang="en-US" sz="1600">
                        <a:latin typeface="Browallia New"/>
                        <a:ea typeface="Calibri"/>
                        <a:cs typeface="Cordia New"/>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3808">
                <a:tc>
                  <a:txBody>
                    <a:bodyPr/>
                    <a:lstStyle/>
                    <a:p>
                      <a:pPr marL="0" marR="0" algn="ctr">
                        <a:spcBef>
                          <a:spcPts val="0"/>
                        </a:spcBef>
                        <a:spcAft>
                          <a:spcPts val="0"/>
                        </a:spcAft>
                      </a:pPr>
                      <a:endParaRPr lang="en-US" sz="1600">
                        <a:latin typeface="Browallia New"/>
                        <a:ea typeface="Calibri"/>
                        <a:cs typeface="Cordia New"/>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600">
                        <a:latin typeface="Browallia New"/>
                        <a:ea typeface="Calibri"/>
                        <a:cs typeface="Cordia New"/>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600">
                        <a:latin typeface="Browallia New"/>
                        <a:ea typeface="Calibri"/>
                        <a:cs typeface="Cordia New"/>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b="1">
                          <a:latin typeface="Browallia New"/>
                          <a:ea typeface="Calibri"/>
                          <a:cs typeface="Cordia New"/>
                        </a:rPr>
                        <a:t>Staff performance management/development system</a:t>
                      </a:r>
                      <a:endParaRPr lang="en-US" sz="1600">
                        <a:latin typeface="Browallia New"/>
                        <a:ea typeface="Calibri"/>
                        <a:cs typeface="Cordia New"/>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8888">
                <a:tc>
                  <a:txBody>
                    <a:bodyPr/>
                    <a:lstStyle/>
                    <a:p>
                      <a:pPr marL="0" marR="0" algn="ctr">
                        <a:spcBef>
                          <a:spcPts val="0"/>
                        </a:spcBef>
                        <a:spcAft>
                          <a:spcPts val="0"/>
                        </a:spcAft>
                      </a:pPr>
                      <a:endParaRPr lang="en-US" sz="1600">
                        <a:latin typeface="Browallia New"/>
                        <a:ea typeface="Calibri"/>
                        <a:cs typeface="Cordia New"/>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600">
                        <a:latin typeface="Browallia New"/>
                        <a:ea typeface="Calibri"/>
                        <a:cs typeface="Cordia New"/>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latin typeface="Browallia New"/>
                          <a:ea typeface="Calibri"/>
                          <a:cs typeface="Cordia New"/>
                          <a:sym typeface="Wingdings"/>
                        </a:rPr>
                        <a:t></a:t>
                      </a:r>
                      <a:endParaRPr lang="en-US" sz="1600">
                        <a:latin typeface="Browallia New"/>
                        <a:ea typeface="Calibri"/>
                        <a:cs typeface="Cordia New"/>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a:latin typeface="Browallia New"/>
                          <a:ea typeface="Calibri"/>
                          <a:cs typeface="Cordia New"/>
                        </a:rPr>
                        <a:t>Staff are provided with a written position description outlining their role, responsibilities and accountabilities. </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3808">
                <a:tc>
                  <a:txBody>
                    <a:bodyPr/>
                    <a:lstStyle/>
                    <a:p>
                      <a:pPr marL="0" marR="0" algn="ctr">
                        <a:spcBef>
                          <a:spcPts val="0"/>
                        </a:spcBef>
                        <a:spcAft>
                          <a:spcPts val="0"/>
                        </a:spcAft>
                      </a:pPr>
                      <a:endParaRPr lang="en-US" sz="1600">
                        <a:latin typeface="Browallia New"/>
                        <a:ea typeface="Calibri"/>
                        <a:cs typeface="Cordia New"/>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600">
                        <a:latin typeface="Browallia New"/>
                        <a:ea typeface="Calibri"/>
                        <a:cs typeface="Cordia New"/>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latin typeface="Browallia New"/>
                          <a:ea typeface="Calibri"/>
                          <a:cs typeface="Cordia New"/>
                          <a:sym typeface="Wingdings"/>
                        </a:rPr>
                        <a:t></a:t>
                      </a:r>
                      <a:endParaRPr lang="en-US" sz="1600">
                        <a:latin typeface="Browallia New"/>
                        <a:ea typeface="Calibri"/>
                        <a:cs typeface="Cordia New"/>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60020" marR="0" indent="-160020">
                        <a:spcBef>
                          <a:spcPts val="0"/>
                        </a:spcBef>
                        <a:spcAft>
                          <a:spcPts val="0"/>
                        </a:spcAft>
                      </a:pPr>
                      <a:r>
                        <a:rPr lang="en-US" sz="1600">
                          <a:latin typeface="Browallia New"/>
                          <a:ea typeface="Calibri"/>
                          <a:cs typeface="Cordia New"/>
                        </a:rPr>
                        <a:t>Position descriptions, including accountabilities are regularly reviewed.</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87617">
                <a:tc>
                  <a:txBody>
                    <a:bodyPr/>
                    <a:lstStyle/>
                    <a:p>
                      <a:pPr marL="0" marR="0" algn="ctr">
                        <a:spcBef>
                          <a:spcPts val="0"/>
                        </a:spcBef>
                        <a:spcAft>
                          <a:spcPts val="0"/>
                        </a:spcAft>
                      </a:pPr>
                      <a:endParaRPr lang="en-US" sz="1600">
                        <a:latin typeface="Browallia New"/>
                        <a:ea typeface="Calibri"/>
                        <a:cs typeface="Cordia New"/>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600">
                        <a:latin typeface="Browallia New"/>
                        <a:ea typeface="Calibri"/>
                        <a:cs typeface="Cordia New"/>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latin typeface="Browallia New"/>
                          <a:ea typeface="Calibri"/>
                          <a:cs typeface="Cordia New"/>
                          <a:sym typeface="Wingdings"/>
                        </a:rPr>
                        <a:t></a:t>
                      </a:r>
                      <a:endParaRPr lang="en-US" sz="1600">
                        <a:latin typeface="Browallia New"/>
                        <a:ea typeface="Calibri"/>
                        <a:cs typeface="Cordia New"/>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a:latin typeface="Browallia New"/>
                          <a:ea typeface="Calibri"/>
                          <a:cs typeface="Cordia New"/>
                        </a:rPr>
                        <a:t>Professional staff provided documented evidence to demonstrate their continuing registration with the professional regulatory body.</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87617">
                <a:tc>
                  <a:txBody>
                    <a:bodyPr/>
                    <a:lstStyle/>
                    <a:p>
                      <a:pPr marL="0" marR="0" algn="ctr">
                        <a:spcBef>
                          <a:spcPts val="0"/>
                        </a:spcBef>
                        <a:spcAft>
                          <a:spcPts val="0"/>
                        </a:spcAft>
                      </a:pPr>
                      <a:endParaRPr lang="en-US" sz="1600">
                        <a:latin typeface="Browallia New"/>
                        <a:ea typeface="Calibri"/>
                        <a:cs typeface="Cordia New"/>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600">
                        <a:latin typeface="Browallia New"/>
                        <a:ea typeface="Calibri"/>
                        <a:cs typeface="Cordia New"/>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latin typeface="Browallia New"/>
                          <a:ea typeface="Calibri"/>
                          <a:cs typeface="Cordia New"/>
                          <a:sym typeface="Wingdings"/>
                        </a:rPr>
                        <a:t></a:t>
                      </a:r>
                      <a:endParaRPr lang="en-US" sz="1600">
                        <a:latin typeface="Browallia New"/>
                        <a:ea typeface="Calibri"/>
                        <a:cs typeface="Cordia New"/>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60020" marR="0" indent="-160020">
                        <a:spcBef>
                          <a:spcPts val="0"/>
                        </a:spcBef>
                        <a:spcAft>
                          <a:spcPts val="0"/>
                        </a:spcAft>
                      </a:pPr>
                      <a:r>
                        <a:rPr lang="en-US" sz="1600">
                          <a:latin typeface="Browallia New"/>
                          <a:ea typeface="Calibri"/>
                          <a:cs typeface="Cordia New"/>
                        </a:rPr>
                        <a:t>Accurate and complete personnel records, including training records are maintained and kept confidential.</a:t>
                      </a:r>
                    </a:p>
                    <a:p>
                      <a:pPr marL="160020" marR="0" indent="-160020">
                        <a:spcBef>
                          <a:spcPts val="0"/>
                        </a:spcBef>
                        <a:spcAft>
                          <a:spcPts val="0"/>
                        </a:spcAft>
                      </a:pPr>
                      <a:r>
                        <a:rPr lang="en-US" sz="1600">
                          <a:latin typeface="Browallia New"/>
                          <a:ea typeface="Calibri"/>
                          <a:cs typeface="Cordia New"/>
                        </a:rPr>
                        <a:t>Personal records may include</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62221">
                <a:tc>
                  <a:txBody>
                    <a:bodyPr/>
                    <a:lstStyle/>
                    <a:p>
                      <a:pPr marL="0" marR="0" algn="ctr">
                        <a:spcBef>
                          <a:spcPts val="0"/>
                        </a:spcBef>
                        <a:spcAft>
                          <a:spcPts val="0"/>
                        </a:spcAft>
                      </a:pPr>
                      <a:endParaRPr lang="en-US" sz="1600">
                        <a:latin typeface="Browallia New"/>
                        <a:ea typeface="Calibri"/>
                        <a:cs typeface="Cordia New"/>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600">
                        <a:latin typeface="Browallia New"/>
                        <a:ea typeface="Calibri"/>
                        <a:cs typeface="Cordia New"/>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latin typeface="Browallia New"/>
                          <a:ea typeface="Calibri"/>
                          <a:cs typeface="Cordia New"/>
                          <a:sym typeface="Wingdings"/>
                        </a:rPr>
                        <a:t></a:t>
                      </a:r>
                      <a:endParaRPr lang="en-US" sz="1600">
                        <a:latin typeface="Browallia New"/>
                        <a:ea typeface="Calibri"/>
                        <a:cs typeface="Cordia New"/>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60020" marR="0" indent="-160020">
                        <a:spcBef>
                          <a:spcPts val="0"/>
                        </a:spcBef>
                        <a:spcAft>
                          <a:spcPts val="0"/>
                        </a:spcAft>
                      </a:pPr>
                      <a:r>
                        <a:rPr lang="en-US" sz="1600">
                          <a:latin typeface="Browallia New"/>
                          <a:ea typeface="Calibri"/>
                          <a:cs typeface="Cordia New"/>
                        </a:rPr>
                        <a:t>Performance development and review include the active participation of both management and staff.</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3808">
                <a:tc>
                  <a:txBody>
                    <a:bodyPr/>
                    <a:lstStyle/>
                    <a:p>
                      <a:pPr marL="0" marR="0" algn="ctr">
                        <a:spcBef>
                          <a:spcPts val="0"/>
                        </a:spcBef>
                        <a:spcAft>
                          <a:spcPts val="0"/>
                        </a:spcAft>
                      </a:pPr>
                      <a:r>
                        <a:rPr lang="en-US" sz="1600">
                          <a:latin typeface="Browallia New"/>
                          <a:ea typeface="Calibri"/>
                          <a:cs typeface="Cordia New"/>
                          <a:sym typeface="Wingdings"/>
                        </a:rPr>
                        <a:t></a:t>
                      </a:r>
                      <a:endParaRPr lang="en-US" sz="1600">
                        <a:latin typeface="Browallia New"/>
                        <a:ea typeface="Calibri"/>
                        <a:cs typeface="Cordia New"/>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600">
                        <a:latin typeface="Browallia New"/>
                        <a:ea typeface="Calibri"/>
                        <a:cs typeface="Cordia New"/>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600">
                        <a:latin typeface="Browallia New"/>
                        <a:ea typeface="Calibri"/>
                        <a:cs typeface="Cordia New"/>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a:latin typeface="Browallia New"/>
                          <a:ea typeface="Calibri"/>
                          <a:cs typeface="Cordia New"/>
                        </a:rPr>
                        <a:t>The system support high performance work</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3808">
                <a:tc>
                  <a:txBody>
                    <a:bodyPr/>
                    <a:lstStyle/>
                    <a:p>
                      <a:pPr marL="0" marR="0" algn="ctr">
                        <a:spcBef>
                          <a:spcPts val="0"/>
                        </a:spcBef>
                        <a:spcAft>
                          <a:spcPts val="0"/>
                        </a:spcAft>
                      </a:pPr>
                      <a:r>
                        <a:rPr lang="en-US" sz="1600">
                          <a:latin typeface="Browallia New"/>
                          <a:ea typeface="Calibri"/>
                          <a:cs typeface="Cordia New"/>
                          <a:sym typeface="Wingdings"/>
                        </a:rPr>
                        <a:t></a:t>
                      </a:r>
                      <a:endParaRPr lang="en-US" sz="1600">
                        <a:latin typeface="Browallia New"/>
                        <a:ea typeface="Calibri"/>
                        <a:cs typeface="Cordia New"/>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600">
                        <a:latin typeface="Browallia New"/>
                        <a:ea typeface="Calibri"/>
                        <a:cs typeface="Cordia New"/>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600">
                        <a:latin typeface="Browallia New"/>
                        <a:ea typeface="Calibri"/>
                        <a:cs typeface="Cordia New"/>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a:latin typeface="Browallia New"/>
                          <a:ea typeface="Calibri"/>
                          <a:cs typeface="Cordia New"/>
                        </a:rPr>
                        <a:t>The system considers compensation, reward, recognition and incentive practice</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3808">
                <a:tc>
                  <a:txBody>
                    <a:bodyPr/>
                    <a:lstStyle/>
                    <a:p>
                      <a:pPr marL="0" marR="0" algn="ctr">
                        <a:spcBef>
                          <a:spcPts val="0"/>
                        </a:spcBef>
                        <a:spcAft>
                          <a:spcPts val="0"/>
                        </a:spcAft>
                      </a:pPr>
                      <a:r>
                        <a:rPr lang="en-US" sz="1600">
                          <a:latin typeface="Browallia New"/>
                          <a:ea typeface="Calibri"/>
                          <a:cs typeface="Cordia New"/>
                          <a:sym typeface="Wingdings"/>
                        </a:rPr>
                        <a:t></a:t>
                      </a:r>
                      <a:endParaRPr lang="en-US" sz="1600">
                        <a:latin typeface="Browallia New"/>
                        <a:ea typeface="Calibri"/>
                        <a:cs typeface="Cordia New"/>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600">
                        <a:latin typeface="Browallia New"/>
                        <a:ea typeface="Calibri"/>
                        <a:cs typeface="Cordia New"/>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600">
                        <a:latin typeface="Browallia New"/>
                        <a:ea typeface="Calibri"/>
                        <a:cs typeface="Cordia New"/>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a:latin typeface="Browallia New"/>
                          <a:ea typeface="Calibri"/>
                          <a:cs typeface="Cordia New"/>
                        </a:rPr>
                        <a:t>The system support staff engagement</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3808">
                <a:tc>
                  <a:txBody>
                    <a:bodyPr/>
                    <a:lstStyle/>
                    <a:p>
                      <a:pPr marL="0" marR="0" algn="ctr">
                        <a:spcBef>
                          <a:spcPts val="0"/>
                        </a:spcBef>
                        <a:spcAft>
                          <a:spcPts val="0"/>
                        </a:spcAft>
                      </a:pPr>
                      <a:r>
                        <a:rPr lang="en-US" sz="1600">
                          <a:latin typeface="Browallia New"/>
                          <a:ea typeface="Calibri"/>
                          <a:cs typeface="Cordia New"/>
                          <a:sym typeface="Wingdings"/>
                        </a:rPr>
                        <a:t></a:t>
                      </a:r>
                      <a:endParaRPr lang="en-US" sz="1600">
                        <a:latin typeface="Browallia New"/>
                        <a:ea typeface="Calibri"/>
                        <a:cs typeface="Cordia New"/>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600">
                        <a:latin typeface="Browallia New"/>
                        <a:ea typeface="Calibri"/>
                        <a:cs typeface="Cordia New"/>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600">
                        <a:latin typeface="Browallia New"/>
                        <a:ea typeface="Calibri"/>
                        <a:cs typeface="Cordia New"/>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a:latin typeface="Browallia New"/>
                          <a:ea typeface="Calibri"/>
                          <a:cs typeface="Cordia New"/>
                        </a:rPr>
                        <a:t>The system reinforces a patient/customer/health care service focus</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87617">
                <a:tc>
                  <a:txBody>
                    <a:bodyPr/>
                    <a:lstStyle/>
                    <a:p>
                      <a:pPr marL="0" marR="0" algn="ctr">
                        <a:spcBef>
                          <a:spcPts val="0"/>
                        </a:spcBef>
                        <a:spcAft>
                          <a:spcPts val="0"/>
                        </a:spcAft>
                      </a:pPr>
                      <a:endParaRPr lang="en-US" sz="1600">
                        <a:latin typeface="Browallia New"/>
                        <a:ea typeface="Calibri"/>
                        <a:cs typeface="Cordia New"/>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600">
                        <a:latin typeface="Browallia New"/>
                        <a:ea typeface="Calibri"/>
                        <a:cs typeface="Cordia New"/>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latin typeface="Browallia New"/>
                          <a:ea typeface="Calibri"/>
                          <a:cs typeface="Cordia New"/>
                          <a:sym typeface="Wingdings"/>
                        </a:rPr>
                        <a:t></a:t>
                      </a:r>
                      <a:endParaRPr lang="en-US" sz="1600">
                        <a:latin typeface="Browallia New"/>
                        <a:ea typeface="Calibri"/>
                        <a:cs typeface="Cordia New"/>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a:latin typeface="Browallia New"/>
                          <a:ea typeface="Calibri"/>
                          <a:cs typeface="Cordia New"/>
                        </a:rPr>
                        <a:t>The performance development system is integrated with any relevant service plans or changing service requirement. </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55872">
                <a:tc>
                  <a:txBody>
                    <a:bodyPr/>
                    <a:lstStyle/>
                    <a:p>
                      <a:pPr marL="0" marR="0" algn="ctr">
                        <a:spcBef>
                          <a:spcPts val="0"/>
                        </a:spcBef>
                        <a:spcAft>
                          <a:spcPts val="0"/>
                        </a:spcAft>
                      </a:pPr>
                      <a:endParaRPr lang="en-US" sz="1600">
                        <a:latin typeface="Browallia New"/>
                        <a:ea typeface="Calibri"/>
                        <a:cs typeface="Cordia New"/>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600">
                        <a:latin typeface="Browallia New"/>
                        <a:ea typeface="Calibri"/>
                        <a:cs typeface="Cordia New"/>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latin typeface="Browallia New"/>
                          <a:ea typeface="Calibri"/>
                          <a:cs typeface="Cordia New"/>
                          <a:sym typeface="Wingdings"/>
                        </a:rPr>
                        <a:t></a:t>
                      </a:r>
                      <a:endParaRPr lang="en-US" sz="1600">
                        <a:latin typeface="Browallia New"/>
                        <a:ea typeface="Calibri"/>
                        <a:cs typeface="Cordia New"/>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a:latin typeface="Browallia New"/>
                          <a:ea typeface="Calibri"/>
                          <a:cs typeface="Cordia New"/>
                        </a:rPr>
                        <a:t>The performance development system ensures staff are competent and accountable for their work.</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3808">
                <a:tc>
                  <a:txBody>
                    <a:bodyPr/>
                    <a:lstStyle/>
                    <a:p>
                      <a:pPr marL="0" marR="0" algn="ctr">
                        <a:spcBef>
                          <a:spcPts val="0"/>
                        </a:spcBef>
                        <a:spcAft>
                          <a:spcPts val="0"/>
                        </a:spcAft>
                      </a:pPr>
                      <a:r>
                        <a:rPr lang="en-US" sz="1600">
                          <a:latin typeface="Browallia New"/>
                          <a:ea typeface="Calibri"/>
                          <a:cs typeface="Cordia New"/>
                          <a:sym typeface="Wingdings"/>
                        </a:rPr>
                        <a:t></a:t>
                      </a:r>
                      <a:endParaRPr lang="en-US" sz="1600">
                        <a:latin typeface="Browallia New"/>
                        <a:ea typeface="Calibri"/>
                        <a:cs typeface="Cordia New"/>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600">
                        <a:latin typeface="Browallia New"/>
                        <a:ea typeface="Calibri"/>
                        <a:cs typeface="Cordia New"/>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600">
                        <a:latin typeface="Browallia New"/>
                        <a:ea typeface="Calibri"/>
                        <a:cs typeface="Cordia New"/>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a:latin typeface="Browallia New"/>
                          <a:ea typeface="Calibri"/>
                          <a:cs typeface="Cordia New"/>
                        </a:rPr>
                        <a:t>The system reinforces the achievement of action plans. </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3808">
                <a:tc>
                  <a:txBody>
                    <a:bodyPr/>
                    <a:lstStyle/>
                    <a:p>
                      <a:pPr marL="0" marR="0" algn="ctr">
                        <a:spcBef>
                          <a:spcPts val="0"/>
                        </a:spcBef>
                        <a:spcAft>
                          <a:spcPts val="0"/>
                        </a:spcAft>
                      </a:pPr>
                      <a:endParaRPr lang="en-US" sz="1600">
                        <a:latin typeface="Browallia New"/>
                        <a:ea typeface="Calibri"/>
                        <a:cs typeface="Cordia New"/>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600">
                        <a:latin typeface="Browallia New"/>
                        <a:ea typeface="Calibri"/>
                        <a:cs typeface="Cordia New"/>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latin typeface="Browallia New"/>
                          <a:ea typeface="Calibri"/>
                          <a:cs typeface="Cordia New"/>
                          <a:sym typeface="Wingdings"/>
                        </a:rPr>
                        <a:t></a:t>
                      </a:r>
                      <a:endParaRPr lang="en-US" sz="1600">
                        <a:latin typeface="Browallia New"/>
                        <a:ea typeface="Calibri"/>
                        <a:cs typeface="Cordia New"/>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a:latin typeface="Browallia New"/>
                          <a:ea typeface="Calibri"/>
                          <a:cs typeface="Cordia New"/>
                        </a:rPr>
                        <a:t>Staff performance is reviewed in accordance with organization-wide requirements.</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87617">
                <a:tc>
                  <a:txBody>
                    <a:bodyPr/>
                    <a:lstStyle/>
                    <a:p>
                      <a:pPr marL="0" marR="0" algn="ctr">
                        <a:spcBef>
                          <a:spcPts val="0"/>
                        </a:spcBef>
                        <a:spcAft>
                          <a:spcPts val="0"/>
                        </a:spcAft>
                      </a:pPr>
                      <a:endParaRPr lang="en-US" sz="1600">
                        <a:latin typeface="Browallia New"/>
                        <a:ea typeface="Calibri"/>
                        <a:cs typeface="Cordia New"/>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600">
                        <a:latin typeface="Browallia New"/>
                        <a:ea typeface="Calibri"/>
                        <a:cs typeface="Cordia New"/>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latin typeface="Browallia New"/>
                          <a:ea typeface="Calibri"/>
                          <a:cs typeface="Cordia New"/>
                          <a:sym typeface="Wingdings"/>
                        </a:rPr>
                        <a:t></a:t>
                      </a:r>
                      <a:endParaRPr lang="en-US" sz="1600">
                        <a:latin typeface="Browallia New"/>
                        <a:ea typeface="Calibri"/>
                        <a:cs typeface="Cordia New"/>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60020" marR="0" indent="-160020">
                        <a:spcBef>
                          <a:spcPts val="0"/>
                        </a:spcBef>
                        <a:spcAft>
                          <a:spcPts val="0"/>
                        </a:spcAft>
                      </a:pPr>
                      <a:r>
                        <a:rPr lang="en-US" sz="1600" dirty="0">
                          <a:latin typeface="Browallia New"/>
                          <a:ea typeface="Calibri"/>
                          <a:cs typeface="Cordia New"/>
                        </a:rPr>
                        <a:t>The performance development system identifies areas for improvement and additional educational and development needs.</a:t>
                      </a: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4185"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en-US"/>
          </a:p>
        </p:txBody>
      </p:sp>
      <p:sp>
        <p:nvSpPr>
          <p:cNvPr id="4186" name="Rectangle 9"/>
          <p:cNvSpPr>
            <a:spLocks noChangeArrowheads="1"/>
          </p:cNvSpPr>
          <p:nvPr/>
        </p:nvSpPr>
        <p:spPr bwMode="auto">
          <a:xfrm>
            <a:off x="1371600" y="304800"/>
            <a:ext cx="5486400" cy="400050"/>
          </a:xfrm>
          <a:prstGeom prst="rect">
            <a:avLst/>
          </a:prstGeom>
          <a:noFill/>
          <a:ln w="9525">
            <a:noFill/>
            <a:miter lim="800000"/>
            <a:headEnd/>
            <a:tailEnd/>
          </a:ln>
        </p:spPr>
        <p:txBody>
          <a:bodyPr>
            <a:spAutoFit/>
          </a:bodyPr>
          <a:lstStyle/>
          <a:p>
            <a:pPr algn="ctr"/>
            <a:r>
              <a:rPr lang="en-US" sz="2000" b="1">
                <a:solidFill>
                  <a:srgbClr val="3333CC"/>
                </a:solidFill>
                <a:latin typeface="Arial Black" pitchFamily="34" charset="0"/>
                <a:cs typeface="FreesiaUPC" pitchFamily="34" charset="-34"/>
              </a:rPr>
              <a:t>HA Plus Standards</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qualitysafety.bmj.com/content/19/1/14/F1.large.jpg"/>
          <p:cNvPicPr>
            <a:picLocks noChangeAspect="1" noChangeArrowheads="1"/>
          </p:cNvPicPr>
          <p:nvPr/>
        </p:nvPicPr>
        <p:blipFill>
          <a:blip r:embed="rId2" cstate="print"/>
          <a:srcRect/>
          <a:stretch>
            <a:fillRect/>
          </a:stretch>
        </p:blipFill>
        <p:spPr bwMode="auto">
          <a:xfrm>
            <a:off x="1293813" y="1193800"/>
            <a:ext cx="6086475" cy="4899025"/>
          </a:xfrm>
          <a:prstGeom prst="rect">
            <a:avLst/>
          </a:prstGeom>
          <a:noFill/>
          <a:ln w="9525">
            <a:noFill/>
            <a:miter lim="800000"/>
            <a:headEnd/>
            <a:tailEnd/>
          </a:ln>
        </p:spPr>
      </p:pic>
      <p:sp>
        <p:nvSpPr>
          <p:cNvPr id="5123" name="Rectangle 9"/>
          <p:cNvSpPr>
            <a:spLocks noChangeArrowheads="1"/>
          </p:cNvSpPr>
          <p:nvPr/>
        </p:nvSpPr>
        <p:spPr bwMode="auto">
          <a:xfrm>
            <a:off x="1371600" y="304800"/>
            <a:ext cx="5486400" cy="646113"/>
          </a:xfrm>
          <a:prstGeom prst="rect">
            <a:avLst/>
          </a:prstGeom>
          <a:noFill/>
          <a:ln w="9525">
            <a:noFill/>
            <a:miter lim="800000"/>
            <a:headEnd/>
            <a:tailEnd/>
          </a:ln>
        </p:spPr>
        <p:txBody>
          <a:bodyPr>
            <a:spAutoFit/>
          </a:bodyPr>
          <a:lstStyle/>
          <a:p>
            <a:pPr algn="ctr"/>
            <a:r>
              <a:rPr lang="en-US" sz="2000" b="1">
                <a:solidFill>
                  <a:srgbClr val="3333CC"/>
                </a:solidFill>
                <a:latin typeface="Arial Black" pitchFamily="34" charset="0"/>
                <a:cs typeface="FreesiaUPC" pitchFamily="34" charset="-34"/>
              </a:rPr>
              <a:t>ACHS EQuIP</a:t>
            </a:r>
          </a:p>
          <a:p>
            <a:pPr algn="ctr"/>
            <a:r>
              <a:rPr lang="en-US" sz="1600" b="1">
                <a:solidFill>
                  <a:srgbClr val="3333CC"/>
                </a:solidFill>
                <a:latin typeface="Arial Black" pitchFamily="34" charset="0"/>
                <a:cs typeface="FreesiaUPC" pitchFamily="34" charset="-34"/>
              </a:rPr>
              <a:t>Evaluation &amp; Quality Improvement Program</a:t>
            </a:r>
            <a:endParaRPr lang="en-US" sz="2000" b="1">
              <a:solidFill>
                <a:srgbClr val="3333CC"/>
              </a:solidFill>
              <a:latin typeface="Arial Black" pitchFamily="34" charset="0"/>
              <a:cs typeface="FreesiaUPC" pitchFamily="34" charset="-34"/>
            </a:endParaRPr>
          </a:p>
        </p:txBody>
      </p:sp>
      <p:sp>
        <p:nvSpPr>
          <p:cNvPr id="6" name="Oval 5"/>
          <p:cNvSpPr/>
          <p:nvPr/>
        </p:nvSpPr>
        <p:spPr>
          <a:xfrm>
            <a:off x="4787900" y="3141663"/>
            <a:ext cx="2232025" cy="792162"/>
          </a:xfrm>
          <a:prstGeom prst="ellipse">
            <a:avLst/>
          </a:prstGeom>
          <a:solidFill>
            <a:srgbClr val="FF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1835150" y="2997200"/>
            <a:ext cx="2232025" cy="792163"/>
          </a:xfrm>
          <a:prstGeom prst="ellipse">
            <a:avLst/>
          </a:prstGeom>
          <a:solidFill>
            <a:srgbClr val="FF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971550" y="4868863"/>
            <a:ext cx="2376488" cy="863600"/>
          </a:xfrm>
          <a:prstGeom prst="ellipse">
            <a:avLst/>
          </a:prstGeom>
          <a:solidFill>
            <a:srgbClr val="00B05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4500563" y="1916113"/>
            <a:ext cx="1943100" cy="720725"/>
          </a:xfrm>
          <a:prstGeom prst="ellipse">
            <a:avLst/>
          </a:prstGeom>
          <a:solidFill>
            <a:srgbClr val="00B05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0825" y="836613"/>
            <a:ext cx="8812213" cy="523875"/>
          </a:xfrm>
          <a:prstGeom prst="rect">
            <a:avLst/>
          </a:prstGeom>
          <a:noFill/>
          <a:effectLst>
            <a:outerShdw blurRad="50800" dist="38100" dir="2700000" algn="tl" rotWithShape="0">
              <a:prstClr val="black">
                <a:alpha val="40000"/>
              </a:prstClr>
            </a:outerShdw>
          </a:effectLst>
        </p:spPr>
        <p:txBody>
          <a:bodyPr wrap="none">
            <a:spAutoFit/>
          </a:bodyPr>
          <a:lstStyle/>
          <a:p>
            <a:pPr>
              <a:defRPr/>
            </a:pPr>
            <a:r>
              <a:rPr lang="en-US" b="1" dirty="0">
                <a:solidFill>
                  <a:srgbClr val="FF0000"/>
                </a:solidFill>
                <a:latin typeface="Tahoma" pitchFamily="34" charset="0"/>
                <a:ea typeface="Tahoma" pitchFamily="34" charset="0"/>
                <a:cs typeface="Tahoma" pitchFamily="34" charset="0"/>
                <a:hlinkClick r:id="rId2" action="ppaction://hlinkfile"/>
              </a:rPr>
              <a:t>HA Plus</a:t>
            </a:r>
            <a:r>
              <a:rPr lang="en-US" b="1" dirty="0">
                <a:solidFill>
                  <a:srgbClr val="FF0000"/>
                </a:solidFill>
                <a:latin typeface="Tahoma" pitchFamily="34" charset="0"/>
                <a:ea typeface="Tahoma" pitchFamily="34" charset="0"/>
                <a:cs typeface="Tahoma" pitchFamily="34" charset="0"/>
              </a:rPr>
              <a:t> </a:t>
            </a:r>
            <a:r>
              <a:rPr lang="th-TH" b="1" dirty="0">
                <a:solidFill>
                  <a:schemeClr val="accent6">
                    <a:lumMod val="75000"/>
                  </a:schemeClr>
                </a:solidFill>
                <a:latin typeface="Tahoma" pitchFamily="34" charset="0"/>
                <a:ea typeface="Tahoma" pitchFamily="34" charset="0"/>
                <a:cs typeface="Tahoma" pitchFamily="34" charset="0"/>
              </a:rPr>
              <a:t>คือการก้าวไปสู่ </a:t>
            </a:r>
            <a:r>
              <a:rPr lang="en-US" b="1" dirty="0">
                <a:solidFill>
                  <a:schemeClr val="accent6">
                    <a:lumMod val="75000"/>
                  </a:schemeClr>
                </a:solidFill>
                <a:latin typeface="Tahoma" pitchFamily="34" charset="0"/>
                <a:ea typeface="Tahoma" pitchFamily="34" charset="0"/>
                <a:cs typeface="Tahoma" pitchFamily="34" charset="0"/>
              </a:rPr>
              <a:t>Empowerment Evaluation</a:t>
            </a:r>
            <a:endParaRPr lang="th-TH" b="1" dirty="0">
              <a:solidFill>
                <a:schemeClr val="accent6">
                  <a:lumMod val="75000"/>
                </a:schemeClr>
              </a:solidFill>
              <a:latin typeface="Tahoma" pitchFamily="34" charset="0"/>
              <a:ea typeface="Tahoma" pitchFamily="34" charset="0"/>
              <a:cs typeface="Tahoma" pitchFamily="34" charset="0"/>
            </a:endParaRPr>
          </a:p>
        </p:txBody>
      </p:sp>
      <p:sp>
        <p:nvSpPr>
          <p:cNvPr id="3" name="TextBox 2"/>
          <p:cNvSpPr txBox="1"/>
          <p:nvPr/>
        </p:nvSpPr>
        <p:spPr>
          <a:xfrm>
            <a:off x="395288" y="1835150"/>
            <a:ext cx="8451850" cy="3970338"/>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txBody>
          <a:bodyPr>
            <a:spAutoFit/>
          </a:bodyPr>
          <a:lstStyle/>
          <a:p>
            <a:pPr>
              <a:lnSpc>
                <a:spcPct val="150000"/>
              </a:lnSpc>
              <a:defRPr/>
            </a:pPr>
            <a:r>
              <a:rPr lang="th-TH" dirty="0">
                <a:latin typeface="Tahoma" pitchFamily="34" charset="0"/>
                <a:ea typeface="Tahoma" pitchFamily="34" charset="0"/>
                <a:cs typeface="Tahoma" pitchFamily="34" charset="0"/>
              </a:rPr>
              <a:t>กำหนดประเด็นในการประเมินร่วมกัน</a:t>
            </a:r>
          </a:p>
          <a:p>
            <a:pPr>
              <a:lnSpc>
                <a:spcPct val="150000"/>
              </a:lnSpc>
              <a:defRPr/>
            </a:pPr>
            <a:r>
              <a:rPr lang="th-TH" dirty="0">
                <a:solidFill>
                  <a:srgbClr val="0033CC"/>
                </a:solidFill>
                <a:latin typeface="Tahoma" pitchFamily="34" charset="0"/>
                <a:ea typeface="Tahoma" pitchFamily="34" charset="0"/>
                <a:cs typeface="Tahoma" pitchFamily="34" charset="0"/>
              </a:rPr>
              <a:t>ส่งเสริมความสามารถในการประเมินของโรงพยาบาล</a:t>
            </a:r>
          </a:p>
          <a:p>
            <a:pPr marL="457200" indent="-279400">
              <a:lnSpc>
                <a:spcPct val="150000"/>
              </a:lnSpc>
              <a:buFont typeface="Arial" pitchFamily="34" charset="0"/>
              <a:buChar char="•"/>
              <a:defRPr/>
            </a:pPr>
            <a:r>
              <a:rPr lang="th-TH" dirty="0">
                <a:solidFill>
                  <a:srgbClr val="0033CC"/>
                </a:solidFill>
                <a:latin typeface="Tahoma" pitchFamily="34" charset="0"/>
                <a:ea typeface="Tahoma" pitchFamily="34" charset="0"/>
                <a:cs typeface="Tahoma" pitchFamily="34" charset="0"/>
              </a:rPr>
              <a:t>ประเมิน </a:t>
            </a:r>
            <a:r>
              <a:rPr lang="en-US" dirty="0">
                <a:solidFill>
                  <a:srgbClr val="0033CC"/>
                </a:solidFill>
                <a:latin typeface="Tahoma" pitchFamily="34" charset="0"/>
                <a:ea typeface="Tahoma" pitchFamily="34" charset="0"/>
                <a:cs typeface="Tahoma" pitchFamily="34" charset="0"/>
              </a:rPr>
              <a:t>compliance </a:t>
            </a:r>
            <a:r>
              <a:rPr lang="th-TH" dirty="0">
                <a:solidFill>
                  <a:srgbClr val="0033CC"/>
                </a:solidFill>
                <a:latin typeface="Tahoma" pitchFamily="34" charset="0"/>
                <a:ea typeface="Tahoma" pitchFamily="34" charset="0"/>
                <a:cs typeface="Tahoma" pitchFamily="34" charset="0"/>
              </a:rPr>
              <a:t>ด้วยการใช้ </a:t>
            </a:r>
            <a:r>
              <a:rPr lang="en-US" dirty="0">
                <a:solidFill>
                  <a:srgbClr val="0033CC"/>
                </a:solidFill>
                <a:latin typeface="Tahoma" pitchFamily="34" charset="0"/>
                <a:ea typeface="Tahoma" pitchFamily="34" charset="0"/>
                <a:cs typeface="Tahoma" pitchFamily="34" charset="0"/>
              </a:rPr>
              <a:t>checklist </a:t>
            </a:r>
            <a:r>
              <a:rPr lang="th-TH" dirty="0">
                <a:solidFill>
                  <a:srgbClr val="0033CC"/>
                </a:solidFill>
                <a:latin typeface="Tahoma" pitchFamily="34" charset="0"/>
                <a:ea typeface="Tahoma" pitchFamily="34" charset="0"/>
                <a:cs typeface="Tahoma" pitchFamily="34" charset="0"/>
              </a:rPr>
              <a:t>ง่ายๆ </a:t>
            </a:r>
            <a:r>
              <a:rPr lang="en-US" dirty="0">
                <a:solidFill>
                  <a:srgbClr val="0033CC"/>
                </a:solidFill>
                <a:latin typeface="Tahoma" pitchFamily="34" charset="0"/>
                <a:ea typeface="Tahoma" pitchFamily="34" charset="0"/>
                <a:cs typeface="Tahoma" pitchFamily="34" charset="0"/>
              </a:rPr>
              <a:t>MPN</a:t>
            </a:r>
            <a:endParaRPr lang="th-TH" dirty="0">
              <a:solidFill>
                <a:srgbClr val="0033CC"/>
              </a:solidFill>
              <a:latin typeface="Tahoma" pitchFamily="34" charset="0"/>
              <a:ea typeface="Tahoma" pitchFamily="34" charset="0"/>
              <a:cs typeface="Tahoma" pitchFamily="34" charset="0"/>
            </a:endParaRPr>
          </a:p>
          <a:p>
            <a:pPr marL="457200" indent="-279400">
              <a:lnSpc>
                <a:spcPct val="150000"/>
              </a:lnSpc>
              <a:buFont typeface="Arial" pitchFamily="34" charset="0"/>
              <a:buChar char="•"/>
              <a:defRPr/>
            </a:pPr>
            <a:r>
              <a:rPr lang="th-TH" dirty="0">
                <a:solidFill>
                  <a:srgbClr val="0033CC"/>
                </a:solidFill>
                <a:latin typeface="Tahoma" pitchFamily="34" charset="0"/>
                <a:ea typeface="Tahoma" pitchFamily="34" charset="0"/>
                <a:cs typeface="Tahoma" pitchFamily="34" charset="0"/>
              </a:rPr>
              <a:t>ประเมิน </a:t>
            </a:r>
            <a:r>
              <a:rPr lang="en-US" dirty="0">
                <a:solidFill>
                  <a:srgbClr val="0033CC"/>
                </a:solidFill>
                <a:latin typeface="Tahoma" pitchFamily="34" charset="0"/>
                <a:ea typeface="Tahoma" pitchFamily="34" charset="0"/>
                <a:cs typeface="Tahoma" pitchFamily="34" charset="0"/>
              </a:rPr>
              <a:t>performance </a:t>
            </a:r>
            <a:r>
              <a:rPr lang="th-TH" dirty="0">
                <a:solidFill>
                  <a:srgbClr val="0033CC"/>
                </a:solidFill>
                <a:latin typeface="Tahoma" pitchFamily="34" charset="0"/>
                <a:ea typeface="Tahoma" pitchFamily="34" charset="0"/>
                <a:cs typeface="Tahoma" pitchFamily="34" charset="0"/>
              </a:rPr>
              <a:t>ด้วยเครื่องมือที่ร่วมกันพัฒนา</a:t>
            </a:r>
          </a:p>
          <a:p>
            <a:pPr>
              <a:lnSpc>
                <a:spcPct val="150000"/>
              </a:lnSpc>
              <a:defRPr/>
            </a:pPr>
            <a:r>
              <a:rPr lang="th-TH" dirty="0">
                <a:latin typeface="Tahoma" pitchFamily="34" charset="0"/>
                <a:ea typeface="Tahoma" pitchFamily="34" charset="0"/>
                <a:cs typeface="Tahoma" pitchFamily="34" charset="0"/>
              </a:rPr>
              <a:t>ใช้ความรู้และประสบการณ์ในองค์กรควบคู่กับ </a:t>
            </a:r>
            <a:r>
              <a:rPr lang="en-US" dirty="0">
                <a:latin typeface="Tahoma" pitchFamily="34" charset="0"/>
                <a:ea typeface="Tahoma" pitchFamily="34" charset="0"/>
                <a:cs typeface="Tahoma" pitchFamily="34" charset="0"/>
              </a:rPr>
              <a:t>evidence</a:t>
            </a:r>
          </a:p>
          <a:p>
            <a:pPr>
              <a:lnSpc>
                <a:spcPct val="150000"/>
              </a:lnSpc>
              <a:defRPr/>
            </a:pPr>
            <a:r>
              <a:rPr lang="th-TH" dirty="0">
                <a:solidFill>
                  <a:schemeClr val="accent3">
                    <a:lumMod val="75000"/>
                  </a:schemeClr>
                </a:solidFill>
                <a:latin typeface="Tahoma" pitchFamily="34" charset="0"/>
                <a:ea typeface="Tahoma" pitchFamily="34" charset="0"/>
                <a:cs typeface="Tahoma" pitchFamily="34" charset="0"/>
              </a:rPr>
              <a:t>ส่งเสริมความสามารถในการเรียนรู้และพัฒนาขององค์กร</a:t>
            </a:r>
            <a:endParaRPr lang="en-US" dirty="0">
              <a:solidFill>
                <a:schemeClr val="accent3">
                  <a:lumMod val="75000"/>
                </a:schemeClr>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0438" y="836613"/>
            <a:ext cx="7070725" cy="523875"/>
          </a:xfrm>
          <a:prstGeom prst="rect">
            <a:avLst/>
          </a:prstGeom>
          <a:noFill/>
          <a:effectLst>
            <a:outerShdw blurRad="50800" dist="38100" dir="2700000" algn="tl" rotWithShape="0">
              <a:prstClr val="black">
                <a:alpha val="40000"/>
              </a:prstClr>
            </a:outerShdw>
          </a:effectLst>
        </p:spPr>
        <p:txBody>
          <a:bodyPr wrap="none">
            <a:spAutoFit/>
          </a:bodyPr>
          <a:lstStyle/>
          <a:p>
            <a:pPr>
              <a:defRPr/>
            </a:pPr>
            <a:r>
              <a:rPr lang="th-TH" b="1" dirty="0">
                <a:solidFill>
                  <a:schemeClr val="accent6">
                    <a:lumMod val="75000"/>
                  </a:schemeClr>
                </a:solidFill>
                <a:latin typeface="Tahoma" pitchFamily="34" charset="0"/>
                <a:ea typeface="Tahoma" pitchFamily="34" charset="0"/>
                <a:cs typeface="Tahoma" pitchFamily="34" charset="0"/>
              </a:rPr>
              <a:t>เครื่องมือสำหรับช่วยประเมิน </a:t>
            </a:r>
            <a:r>
              <a:rPr lang="en-US" b="1" dirty="0">
                <a:solidFill>
                  <a:schemeClr val="accent6">
                    <a:lumMod val="75000"/>
                  </a:schemeClr>
                </a:solidFill>
                <a:latin typeface="Tahoma" pitchFamily="34" charset="0"/>
                <a:ea typeface="Tahoma" pitchFamily="34" charset="0"/>
                <a:cs typeface="Tahoma" pitchFamily="34" charset="0"/>
              </a:rPr>
              <a:t>Performance</a:t>
            </a:r>
            <a:endParaRPr lang="th-TH" b="1" dirty="0">
              <a:solidFill>
                <a:schemeClr val="accent6">
                  <a:lumMod val="75000"/>
                </a:schemeClr>
              </a:solidFill>
              <a:latin typeface="Tahoma" pitchFamily="34" charset="0"/>
              <a:ea typeface="Tahoma" pitchFamily="34" charset="0"/>
              <a:cs typeface="Tahoma" pitchFamily="34" charset="0"/>
            </a:endParaRPr>
          </a:p>
        </p:txBody>
      </p:sp>
      <p:sp>
        <p:nvSpPr>
          <p:cNvPr id="3" name="TextBox 2"/>
          <p:cNvSpPr txBox="1"/>
          <p:nvPr/>
        </p:nvSpPr>
        <p:spPr>
          <a:xfrm>
            <a:off x="395288" y="1628775"/>
            <a:ext cx="8451850" cy="3754438"/>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txBody>
          <a:bodyPr>
            <a:spAutoFit/>
          </a:bodyPr>
          <a:lstStyle/>
          <a:p>
            <a:pPr>
              <a:lnSpc>
                <a:spcPct val="150000"/>
              </a:lnSpc>
              <a:defRPr/>
            </a:pPr>
            <a:r>
              <a:rPr lang="en-US" dirty="0">
                <a:latin typeface="Tahoma" pitchFamily="34" charset="0"/>
                <a:ea typeface="Tahoma" pitchFamily="34" charset="0"/>
                <a:cs typeface="Tahoma" pitchFamily="34" charset="0"/>
              </a:rPr>
              <a:t>THIP (Thailand Hospital Indicator Project)</a:t>
            </a:r>
            <a:endParaRPr lang="th-TH" dirty="0">
              <a:latin typeface="Tahoma" pitchFamily="34" charset="0"/>
              <a:ea typeface="Tahoma" pitchFamily="34" charset="0"/>
              <a:cs typeface="Tahoma" pitchFamily="34" charset="0"/>
            </a:endParaRPr>
          </a:p>
          <a:p>
            <a:pPr>
              <a:lnSpc>
                <a:spcPct val="150000"/>
              </a:lnSpc>
              <a:defRPr/>
            </a:pPr>
            <a:r>
              <a:rPr lang="en-US" dirty="0">
                <a:solidFill>
                  <a:srgbClr val="0033CC"/>
                </a:solidFill>
                <a:latin typeface="Tahoma" pitchFamily="34" charset="0"/>
                <a:ea typeface="Tahoma" pitchFamily="34" charset="0"/>
                <a:cs typeface="Tahoma" pitchFamily="34" charset="0"/>
              </a:rPr>
              <a:t>Quality from Patient Experience </a:t>
            </a:r>
          </a:p>
          <a:p>
            <a:pPr marL="457200" indent="-457200">
              <a:buFont typeface="Arial" pitchFamily="34" charset="0"/>
              <a:buChar char="•"/>
              <a:defRPr/>
            </a:pPr>
            <a:r>
              <a:rPr lang="en-US" dirty="0">
                <a:solidFill>
                  <a:srgbClr val="0033CC"/>
                </a:solidFill>
                <a:latin typeface="Tahoma" pitchFamily="34" charset="0"/>
                <a:ea typeface="Tahoma" pitchFamily="34" charset="0"/>
                <a:cs typeface="Tahoma" pitchFamily="34" charset="0"/>
              </a:rPr>
              <a:t>National Survey</a:t>
            </a:r>
          </a:p>
          <a:p>
            <a:pPr marL="457200" indent="-457200">
              <a:buFont typeface="Arial" pitchFamily="34" charset="0"/>
              <a:buChar char="•"/>
              <a:defRPr/>
            </a:pPr>
            <a:r>
              <a:rPr lang="en-US" dirty="0">
                <a:solidFill>
                  <a:srgbClr val="0033CC"/>
                </a:solidFill>
                <a:latin typeface="Tahoma" pitchFamily="34" charset="0"/>
                <a:ea typeface="Tahoma" pitchFamily="34" charset="0"/>
                <a:cs typeface="Tahoma" pitchFamily="34" charset="0"/>
              </a:rPr>
              <a:t>Hospital Survey</a:t>
            </a:r>
          </a:p>
          <a:p>
            <a:pPr marL="457200" indent="-457200">
              <a:buFont typeface="Arial" pitchFamily="34" charset="0"/>
              <a:buChar char="•"/>
              <a:defRPr/>
            </a:pPr>
            <a:r>
              <a:rPr lang="en-US" dirty="0">
                <a:solidFill>
                  <a:srgbClr val="0033CC"/>
                </a:solidFill>
                <a:latin typeface="Tahoma" pitchFamily="34" charset="0"/>
                <a:ea typeface="Tahoma" pitchFamily="34" charset="0"/>
                <a:cs typeface="Tahoma" pitchFamily="34" charset="0"/>
              </a:rPr>
              <a:t>Dialogue with Stakeholder</a:t>
            </a:r>
          </a:p>
          <a:p>
            <a:pPr marL="457200" indent="-457200">
              <a:buFont typeface="Arial" pitchFamily="34" charset="0"/>
              <a:buChar char="•"/>
              <a:defRPr/>
            </a:pPr>
            <a:r>
              <a:rPr lang="en-US" dirty="0">
                <a:solidFill>
                  <a:srgbClr val="0033CC"/>
                </a:solidFill>
                <a:latin typeface="Tahoma" pitchFamily="34" charset="0"/>
                <a:ea typeface="Tahoma" pitchFamily="34" charset="0"/>
                <a:cs typeface="Tahoma" pitchFamily="34" charset="0"/>
              </a:rPr>
              <a:t>Listening in Daily Life</a:t>
            </a:r>
            <a:endParaRPr lang="th-TH" dirty="0">
              <a:solidFill>
                <a:srgbClr val="0033CC"/>
              </a:solidFill>
              <a:latin typeface="Tahoma" pitchFamily="34" charset="0"/>
              <a:ea typeface="Tahoma" pitchFamily="34" charset="0"/>
              <a:cs typeface="Tahoma" pitchFamily="34" charset="0"/>
            </a:endParaRPr>
          </a:p>
          <a:p>
            <a:pPr>
              <a:lnSpc>
                <a:spcPct val="150000"/>
              </a:lnSpc>
              <a:defRPr/>
            </a:pPr>
            <a:r>
              <a:rPr lang="en-US" dirty="0">
                <a:latin typeface="Tahoma" pitchFamily="34" charset="0"/>
                <a:ea typeface="Tahoma" pitchFamily="34" charset="0"/>
                <a:cs typeface="Tahoma" pitchFamily="34" charset="0"/>
              </a:rPr>
              <a:t>Evaluation Toolkit</a:t>
            </a:r>
            <a:endParaRPr lang="en-US" dirty="0">
              <a:solidFill>
                <a:schemeClr val="accent3">
                  <a:lumMod val="75000"/>
                </a:schemeClr>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750" y="333375"/>
            <a:ext cx="7993063" cy="954088"/>
          </a:xfrm>
          <a:prstGeom prst="rect">
            <a:avLst/>
          </a:prstGeom>
          <a:noFill/>
          <a:effectLst>
            <a:outerShdw blurRad="50800" dist="38100" dir="2700000" algn="tl" rotWithShape="0">
              <a:prstClr val="black">
                <a:alpha val="40000"/>
              </a:prstClr>
            </a:outerShdw>
          </a:effectLst>
        </p:spPr>
        <p:txBody>
          <a:bodyPr>
            <a:spAutoFit/>
          </a:bodyPr>
          <a:lstStyle/>
          <a:p>
            <a:pPr>
              <a:defRPr/>
            </a:pPr>
            <a:r>
              <a:rPr lang="en-US" b="1" dirty="0">
                <a:solidFill>
                  <a:schemeClr val="accent6">
                    <a:lumMod val="75000"/>
                  </a:schemeClr>
                </a:solidFill>
                <a:latin typeface="Tahoma" pitchFamily="34" charset="0"/>
                <a:ea typeface="Tahoma" pitchFamily="34" charset="0"/>
                <a:cs typeface="Tahoma" pitchFamily="34" charset="0"/>
              </a:rPr>
              <a:t>Evaluation Toolkit Example: </a:t>
            </a:r>
          </a:p>
          <a:p>
            <a:pPr algn="r">
              <a:defRPr/>
            </a:pPr>
            <a:r>
              <a:rPr lang="en-US" b="1" dirty="0">
                <a:solidFill>
                  <a:schemeClr val="accent3">
                    <a:lumMod val="75000"/>
                  </a:schemeClr>
                </a:solidFill>
                <a:latin typeface="Tahoma" pitchFamily="34" charset="0"/>
                <a:ea typeface="Tahoma" pitchFamily="34" charset="0"/>
                <a:cs typeface="Tahoma" pitchFamily="34" charset="0"/>
              </a:rPr>
              <a:t>Information &amp; Knowledge Management</a:t>
            </a:r>
            <a:endParaRPr lang="th-TH" b="1" dirty="0">
              <a:solidFill>
                <a:schemeClr val="accent3">
                  <a:lumMod val="75000"/>
                </a:schemeClr>
              </a:solidFill>
              <a:latin typeface="Tahoma" pitchFamily="34" charset="0"/>
              <a:ea typeface="Tahoma" pitchFamily="34" charset="0"/>
              <a:cs typeface="Tahoma" pitchFamily="34" charset="0"/>
            </a:endParaRPr>
          </a:p>
        </p:txBody>
      </p:sp>
      <p:sp>
        <p:nvSpPr>
          <p:cNvPr id="5" name="TextBox 4"/>
          <p:cNvSpPr txBox="1"/>
          <p:nvPr/>
        </p:nvSpPr>
        <p:spPr>
          <a:xfrm>
            <a:off x="395288" y="1412875"/>
            <a:ext cx="8451850" cy="4432300"/>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txBody>
          <a:bodyPr>
            <a:spAutoFit/>
          </a:bodyPr>
          <a:lstStyle/>
          <a:p>
            <a:pPr>
              <a:defRPr/>
            </a:pPr>
            <a:r>
              <a:rPr lang="en-US" dirty="0">
                <a:latin typeface="Tahoma" pitchFamily="34" charset="0"/>
                <a:ea typeface="Tahoma" pitchFamily="34" charset="0"/>
                <a:cs typeface="Tahoma" pitchFamily="34" charset="0"/>
              </a:rPr>
              <a:t>Measurement System: alignment , analysis, use</a:t>
            </a:r>
            <a:endParaRPr lang="th-TH" dirty="0">
              <a:latin typeface="Tahoma" pitchFamily="34" charset="0"/>
              <a:ea typeface="Tahoma" pitchFamily="34" charset="0"/>
              <a:cs typeface="Tahoma" pitchFamily="34" charset="0"/>
            </a:endParaRPr>
          </a:p>
          <a:p>
            <a:pPr>
              <a:spcBef>
                <a:spcPts val="1200"/>
              </a:spcBef>
              <a:defRPr/>
            </a:pPr>
            <a:r>
              <a:rPr lang="en-US" dirty="0">
                <a:solidFill>
                  <a:srgbClr val="0033CC"/>
                </a:solidFill>
                <a:latin typeface="Tahoma" pitchFamily="34" charset="0"/>
                <a:ea typeface="Tahoma" pitchFamily="34" charset="0"/>
                <a:cs typeface="Tahoma" pitchFamily="34" charset="0"/>
              </a:rPr>
              <a:t>Information Availability &amp; Reliability</a:t>
            </a:r>
            <a:endParaRPr lang="th-TH" dirty="0">
              <a:solidFill>
                <a:srgbClr val="0033CC"/>
              </a:solidFill>
              <a:latin typeface="Tahoma" pitchFamily="34" charset="0"/>
              <a:ea typeface="Tahoma" pitchFamily="34" charset="0"/>
              <a:cs typeface="Tahoma" pitchFamily="34" charset="0"/>
            </a:endParaRPr>
          </a:p>
          <a:p>
            <a:pPr marL="457200" indent="-279400">
              <a:buFont typeface="Arial" pitchFamily="34" charset="0"/>
              <a:buChar char="•"/>
              <a:defRPr/>
            </a:pPr>
            <a:r>
              <a:rPr lang="th-TH" dirty="0">
                <a:solidFill>
                  <a:srgbClr val="0033CC"/>
                </a:solidFill>
                <a:latin typeface="Tahoma" pitchFamily="34" charset="0"/>
                <a:ea typeface="Tahoma" pitchFamily="34" charset="0"/>
                <a:cs typeface="Tahoma" pitchFamily="34" charset="0"/>
              </a:rPr>
              <a:t>ขอให้ รพ.สร้างกระบวนการรับเสียงสะท้อนจากผู้ใช้ระบบสารสนเทศแต่ละกลุ่ม นำข้อมูลที่ได้มาใช้ประโยชน์ และมานำเสนอในระหว่างการเยี่ยมสำรวจ</a:t>
            </a:r>
          </a:p>
          <a:p>
            <a:pPr>
              <a:spcBef>
                <a:spcPts val="1200"/>
              </a:spcBef>
              <a:defRPr/>
            </a:pPr>
            <a:r>
              <a:rPr lang="en-US" dirty="0">
                <a:latin typeface="Tahoma" pitchFamily="34" charset="0"/>
                <a:ea typeface="Tahoma" pitchFamily="34" charset="0"/>
                <a:cs typeface="Tahoma" pitchFamily="34" charset="0"/>
              </a:rPr>
              <a:t>Information Security</a:t>
            </a:r>
          </a:p>
          <a:p>
            <a:pPr>
              <a:spcBef>
                <a:spcPts val="1200"/>
              </a:spcBef>
              <a:defRPr/>
            </a:pPr>
            <a:r>
              <a:rPr lang="en-US" dirty="0">
                <a:solidFill>
                  <a:srgbClr val="0033CC"/>
                </a:solidFill>
                <a:latin typeface="Tahoma" pitchFamily="34" charset="0"/>
                <a:ea typeface="Tahoma" pitchFamily="34" charset="0"/>
                <a:cs typeface="Tahoma" pitchFamily="34" charset="0"/>
              </a:rPr>
              <a:t>Knowledge Management</a:t>
            </a:r>
          </a:p>
          <a:p>
            <a:pPr marL="457200" indent="-457200">
              <a:buFont typeface="Arial" pitchFamily="34" charset="0"/>
              <a:buChar char="•"/>
              <a:defRPr/>
            </a:pPr>
            <a:r>
              <a:rPr lang="en-US" dirty="0">
                <a:solidFill>
                  <a:srgbClr val="0033CC"/>
                </a:solidFill>
                <a:latin typeface="Tahoma" pitchFamily="34" charset="0"/>
                <a:ea typeface="Tahoma" pitchFamily="34" charset="0"/>
                <a:cs typeface="Tahoma" pitchFamily="34" charset="0"/>
              </a:rPr>
              <a:t>Tacit Knowledge</a:t>
            </a:r>
          </a:p>
          <a:p>
            <a:pPr marL="457200" indent="-457200">
              <a:buFont typeface="Arial" pitchFamily="34" charset="0"/>
              <a:buChar char="•"/>
              <a:defRPr/>
            </a:pPr>
            <a:r>
              <a:rPr lang="en-US" dirty="0">
                <a:solidFill>
                  <a:srgbClr val="0033CC"/>
                </a:solidFill>
                <a:latin typeface="Tahoma" pitchFamily="34" charset="0"/>
                <a:ea typeface="Tahoma" pitchFamily="34" charset="0"/>
                <a:cs typeface="Tahoma" pitchFamily="34" charset="0"/>
              </a:rPr>
              <a:t>Explicit Knowledge</a:t>
            </a:r>
          </a:p>
        </p:txBody>
      </p:sp>
      <p:sp>
        <p:nvSpPr>
          <p:cNvPr id="6" name="TextBox 5"/>
          <p:cNvSpPr txBox="1"/>
          <p:nvPr/>
        </p:nvSpPr>
        <p:spPr>
          <a:xfrm>
            <a:off x="611188" y="5641975"/>
            <a:ext cx="7993062" cy="523875"/>
          </a:xfrm>
          <a:prstGeom prst="rect">
            <a:avLst/>
          </a:prstGeom>
          <a:noFill/>
          <a:effectLst>
            <a:outerShdw blurRad="50800" dist="38100" dir="2700000" algn="tl" rotWithShape="0">
              <a:prstClr val="black">
                <a:alpha val="40000"/>
              </a:prstClr>
            </a:outerShdw>
          </a:effectLst>
        </p:spPr>
        <p:txBody>
          <a:bodyPr>
            <a:spAutoFit/>
          </a:bodyPr>
          <a:lstStyle/>
          <a:p>
            <a:pPr algn="r">
              <a:defRPr/>
            </a:pPr>
            <a:r>
              <a:rPr lang="en-US" b="1" dirty="0">
                <a:solidFill>
                  <a:schemeClr val="accent3">
                    <a:lumMod val="75000"/>
                  </a:schemeClr>
                </a:solidFill>
                <a:latin typeface="Tahoma" pitchFamily="34" charset="0"/>
                <a:ea typeface="Tahoma" pitchFamily="34" charset="0"/>
                <a:cs typeface="Tahoma" pitchFamily="34" charset="0"/>
                <a:hlinkClick r:id="rId2" action="ppaction://hlinkfile"/>
              </a:rPr>
              <a:t>ISMP Medication Safety</a:t>
            </a:r>
            <a:endParaRPr lang="th-TH" b="1" dirty="0">
              <a:solidFill>
                <a:schemeClr val="accent3">
                  <a:lumMod val="75000"/>
                </a:schemeClr>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5"/>
          <p:cNvSpPr txBox="1">
            <a:spLocks noChangeArrowheads="1"/>
          </p:cNvSpPr>
          <p:nvPr/>
        </p:nvSpPr>
        <p:spPr bwMode="auto">
          <a:xfrm>
            <a:off x="250825" y="250825"/>
            <a:ext cx="5476875" cy="708025"/>
          </a:xfrm>
          <a:prstGeom prst="rect">
            <a:avLst/>
          </a:prstGeom>
          <a:solidFill>
            <a:srgbClr val="FFCCFF"/>
          </a:solidFill>
          <a:ln>
            <a:noFill/>
          </a:ln>
          <a:effectLst>
            <a:outerShdw blurRad="50800" dist="38100" dir="2700000" algn="tl" rotWithShape="0">
              <a:prstClr val="black">
                <a:alpha val="40000"/>
              </a:prstClr>
            </a:outerShdw>
          </a:effectLst>
        </p:spPr>
        <p:txBody>
          <a:bodyPr>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algn="ctr" eaLnBrk="1" hangingPunct="1">
              <a:spcBef>
                <a:spcPct val="50000"/>
              </a:spcBef>
              <a:defRPr/>
            </a:pPr>
            <a:r>
              <a:rPr lang="th-TH" sz="4000" b="1" dirty="0" smtClean="0">
                <a:latin typeface="FreesiaUPC" pitchFamily="34" charset="-34"/>
                <a:cs typeface="FreesiaUPC" pitchFamily="34" charset="-34"/>
              </a:rPr>
              <a:t>ใช้มาตรฐาน </a:t>
            </a:r>
            <a:r>
              <a:rPr lang="en-US" sz="4000" b="1" dirty="0" smtClean="0">
                <a:latin typeface="FreesiaUPC" pitchFamily="34" charset="-34"/>
                <a:cs typeface="FreesiaUPC" pitchFamily="34" charset="-34"/>
              </a:rPr>
              <a:t>HA </a:t>
            </a:r>
            <a:r>
              <a:rPr lang="th-TH" sz="4000" b="1" dirty="0" smtClean="0">
                <a:latin typeface="FreesiaUPC" pitchFamily="34" charset="-34"/>
                <a:cs typeface="FreesiaUPC" pitchFamily="34" charset="-34"/>
              </a:rPr>
              <a:t>ให้คุ้ม</a:t>
            </a:r>
            <a:endParaRPr lang="en-US" sz="4000" b="1" dirty="0" smtClean="0">
              <a:latin typeface="FreesiaUPC" pitchFamily="34" charset="-34"/>
              <a:cs typeface="FreesiaUPC" pitchFamily="34" charset="-34"/>
            </a:endParaRPr>
          </a:p>
        </p:txBody>
      </p:sp>
      <p:sp>
        <p:nvSpPr>
          <p:cNvPr id="3" name="TextBox 4"/>
          <p:cNvSpPr txBox="1">
            <a:spLocks noChangeArrowheads="1"/>
          </p:cNvSpPr>
          <p:nvPr/>
        </p:nvSpPr>
        <p:spPr bwMode="auto">
          <a:xfrm>
            <a:off x="468313" y="989013"/>
            <a:ext cx="8280400" cy="547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eaLnBrk="1" hangingPunct="1">
              <a:defRPr/>
            </a:pPr>
            <a:r>
              <a:rPr lang="en-US" b="1" dirty="0" smtClean="0">
                <a:cs typeface="Arial" pitchFamily="34" charset="0"/>
              </a:rPr>
              <a:t>Systematic Approach</a:t>
            </a:r>
            <a:endParaRPr lang="th-TH" b="1" dirty="0">
              <a:cs typeface="FreesiaUPC" pitchFamily="34" charset="-34"/>
            </a:endParaRPr>
          </a:p>
          <a:p>
            <a:pPr marL="571500" indent="-303213" eaLnBrk="1" hangingPunct="1">
              <a:buFont typeface="Arial" pitchFamily="34" charset="0"/>
              <a:buChar char="•"/>
              <a:defRPr/>
            </a:pPr>
            <a:r>
              <a:rPr lang="en-US" b="1" dirty="0" smtClean="0">
                <a:solidFill>
                  <a:srgbClr val="0033CC"/>
                </a:solidFill>
                <a:cs typeface="Arial" pitchFamily="34" charset="0"/>
              </a:rPr>
              <a:t>Defined, Repeatable, Measurable, Learning</a:t>
            </a:r>
          </a:p>
          <a:p>
            <a:pPr eaLnBrk="1" hangingPunct="1">
              <a:spcBef>
                <a:spcPts val="1200"/>
              </a:spcBef>
              <a:defRPr/>
            </a:pPr>
            <a:r>
              <a:rPr lang="en-US" b="1" dirty="0" smtClean="0">
                <a:cs typeface="Arial" pitchFamily="34" charset="0"/>
              </a:rPr>
              <a:t>Effective Approach</a:t>
            </a:r>
            <a:endParaRPr lang="th-TH" b="1" dirty="0">
              <a:cs typeface="FreesiaUPC" pitchFamily="34" charset="-34"/>
            </a:endParaRPr>
          </a:p>
          <a:p>
            <a:pPr marL="571500" indent="-303213" eaLnBrk="1" hangingPunct="1">
              <a:buFont typeface="Arial" pitchFamily="34" charset="0"/>
              <a:buChar char="•"/>
              <a:defRPr/>
            </a:pPr>
            <a:r>
              <a:rPr lang="en-US" b="1" dirty="0" smtClean="0">
                <a:solidFill>
                  <a:srgbClr val="0033CC"/>
                </a:solidFill>
                <a:cs typeface="Arial" pitchFamily="34" charset="0"/>
              </a:rPr>
              <a:t>Sound &amp; appropriate process</a:t>
            </a:r>
          </a:p>
          <a:p>
            <a:pPr marL="571500" indent="-303213" eaLnBrk="1" hangingPunct="1">
              <a:buFont typeface="Arial" pitchFamily="34" charset="0"/>
              <a:buChar char="•"/>
              <a:defRPr/>
            </a:pPr>
            <a:r>
              <a:rPr lang="en-US" b="1" dirty="0" smtClean="0">
                <a:solidFill>
                  <a:srgbClr val="0033CC"/>
                </a:solidFill>
                <a:cs typeface="Arial" pitchFamily="34" charset="0"/>
              </a:rPr>
              <a:t>Good outcome (qualitative &amp; quantitative)</a:t>
            </a:r>
            <a:endParaRPr lang="en-US" b="1" dirty="0">
              <a:solidFill>
                <a:srgbClr val="0033CC"/>
              </a:solidFill>
              <a:cs typeface="Arial" pitchFamily="34" charset="0"/>
            </a:endParaRPr>
          </a:p>
          <a:p>
            <a:pPr eaLnBrk="1" hangingPunct="1">
              <a:spcBef>
                <a:spcPts val="1200"/>
              </a:spcBef>
              <a:defRPr/>
            </a:pPr>
            <a:r>
              <a:rPr lang="en-US" b="1" dirty="0" smtClean="0">
                <a:cs typeface="Arial" pitchFamily="34" charset="0"/>
              </a:rPr>
              <a:t>Coverage of Deployment</a:t>
            </a:r>
          </a:p>
          <a:p>
            <a:pPr eaLnBrk="1" hangingPunct="1">
              <a:spcBef>
                <a:spcPts val="1200"/>
              </a:spcBef>
              <a:defRPr/>
            </a:pPr>
            <a:r>
              <a:rPr lang="en-US" b="1" dirty="0" smtClean="0">
                <a:cs typeface="Arial" pitchFamily="34" charset="0"/>
              </a:rPr>
              <a:t>Maturity of Development</a:t>
            </a:r>
            <a:endParaRPr lang="th-TH" b="1" dirty="0">
              <a:cs typeface="FreesiaUPC" pitchFamily="34" charset="-34"/>
            </a:endParaRPr>
          </a:p>
          <a:p>
            <a:pPr marL="571500" indent="-303213" eaLnBrk="1" hangingPunct="1">
              <a:buFont typeface="Arial" pitchFamily="34" charset="0"/>
              <a:buChar char="•"/>
              <a:defRPr/>
            </a:pPr>
            <a:r>
              <a:rPr lang="en-US" b="1" dirty="0" smtClean="0">
                <a:solidFill>
                  <a:srgbClr val="0033CC"/>
                </a:solidFill>
                <a:cs typeface="Arial" pitchFamily="34" charset="0"/>
              </a:rPr>
              <a:t>Evaluation &amp; improvement</a:t>
            </a:r>
          </a:p>
          <a:p>
            <a:pPr marL="571500" indent="-303213" eaLnBrk="1" hangingPunct="1">
              <a:buFont typeface="Arial" pitchFamily="34" charset="0"/>
              <a:buChar char="•"/>
              <a:defRPr/>
            </a:pPr>
            <a:r>
              <a:rPr lang="en-US" b="1" dirty="0" smtClean="0">
                <a:solidFill>
                  <a:srgbClr val="0033CC"/>
                </a:solidFill>
                <a:cs typeface="Arial" pitchFamily="34" charset="0"/>
              </a:rPr>
              <a:t>Integration, Innovation</a:t>
            </a:r>
          </a:p>
          <a:p>
            <a:pPr marL="571500" indent="-303213" eaLnBrk="1" hangingPunct="1">
              <a:buFont typeface="Arial" pitchFamily="34" charset="0"/>
              <a:buChar char="•"/>
              <a:defRPr/>
            </a:pPr>
            <a:r>
              <a:rPr lang="en-US" b="1" dirty="0" smtClean="0">
                <a:solidFill>
                  <a:srgbClr val="0033CC"/>
                </a:solidFill>
                <a:cs typeface="Arial" pitchFamily="34" charset="0"/>
              </a:rPr>
              <a:t>Benchmarking</a:t>
            </a:r>
          </a:p>
          <a:p>
            <a:pPr eaLnBrk="1" hangingPunct="1">
              <a:defRPr/>
            </a:pPr>
            <a:r>
              <a:rPr lang="th-TH" sz="4000" b="1" dirty="0" smtClean="0">
                <a:latin typeface="FreesiaUPC" pitchFamily="34" charset="-34"/>
                <a:cs typeface="FreesiaUPC" pitchFamily="34" charset="-34"/>
              </a:rPr>
              <a:t>เป็นฐานสู่ความเป็นเลิศ ด้วย </a:t>
            </a:r>
            <a:r>
              <a:rPr lang="en-US" sz="4000" b="1" dirty="0" smtClean="0">
                <a:latin typeface="FreesiaUPC" pitchFamily="34" charset="-34"/>
                <a:cs typeface="FreesiaUPC" pitchFamily="34" charset="-34"/>
              </a:rPr>
              <a:t>Integrated Management </a:t>
            </a:r>
            <a:endParaRPr lang="th-TH" sz="4000" b="1" dirty="0">
              <a:solidFill>
                <a:srgbClr val="0033CC"/>
              </a:solidFill>
              <a:latin typeface="FreesiaUPC" pitchFamily="34" charset="-34"/>
              <a:cs typeface="FreesiaUPC" pitchFamily="34" charset="-34"/>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914400" y="2119313"/>
            <a:ext cx="1524000" cy="762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4"/>
          <p:cNvSpPr/>
          <p:nvPr/>
        </p:nvSpPr>
        <p:spPr>
          <a:xfrm>
            <a:off x="1066800" y="2728913"/>
            <a:ext cx="1524000" cy="762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p:cNvSpPr/>
          <p:nvPr/>
        </p:nvSpPr>
        <p:spPr>
          <a:xfrm>
            <a:off x="1219200" y="3338513"/>
            <a:ext cx="1524000" cy="7620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solidFill>
            </a:endParaRPr>
          </a:p>
        </p:txBody>
      </p:sp>
      <p:sp>
        <p:nvSpPr>
          <p:cNvPr id="7" name="Oval 6"/>
          <p:cNvSpPr/>
          <p:nvPr/>
        </p:nvSpPr>
        <p:spPr>
          <a:xfrm>
            <a:off x="3886200" y="2500313"/>
            <a:ext cx="1524000" cy="762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3886200" y="4329113"/>
            <a:ext cx="1524000" cy="762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 name="Group 29"/>
          <p:cNvGrpSpPr>
            <a:grpSpLocks/>
          </p:cNvGrpSpPr>
          <p:nvPr/>
        </p:nvGrpSpPr>
        <p:grpSpPr bwMode="auto">
          <a:xfrm>
            <a:off x="6781800" y="3276600"/>
            <a:ext cx="1524000" cy="823913"/>
            <a:chOff x="6781800" y="3276600"/>
            <a:chExt cx="1524000" cy="823555"/>
          </a:xfrm>
        </p:grpSpPr>
        <p:sp>
          <p:nvSpPr>
            <p:cNvPr id="9" name="Oval 8"/>
            <p:cNvSpPr/>
            <p:nvPr/>
          </p:nvSpPr>
          <p:spPr>
            <a:xfrm>
              <a:off x="6781800" y="3338486"/>
              <a:ext cx="1524000" cy="761669"/>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70" name="TextBox 10"/>
            <p:cNvSpPr txBox="1">
              <a:spLocks noChangeArrowheads="1"/>
            </p:cNvSpPr>
            <p:nvPr/>
          </p:nvSpPr>
          <p:spPr bwMode="auto">
            <a:xfrm>
              <a:off x="6934200" y="3276600"/>
              <a:ext cx="1219200" cy="584775"/>
            </a:xfrm>
            <a:prstGeom prst="rect">
              <a:avLst/>
            </a:prstGeom>
            <a:noFill/>
            <a:ln w="9525">
              <a:noFill/>
              <a:miter lim="800000"/>
              <a:headEnd/>
              <a:tailEnd/>
            </a:ln>
          </p:spPr>
          <p:txBody>
            <a:bodyPr>
              <a:spAutoFit/>
            </a:bodyPr>
            <a:lstStyle/>
            <a:p>
              <a:pPr algn="ctr"/>
              <a:r>
                <a:rPr lang="en-US" sz="1600" b="1"/>
                <a:t>Get Results</a:t>
              </a:r>
            </a:p>
            <a:p>
              <a:pPr algn="ctr"/>
              <a:r>
                <a:rPr lang="en-US" sz="1600" b="1"/>
                <a:t>Be Valued</a:t>
              </a:r>
            </a:p>
          </p:txBody>
        </p:sp>
      </p:grpSp>
      <p:sp>
        <p:nvSpPr>
          <p:cNvPr id="10248" name="TextBox 12"/>
          <p:cNvSpPr txBox="1">
            <a:spLocks noChangeArrowheads="1"/>
          </p:cNvSpPr>
          <p:nvPr/>
        </p:nvSpPr>
        <p:spPr bwMode="auto">
          <a:xfrm>
            <a:off x="3962400" y="2662238"/>
            <a:ext cx="1371600" cy="523875"/>
          </a:xfrm>
          <a:prstGeom prst="rect">
            <a:avLst/>
          </a:prstGeom>
          <a:noFill/>
          <a:ln w="9525">
            <a:noFill/>
            <a:miter lim="800000"/>
            <a:headEnd/>
            <a:tailEnd/>
          </a:ln>
        </p:spPr>
        <p:txBody>
          <a:bodyPr>
            <a:spAutoFit/>
          </a:bodyPr>
          <a:lstStyle/>
          <a:p>
            <a:pPr algn="ctr"/>
            <a:r>
              <a:rPr lang="en-US" sz="1400" b="1">
                <a:cs typeface="Arial" pitchFamily="34" charset="0"/>
              </a:rPr>
              <a:t>Engaged Workers</a:t>
            </a:r>
          </a:p>
        </p:txBody>
      </p:sp>
      <p:sp>
        <p:nvSpPr>
          <p:cNvPr id="10249" name="TextBox 13"/>
          <p:cNvSpPr txBox="1">
            <a:spLocks noChangeArrowheads="1"/>
          </p:cNvSpPr>
          <p:nvPr/>
        </p:nvSpPr>
        <p:spPr bwMode="auto">
          <a:xfrm>
            <a:off x="3962400" y="4414838"/>
            <a:ext cx="1371600" cy="523875"/>
          </a:xfrm>
          <a:prstGeom prst="rect">
            <a:avLst/>
          </a:prstGeom>
          <a:noFill/>
          <a:ln w="9525">
            <a:noFill/>
            <a:miter lim="800000"/>
            <a:headEnd/>
            <a:tailEnd/>
          </a:ln>
        </p:spPr>
        <p:txBody>
          <a:bodyPr>
            <a:spAutoFit/>
          </a:bodyPr>
          <a:lstStyle/>
          <a:p>
            <a:pPr algn="ctr"/>
            <a:r>
              <a:rPr lang="en-US" sz="1400" b="1">
                <a:cs typeface="Arial" pitchFamily="34" charset="0"/>
              </a:rPr>
              <a:t>Work Processes</a:t>
            </a:r>
          </a:p>
        </p:txBody>
      </p:sp>
      <p:sp>
        <p:nvSpPr>
          <p:cNvPr id="10250" name="TextBox 14"/>
          <p:cNvSpPr txBox="1">
            <a:spLocks noChangeArrowheads="1"/>
          </p:cNvSpPr>
          <p:nvPr/>
        </p:nvSpPr>
        <p:spPr bwMode="auto">
          <a:xfrm>
            <a:off x="1295400" y="3567113"/>
            <a:ext cx="1371600" cy="307975"/>
          </a:xfrm>
          <a:prstGeom prst="rect">
            <a:avLst/>
          </a:prstGeom>
          <a:noFill/>
          <a:ln w="9525">
            <a:noFill/>
            <a:miter lim="800000"/>
            <a:headEnd/>
            <a:tailEnd/>
          </a:ln>
        </p:spPr>
        <p:txBody>
          <a:bodyPr>
            <a:spAutoFit/>
          </a:bodyPr>
          <a:lstStyle/>
          <a:p>
            <a:pPr algn="ctr"/>
            <a:r>
              <a:rPr lang="en-US" sz="1400" b="1">
                <a:cs typeface="Arial" pitchFamily="34" charset="0"/>
              </a:rPr>
              <a:t>Strategy</a:t>
            </a:r>
          </a:p>
        </p:txBody>
      </p:sp>
      <p:sp>
        <p:nvSpPr>
          <p:cNvPr id="10251" name="TextBox 15"/>
          <p:cNvSpPr txBox="1">
            <a:spLocks noChangeArrowheads="1"/>
          </p:cNvSpPr>
          <p:nvPr/>
        </p:nvSpPr>
        <p:spPr bwMode="auto">
          <a:xfrm>
            <a:off x="990600" y="2195513"/>
            <a:ext cx="1371600" cy="522287"/>
          </a:xfrm>
          <a:prstGeom prst="rect">
            <a:avLst/>
          </a:prstGeom>
          <a:noFill/>
          <a:ln w="9525">
            <a:noFill/>
            <a:miter lim="800000"/>
            <a:headEnd/>
            <a:tailEnd/>
          </a:ln>
        </p:spPr>
        <p:txBody>
          <a:bodyPr>
            <a:spAutoFit/>
          </a:bodyPr>
          <a:lstStyle/>
          <a:p>
            <a:pPr algn="ctr"/>
            <a:r>
              <a:rPr lang="en-US" sz="1400" b="1">
                <a:cs typeface="Arial" pitchFamily="34" charset="0"/>
              </a:rPr>
              <a:t>Engaged Customers</a:t>
            </a:r>
          </a:p>
        </p:txBody>
      </p:sp>
      <p:sp>
        <p:nvSpPr>
          <p:cNvPr id="10252" name="TextBox 16"/>
          <p:cNvSpPr txBox="1">
            <a:spLocks noChangeArrowheads="1"/>
          </p:cNvSpPr>
          <p:nvPr/>
        </p:nvSpPr>
        <p:spPr bwMode="auto">
          <a:xfrm>
            <a:off x="1143000" y="2954338"/>
            <a:ext cx="1371600" cy="307975"/>
          </a:xfrm>
          <a:prstGeom prst="rect">
            <a:avLst/>
          </a:prstGeom>
          <a:noFill/>
          <a:ln w="9525">
            <a:noFill/>
            <a:miter lim="800000"/>
            <a:headEnd/>
            <a:tailEnd/>
          </a:ln>
        </p:spPr>
        <p:txBody>
          <a:bodyPr>
            <a:spAutoFit/>
          </a:bodyPr>
          <a:lstStyle/>
          <a:p>
            <a:pPr algn="ctr"/>
            <a:r>
              <a:rPr lang="en-US" sz="1400" b="1">
                <a:cs typeface="Arial" pitchFamily="34" charset="0"/>
              </a:rPr>
              <a:t>Leadership</a:t>
            </a:r>
          </a:p>
        </p:txBody>
      </p:sp>
      <p:sp>
        <p:nvSpPr>
          <p:cNvPr id="10253" name="TextBox 17"/>
          <p:cNvSpPr txBox="1">
            <a:spLocks noChangeArrowheads="1"/>
          </p:cNvSpPr>
          <p:nvPr/>
        </p:nvSpPr>
        <p:spPr bwMode="auto">
          <a:xfrm>
            <a:off x="1066800" y="1738313"/>
            <a:ext cx="1371600" cy="307975"/>
          </a:xfrm>
          <a:prstGeom prst="rect">
            <a:avLst/>
          </a:prstGeom>
          <a:noFill/>
          <a:ln w="9525">
            <a:noFill/>
            <a:miter lim="800000"/>
            <a:headEnd/>
            <a:tailEnd/>
          </a:ln>
        </p:spPr>
        <p:txBody>
          <a:bodyPr>
            <a:spAutoFit/>
          </a:bodyPr>
          <a:lstStyle/>
          <a:p>
            <a:pPr algn="ctr"/>
            <a:r>
              <a:rPr lang="en-US" sz="1400" b="1">
                <a:cs typeface="Arial" pitchFamily="34" charset="0"/>
              </a:rPr>
              <a:t>Requirements</a:t>
            </a:r>
          </a:p>
        </p:txBody>
      </p:sp>
      <p:sp>
        <p:nvSpPr>
          <p:cNvPr id="10254" name="TextBox 18"/>
          <p:cNvSpPr txBox="1">
            <a:spLocks noChangeArrowheads="1"/>
          </p:cNvSpPr>
          <p:nvPr/>
        </p:nvSpPr>
        <p:spPr bwMode="auto">
          <a:xfrm>
            <a:off x="4800600" y="2195513"/>
            <a:ext cx="2514600" cy="307975"/>
          </a:xfrm>
          <a:prstGeom prst="rect">
            <a:avLst/>
          </a:prstGeom>
          <a:noFill/>
          <a:ln w="9525">
            <a:noFill/>
            <a:miter lim="800000"/>
            <a:headEnd/>
            <a:tailEnd/>
          </a:ln>
        </p:spPr>
        <p:txBody>
          <a:bodyPr>
            <a:spAutoFit/>
          </a:bodyPr>
          <a:lstStyle/>
          <a:p>
            <a:pPr algn="ctr"/>
            <a:r>
              <a:rPr lang="en-US" sz="1400" b="1">
                <a:cs typeface="Arial" pitchFamily="34" charset="0"/>
              </a:rPr>
              <a:t>Meet        Delight </a:t>
            </a:r>
          </a:p>
        </p:txBody>
      </p:sp>
      <p:sp>
        <p:nvSpPr>
          <p:cNvPr id="10255" name="TextBox 19"/>
          <p:cNvSpPr txBox="1">
            <a:spLocks noChangeArrowheads="1"/>
          </p:cNvSpPr>
          <p:nvPr/>
        </p:nvSpPr>
        <p:spPr bwMode="auto">
          <a:xfrm rot="-700633">
            <a:off x="5475288" y="4287838"/>
            <a:ext cx="1905000" cy="307975"/>
          </a:xfrm>
          <a:prstGeom prst="rect">
            <a:avLst/>
          </a:prstGeom>
          <a:noFill/>
          <a:ln w="9525">
            <a:noFill/>
            <a:miter lim="800000"/>
            <a:headEnd/>
            <a:tailEnd/>
          </a:ln>
        </p:spPr>
        <p:txBody>
          <a:bodyPr>
            <a:spAutoFit/>
          </a:bodyPr>
          <a:lstStyle/>
          <a:p>
            <a:pPr algn="ctr"/>
            <a:r>
              <a:rPr lang="en-US" sz="1400" b="1">
                <a:cs typeface="Arial" pitchFamily="34" charset="0"/>
              </a:rPr>
              <a:t>Predict Outcomes</a:t>
            </a:r>
          </a:p>
        </p:txBody>
      </p:sp>
      <p:sp>
        <p:nvSpPr>
          <p:cNvPr id="21" name="Right Arrow 20"/>
          <p:cNvSpPr/>
          <p:nvPr/>
        </p:nvSpPr>
        <p:spPr>
          <a:xfrm>
            <a:off x="5867400" y="2347913"/>
            <a:ext cx="228600" cy="4603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cxnSp>
        <p:nvCxnSpPr>
          <p:cNvPr id="25" name="Straight Arrow Connector 24"/>
          <p:cNvCxnSpPr/>
          <p:nvPr/>
        </p:nvCxnSpPr>
        <p:spPr>
          <a:xfrm>
            <a:off x="2743200" y="3719513"/>
            <a:ext cx="4038600" cy="1587"/>
          </a:xfrm>
          <a:prstGeom prst="straightConnector1">
            <a:avLst/>
          </a:prstGeom>
          <a:ln w="4445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7" idx="4"/>
            <a:endCxn id="8" idx="0"/>
          </p:cNvCxnSpPr>
          <p:nvPr/>
        </p:nvCxnSpPr>
        <p:spPr>
          <a:xfrm rot="5400000">
            <a:off x="4114801" y="3794125"/>
            <a:ext cx="1066800" cy="3175"/>
          </a:xfrm>
          <a:prstGeom prst="straightConnector1">
            <a:avLst/>
          </a:prstGeom>
          <a:ln w="508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36" name="Curved Down Arrow 35"/>
          <p:cNvSpPr/>
          <p:nvPr/>
        </p:nvSpPr>
        <p:spPr>
          <a:xfrm rot="349715">
            <a:off x="1663700" y="1441450"/>
            <a:ext cx="4419600" cy="533400"/>
          </a:xfrm>
          <a:prstGeom prst="curvedDownArrow">
            <a:avLst/>
          </a:prstGeom>
          <a:solidFill>
            <a:schemeClr val="tx1"/>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cxnSp>
        <p:nvCxnSpPr>
          <p:cNvPr id="39" name="Curved Connector 38"/>
          <p:cNvCxnSpPr/>
          <p:nvPr/>
        </p:nvCxnSpPr>
        <p:spPr>
          <a:xfrm rot="16200000" flipH="1">
            <a:off x="6324600" y="2500313"/>
            <a:ext cx="762000" cy="762000"/>
          </a:xfrm>
          <a:prstGeom prst="curvedConnector3">
            <a:avLst>
              <a:gd name="adj1" fmla="val 50000"/>
            </a:avLst>
          </a:prstGeom>
          <a:ln w="508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43" name="Shape 42"/>
          <p:cNvCxnSpPr>
            <a:stCxn id="8" idx="6"/>
          </p:cNvCxnSpPr>
          <p:nvPr/>
        </p:nvCxnSpPr>
        <p:spPr>
          <a:xfrm flipV="1">
            <a:off x="5410200" y="4100513"/>
            <a:ext cx="2133600" cy="609600"/>
          </a:xfrm>
          <a:prstGeom prst="curvedConnector2">
            <a:avLst/>
          </a:prstGeom>
          <a:ln w="508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219200" y="5472113"/>
            <a:ext cx="6934200" cy="368300"/>
          </a:xfrm>
          <a:prstGeom prst="rect">
            <a:avLst/>
          </a:prstGeom>
          <a:ln w="50800"/>
        </p:spPr>
        <p:style>
          <a:lnRef idx="2">
            <a:schemeClr val="dk1"/>
          </a:lnRef>
          <a:fillRef idx="1">
            <a:schemeClr val="lt1"/>
          </a:fillRef>
          <a:effectRef idx="0">
            <a:schemeClr val="dk1"/>
          </a:effectRef>
          <a:fontRef idx="minor">
            <a:schemeClr val="dk1"/>
          </a:fontRef>
        </p:style>
        <p:txBody>
          <a:bodyPr>
            <a:spAutoFit/>
          </a:bodyPr>
          <a:lstStyle/>
          <a:p>
            <a:pPr>
              <a:defRPr/>
            </a:pPr>
            <a:endParaRPr lang="en-US" dirty="0">
              <a:solidFill>
                <a:schemeClr val="bg1"/>
              </a:solidFill>
            </a:endParaRPr>
          </a:p>
        </p:txBody>
      </p:sp>
      <p:sp>
        <p:nvSpPr>
          <p:cNvPr id="10263" name="TextBox 45"/>
          <p:cNvSpPr txBox="1">
            <a:spLocks noChangeArrowheads="1"/>
          </p:cNvSpPr>
          <p:nvPr/>
        </p:nvSpPr>
        <p:spPr bwMode="auto">
          <a:xfrm>
            <a:off x="1295400" y="5468938"/>
            <a:ext cx="6781800" cy="338137"/>
          </a:xfrm>
          <a:prstGeom prst="rect">
            <a:avLst/>
          </a:prstGeom>
          <a:noFill/>
          <a:ln w="9525">
            <a:noFill/>
            <a:miter lim="800000"/>
            <a:headEnd/>
            <a:tailEnd/>
          </a:ln>
        </p:spPr>
        <p:txBody>
          <a:bodyPr>
            <a:spAutoFit/>
          </a:bodyPr>
          <a:lstStyle/>
          <a:p>
            <a:pPr algn="ctr"/>
            <a:r>
              <a:rPr lang="en-US" sz="1600" b="1">
                <a:cs typeface="Arial" pitchFamily="34" charset="0"/>
              </a:rPr>
              <a:t>Data and Dashboard to Monitor Progress</a:t>
            </a:r>
          </a:p>
        </p:txBody>
      </p:sp>
      <p:sp>
        <p:nvSpPr>
          <p:cNvPr id="50" name="Up Arrow 49"/>
          <p:cNvSpPr/>
          <p:nvPr/>
        </p:nvSpPr>
        <p:spPr>
          <a:xfrm rot="19704146">
            <a:off x="2351088" y="4038600"/>
            <a:ext cx="200025" cy="1535113"/>
          </a:xfrm>
          <a:prstGeom prs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52" name="Up Arrow 51"/>
          <p:cNvSpPr/>
          <p:nvPr/>
        </p:nvSpPr>
        <p:spPr>
          <a:xfrm rot="690680">
            <a:off x="7535863" y="4103688"/>
            <a:ext cx="196850" cy="1312862"/>
          </a:xfrm>
          <a:prstGeom prs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0266" name="TextBox 53"/>
          <p:cNvSpPr txBox="1">
            <a:spLocks noChangeArrowheads="1"/>
          </p:cNvSpPr>
          <p:nvPr/>
        </p:nvSpPr>
        <p:spPr bwMode="auto">
          <a:xfrm>
            <a:off x="1219200" y="747713"/>
            <a:ext cx="6858000" cy="461962"/>
          </a:xfrm>
          <a:prstGeom prst="rect">
            <a:avLst/>
          </a:prstGeom>
          <a:noFill/>
          <a:ln w="9525">
            <a:noFill/>
            <a:miter lim="800000"/>
            <a:headEnd/>
            <a:tailEnd/>
          </a:ln>
        </p:spPr>
        <p:txBody>
          <a:bodyPr>
            <a:spAutoFit/>
          </a:bodyPr>
          <a:lstStyle/>
          <a:p>
            <a:pPr algn="ctr"/>
            <a:r>
              <a:rPr lang="en-US" sz="2400" b="1">
                <a:cs typeface="Arial" pitchFamily="34" charset="0"/>
              </a:rPr>
              <a:t>The Integrated Management System</a:t>
            </a:r>
          </a:p>
        </p:txBody>
      </p:sp>
      <p:sp>
        <p:nvSpPr>
          <p:cNvPr id="10267" name="TextBox 54"/>
          <p:cNvSpPr txBox="1">
            <a:spLocks noChangeArrowheads="1"/>
          </p:cNvSpPr>
          <p:nvPr/>
        </p:nvSpPr>
        <p:spPr bwMode="auto">
          <a:xfrm>
            <a:off x="1219200" y="6000750"/>
            <a:ext cx="6858000" cy="400050"/>
          </a:xfrm>
          <a:prstGeom prst="rect">
            <a:avLst/>
          </a:prstGeom>
          <a:noFill/>
          <a:ln w="9525">
            <a:noFill/>
            <a:miter lim="800000"/>
            <a:headEnd/>
            <a:tailEnd/>
          </a:ln>
        </p:spPr>
        <p:txBody>
          <a:bodyPr>
            <a:spAutoFit/>
          </a:bodyPr>
          <a:lstStyle/>
          <a:p>
            <a:pPr algn="ctr"/>
            <a:r>
              <a:rPr lang="en-US" sz="2000" b="1">
                <a:cs typeface="Arial" pitchFamily="34" charset="0"/>
              </a:rPr>
              <a:t>Strategy Development and Execution</a:t>
            </a:r>
          </a:p>
        </p:txBody>
      </p:sp>
      <p:sp>
        <p:nvSpPr>
          <p:cNvPr id="31" name="Slide Number Placeholder 30"/>
          <p:cNvSpPr>
            <a:spLocks noGrp="1"/>
          </p:cNvSpPr>
          <p:nvPr>
            <p:ph type="sldNum" sz="quarter" idx="12"/>
          </p:nvPr>
        </p:nvSpPr>
        <p:spPr/>
        <p:txBody>
          <a:bodyPr/>
          <a:lstStyle/>
          <a:p>
            <a:pPr>
              <a:defRPr/>
            </a:pPr>
            <a:fld id="{E495943A-FF94-4BD9-8F7A-AE091C4DAA12}" type="slidenum">
              <a:rPr lang="en-US" smtClean="0"/>
              <a:pPr>
                <a:defRPr/>
              </a:pPr>
              <a:t>87</a:t>
            </a:fld>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
          <p:cNvSpPr txBox="1">
            <a:spLocks noChangeArrowheads="1"/>
          </p:cNvSpPr>
          <p:nvPr/>
        </p:nvSpPr>
        <p:spPr bwMode="auto">
          <a:xfrm>
            <a:off x="2259013" y="2924175"/>
            <a:ext cx="4833937" cy="769938"/>
          </a:xfrm>
          <a:prstGeom prst="rect">
            <a:avLst/>
          </a:prstGeom>
          <a:noFill/>
          <a:ln w="9525">
            <a:noFill/>
            <a:miter lim="800000"/>
            <a:headEnd/>
            <a:tailEnd/>
          </a:ln>
        </p:spPr>
        <p:txBody>
          <a:bodyPr wrap="none">
            <a:spAutoFit/>
          </a:bodyPr>
          <a:lstStyle/>
          <a:p>
            <a:r>
              <a:rPr lang="th-TH" sz="4400" b="1">
                <a:solidFill>
                  <a:srgbClr val="0033CC"/>
                </a:solidFill>
                <a:latin typeface="FreesiaUPC" pitchFamily="34" charset="-34"/>
                <a:cs typeface="FreesiaUPC" pitchFamily="34" charset="-34"/>
              </a:rPr>
              <a:t>ตัวอย่างมาตรฐานส่วนที่เพิ่ม</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8"/>
          <p:cNvSpPr txBox="1">
            <a:spLocks noChangeArrowheads="1"/>
          </p:cNvSpPr>
          <p:nvPr/>
        </p:nvSpPr>
        <p:spPr bwMode="auto">
          <a:xfrm>
            <a:off x="323850" y="261938"/>
            <a:ext cx="5400675" cy="646112"/>
          </a:xfrm>
          <a:prstGeom prst="rect">
            <a:avLst/>
          </a:prstGeom>
          <a:solidFill>
            <a:srgbClr val="0000CC"/>
          </a:solidFill>
          <a:ln w="9525">
            <a:noFill/>
            <a:miter lim="800000"/>
            <a:headEnd/>
            <a:tailEnd/>
          </a:ln>
        </p:spPr>
        <p:txBody>
          <a:bodyPr>
            <a:spAutoFit/>
          </a:bodyPr>
          <a:lstStyle/>
          <a:p>
            <a:pPr algn="ctr"/>
            <a:r>
              <a:rPr lang="en-US" sz="3600" b="1">
                <a:solidFill>
                  <a:schemeClr val="bg1"/>
                </a:solidFill>
                <a:latin typeface="BrowalliaUPC" pitchFamily="34" charset="-34"/>
                <a:cs typeface="BrowalliaUPC" pitchFamily="34" charset="-34"/>
              </a:rPr>
              <a:t>III-1 </a:t>
            </a:r>
            <a:r>
              <a:rPr lang="th-TH" sz="3600" b="1">
                <a:solidFill>
                  <a:schemeClr val="bg1"/>
                </a:solidFill>
                <a:latin typeface="BrowalliaUPC" pitchFamily="34" charset="-34"/>
                <a:cs typeface="BrowalliaUPC" pitchFamily="34" charset="-34"/>
              </a:rPr>
              <a:t>การเข้าถึงและเข้ารับบริการ</a:t>
            </a:r>
            <a:endParaRPr lang="en-US" sz="3600" b="1">
              <a:solidFill>
                <a:schemeClr val="bg1"/>
              </a:solidFill>
              <a:latin typeface="BrowalliaUPC" pitchFamily="34" charset="-34"/>
              <a:cs typeface="BrowalliaUPC" pitchFamily="34" charset="-34"/>
            </a:endParaRPr>
          </a:p>
        </p:txBody>
      </p:sp>
      <p:sp>
        <p:nvSpPr>
          <p:cNvPr id="12291" name="TextBox 3"/>
          <p:cNvSpPr txBox="1">
            <a:spLocks noChangeArrowheads="1"/>
          </p:cNvSpPr>
          <p:nvPr/>
        </p:nvSpPr>
        <p:spPr bwMode="auto">
          <a:xfrm>
            <a:off x="395288" y="1125538"/>
            <a:ext cx="8497887" cy="2862262"/>
          </a:xfrm>
          <a:prstGeom prst="rect">
            <a:avLst/>
          </a:prstGeom>
          <a:noFill/>
          <a:ln w="9525">
            <a:noFill/>
            <a:miter lim="800000"/>
            <a:headEnd/>
            <a:tailEnd/>
          </a:ln>
        </p:spPr>
        <p:txBody>
          <a:bodyPr>
            <a:spAutoFit/>
          </a:bodyPr>
          <a:lstStyle/>
          <a:p>
            <a:r>
              <a:rPr lang="en-US" sz="3600">
                <a:latin typeface="BrowalliaUPC" pitchFamily="34" charset="-34"/>
                <a:cs typeface="BrowalliaUPC" pitchFamily="34" charset="-34"/>
              </a:rPr>
              <a:t>(1) Informed Consent</a:t>
            </a:r>
            <a:endParaRPr lang="th-TH" sz="3600">
              <a:latin typeface="BrowalliaUPC" pitchFamily="34" charset="-34"/>
              <a:cs typeface="BrowalliaUPC" pitchFamily="34" charset="-34"/>
            </a:endParaRPr>
          </a:p>
          <a:p>
            <a:r>
              <a:rPr lang="th-TH" sz="3600">
                <a:latin typeface="BrowalliaUPC" pitchFamily="34" charset="-34"/>
                <a:cs typeface="BrowalliaUPC" pitchFamily="34" charset="-34"/>
              </a:rPr>
              <a:t>- กรณีบุคคลอื่นซึ่งมิใช่ผู้ป่วยจะสามารถให้ความยินยอมได้</a:t>
            </a:r>
          </a:p>
          <a:p>
            <a:r>
              <a:rPr lang="th-TH" sz="3600">
                <a:latin typeface="BrowalliaUPC" pitchFamily="34" charset="-34"/>
                <a:cs typeface="BrowalliaUPC" pitchFamily="34" charset="-34"/>
              </a:rPr>
              <a:t>- การแจ้งขอบเขตของการให้ความยินยอมทั่วไป </a:t>
            </a:r>
          </a:p>
          <a:p>
            <a:r>
              <a:rPr lang="th-TH" sz="3600">
                <a:latin typeface="BrowalliaUPC" pitchFamily="34" charset="-34"/>
                <a:cs typeface="BrowalliaUPC" pitchFamily="34" charset="-34"/>
              </a:rPr>
              <a:t>- การขอความยินยอมเพิ่มเติมสำหรับการผ่าตัด, หัตถการรุกล้ำ, การระงับความรู้สึก, การใช้เลือดและส่วนประกอบของเลือด</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Box 15"/>
          <p:cNvSpPr txBox="1">
            <a:spLocks noChangeArrowheads="1"/>
          </p:cNvSpPr>
          <p:nvPr/>
        </p:nvSpPr>
        <p:spPr bwMode="auto">
          <a:xfrm>
            <a:off x="1258888" y="6372225"/>
            <a:ext cx="77390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Calibri" pitchFamily="34" charset="0"/>
                <a:cs typeface="Angsana New" pitchFamily="18" charset="-34"/>
              </a:defRPr>
            </a:lvl1pPr>
            <a:lvl2pPr marL="742950" indent="-285750" eaLnBrk="0" hangingPunct="0">
              <a:defRPr sz="2800">
                <a:solidFill>
                  <a:schemeClr val="tx1"/>
                </a:solidFill>
                <a:latin typeface="Calibri" pitchFamily="34" charset="0"/>
                <a:cs typeface="Angsana New" pitchFamily="18" charset="-34"/>
              </a:defRPr>
            </a:lvl2pPr>
            <a:lvl3pPr marL="1143000" indent="-228600" eaLnBrk="0" hangingPunct="0">
              <a:defRPr sz="2800">
                <a:solidFill>
                  <a:schemeClr val="tx1"/>
                </a:solidFill>
                <a:latin typeface="Calibri" pitchFamily="34" charset="0"/>
                <a:cs typeface="Angsana New" pitchFamily="18" charset="-34"/>
              </a:defRPr>
            </a:lvl3pPr>
            <a:lvl4pPr marL="1600200" indent="-228600" eaLnBrk="0" hangingPunct="0">
              <a:defRPr sz="2800">
                <a:solidFill>
                  <a:schemeClr val="tx1"/>
                </a:solidFill>
                <a:latin typeface="Calibri" pitchFamily="34" charset="0"/>
                <a:cs typeface="Angsana New" pitchFamily="18" charset="-34"/>
              </a:defRPr>
            </a:lvl4pPr>
            <a:lvl5pPr marL="2057400" indent="-228600" eaLnBrk="0" hangingPunct="0">
              <a:defRPr sz="2800">
                <a:solidFill>
                  <a:schemeClr val="tx1"/>
                </a:solidFill>
                <a:latin typeface="Calibri"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Calibri"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Calibri"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Calibri"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Calibri" pitchFamily="34" charset="0"/>
                <a:cs typeface="Angsana New" pitchFamily="18" charset="-34"/>
              </a:defRPr>
            </a:lvl9pPr>
          </a:lstStyle>
          <a:p>
            <a:pPr eaLnBrk="1" hangingPunct="1"/>
            <a:r>
              <a:rPr lang="en-US" sz="1400" b="1">
                <a:solidFill>
                  <a:srgbClr val="0033CC"/>
                </a:solidFill>
                <a:latin typeface="Arial" pitchFamily="34" charset="0"/>
                <a:cs typeface="Arial" pitchFamily="34" charset="0"/>
              </a:rPr>
              <a:t>1996              1998               2000             2002              2004             2006               2008    2009</a:t>
            </a:r>
          </a:p>
        </p:txBody>
      </p:sp>
      <p:sp>
        <p:nvSpPr>
          <p:cNvPr id="27" name="Down Arrow 26"/>
          <p:cNvSpPr/>
          <p:nvPr/>
        </p:nvSpPr>
        <p:spPr>
          <a:xfrm>
            <a:off x="7224713" y="4724400"/>
            <a:ext cx="371475" cy="1582738"/>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772" name="TextBox 27"/>
          <p:cNvSpPr txBox="1">
            <a:spLocks noChangeArrowheads="1"/>
          </p:cNvSpPr>
          <p:nvPr/>
        </p:nvSpPr>
        <p:spPr bwMode="auto">
          <a:xfrm>
            <a:off x="6908800" y="4076700"/>
            <a:ext cx="1479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Calibri" pitchFamily="34" charset="0"/>
                <a:cs typeface="Angsana New" pitchFamily="18" charset="-34"/>
              </a:defRPr>
            </a:lvl1pPr>
            <a:lvl2pPr marL="742950" indent="-285750" eaLnBrk="0" hangingPunct="0">
              <a:defRPr sz="2800">
                <a:solidFill>
                  <a:schemeClr val="tx1"/>
                </a:solidFill>
                <a:latin typeface="Calibri" pitchFamily="34" charset="0"/>
                <a:cs typeface="Angsana New" pitchFamily="18" charset="-34"/>
              </a:defRPr>
            </a:lvl2pPr>
            <a:lvl3pPr marL="1143000" indent="-228600" eaLnBrk="0" hangingPunct="0">
              <a:defRPr sz="2800">
                <a:solidFill>
                  <a:schemeClr val="tx1"/>
                </a:solidFill>
                <a:latin typeface="Calibri" pitchFamily="34" charset="0"/>
                <a:cs typeface="Angsana New" pitchFamily="18" charset="-34"/>
              </a:defRPr>
            </a:lvl3pPr>
            <a:lvl4pPr marL="1600200" indent="-228600" eaLnBrk="0" hangingPunct="0">
              <a:defRPr sz="2800">
                <a:solidFill>
                  <a:schemeClr val="tx1"/>
                </a:solidFill>
                <a:latin typeface="Calibri" pitchFamily="34" charset="0"/>
                <a:cs typeface="Angsana New" pitchFamily="18" charset="-34"/>
              </a:defRPr>
            </a:lvl4pPr>
            <a:lvl5pPr marL="2057400" indent="-228600" eaLnBrk="0" hangingPunct="0">
              <a:defRPr sz="2800">
                <a:solidFill>
                  <a:schemeClr val="tx1"/>
                </a:solidFill>
                <a:latin typeface="Calibri"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Calibri"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Calibri"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Calibri"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Calibri" pitchFamily="34" charset="0"/>
                <a:cs typeface="Angsana New" pitchFamily="18" charset="-34"/>
              </a:defRPr>
            </a:lvl9pPr>
          </a:lstStyle>
          <a:p>
            <a:pPr algn="ctr" eaLnBrk="1" hangingPunct="1"/>
            <a:r>
              <a:rPr lang="en-US" sz="1800" b="1">
                <a:latin typeface="Arial" pitchFamily="34" charset="0"/>
                <a:cs typeface="Arial" pitchFamily="34" charset="0"/>
              </a:rPr>
              <a:t>Humanized </a:t>
            </a:r>
          </a:p>
          <a:p>
            <a:pPr algn="ctr" eaLnBrk="1" hangingPunct="1"/>
            <a:r>
              <a:rPr lang="en-US" sz="1800" b="1">
                <a:latin typeface="Arial" pitchFamily="34" charset="0"/>
                <a:cs typeface="Arial" pitchFamily="34" charset="0"/>
              </a:rPr>
              <a:t>Healthcare</a:t>
            </a:r>
          </a:p>
        </p:txBody>
      </p:sp>
      <p:sp>
        <p:nvSpPr>
          <p:cNvPr id="29" name="Down Arrow 28"/>
          <p:cNvSpPr/>
          <p:nvPr/>
        </p:nvSpPr>
        <p:spPr>
          <a:xfrm>
            <a:off x="8396288" y="4005263"/>
            <a:ext cx="352425" cy="2301875"/>
          </a:xfrm>
          <a:prstGeom prst="downArrow">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33CC"/>
              </a:solidFill>
            </a:endParaRPr>
          </a:p>
        </p:txBody>
      </p:sp>
      <p:sp>
        <p:nvSpPr>
          <p:cNvPr id="30" name="TextBox 29"/>
          <p:cNvSpPr txBox="1">
            <a:spLocks noChangeArrowheads="1"/>
          </p:cNvSpPr>
          <p:nvPr/>
        </p:nvSpPr>
        <p:spPr bwMode="auto">
          <a:xfrm>
            <a:off x="7524750" y="3013075"/>
            <a:ext cx="16605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Calibri" pitchFamily="34" charset="0"/>
                <a:cs typeface="Angsana New" pitchFamily="18" charset="-34"/>
              </a:defRPr>
            </a:lvl1pPr>
            <a:lvl2pPr marL="742950" indent="-285750" eaLnBrk="0" hangingPunct="0">
              <a:defRPr sz="2800">
                <a:solidFill>
                  <a:schemeClr val="tx1"/>
                </a:solidFill>
                <a:latin typeface="Calibri" pitchFamily="34" charset="0"/>
                <a:cs typeface="Angsana New" pitchFamily="18" charset="-34"/>
              </a:defRPr>
            </a:lvl2pPr>
            <a:lvl3pPr marL="1143000" indent="-228600" eaLnBrk="0" hangingPunct="0">
              <a:defRPr sz="2800">
                <a:solidFill>
                  <a:schemeClr val="tx1"/>
                </a:solidFill>
                <a:latin typeface="Calibri" pitchFamily="34" charset="0"/>
                <a:cs typeface="Angsana New" pitchFamily="18" charset="-34"/>
              </a:defRPr>
            </a:lvl3pPr>
            <a:lvl4pPr marL="1600200" indent="-228600" eaLnBrk="0" hangingPunct="0">
              <a:defRPr sz="2800">
                <a:solidFill>
                  <a:schemeClr val="tx1"/>
                </a:solidFill>
                <a:latin typeface="Calibri" pitchFamily="34" charset="0"/>
                <a:cs typeface="Angsana New" pitchFamily="18" charset="-34"/>
              </a:defRPr>
            </a:lvl4pPr>
            <a:lvl5pPr marL="2057400" indent="-228600" eaLnBrk="0" hangingPunct="0">
              <a:defRPr sz="2800">
                <a:solidFill>
                  <a:schemeClr val="tx1"/>
                </a:solidFill>
                <a:latin typeface="Calibri"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Calibri"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Calibri"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Calibri"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Calibri" pitchFamily="34" charset="0"/>
                <a:cs typeface="Angsana New" pitchFamily="18" charset="-34"/>
              </a:defRPr>
            </a:lvl9pPr>
          </a:lstStyle>
          <a:p>
            <a:pPr algn="ctr" eaLnBrk="1" hangingPunct="1"/>
            <a:r>
              <a:rPr lang="en-US" b="1">
                <a:solidFill>
                  <a:srgbClr val="0033CC"/>
                </a:solidFill>
                <a:latin typeface="Arial" pitchFamily="34" charset="0"/>
                <a:cs typeface="Arial" pitchFamily="34" charset="0"/>
              </a:rPr>
              <a:t>SHA</a:t>
            </a:r>
          </a:p>
          <a:p>
            <a:pPr algn="ctr" eaLnBrk="1" hangingPunct="1"/>
            <a:r>
              <a:rPr lang="en-US" b="1">
                <a:solidFill>
                  <a:srgbClr val="0033CC"/>
                </a:solidFill>
                <a:latin typeface="Arial" pitchFamily="34" charset="0"/>
                <a:cs typeface="Arial" pitchFamily="34" charset="0"/>
              </a:rPr>
              <a:t>Program</a:t>
            </a:r>
          </a:p>
        </p:txBody>
      </p:sp>
      <p:sp>
        <p:nvSpPr>
          <p:cNvPr id="32778" name="TextBox 3"/>
          <p:cNvSpPr txBox="1">
            <a:spLocks noChangeArrowheads="1"/>
          </p:cNvSpPr>
          <p:nvPr/>
        </p:nvSpPr>
        <p:spPr bwMode="auto">
          <a:xfrm>
            <a:off x="3979863" y="1365250"/>
            <a:ext cx="4840287" cy="1200150"/>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defRPr/>
            </a:pPr>
            <a:r>
              <a:rPr lang="en-US" sz="2400" b="1" dirty="0" smtClean="0">
                <a:solidFill>
                  <a:schemeClr val="bg1">
                    <a:lumMod val="10000"/>
                    <a:lumOff val="90000"/>
                  </a:schemeClr>
                </a:solidFill>
              </a:rPr>
              <a:t>S</a:t>
            </a:r>
            <a:r>
              <a:rPr lang="en-US" sz="2400" dirty="0" smtClean="0"/>
              <a:t>ustainable</a:t>
            </a:r>
          </a:p>
          <a:p>
            <a:pPr eaLnBrk="1" hangingPunct="1">
              <a:defRPr/>
            </a:pPr>
            <a:r>
              <a:rPr lang="en-US" sz="2400" b="1" dirty="0" smtClean="0">
                <a:solidFill>
                  <a:schemeClr val="bg1">
                    <a:lumMod val="10000"/>
                    <a:lumOff val="90000"/>
                  </a:schemeClr>
                </a:solidFill>
              </a:rPr>
              <a:t>H</a:t>
            </a:r>
            <a:r>
              <a:rPr lang="en-US" sz="2400" dirty="0" smtClean="0"/>
              <a:t>ealthcare &amp; Health Promotion by</a:t>
            </a:r>
          </a:p>
          <a:p>
            <a:pPr eaLnBrk="1" hangingPunct="1">
              <a:defRPr/>
            </a:pPr>
            <a:r>
              <a:rPr lang="en-US" sz="2400" b="1" dirty="0" smtClean="0">
                <a:solidFill>
                  <a:schemeClr val="bg1">
                    <a:lumMod val="10000"/>
                    <a:lumOff val="90000"/>
                  </a:schemeClr>
                </a:solidFill>
              </a:rPr>
              <a:t>A</a:t>
            </a:r>
            <a:r>
              <a:rPr lang="en-US" sz="2400" dirty="0" smtClean="0"/>
              <a:t>ppreciation &amp; Accreditation</a:t>
            </a:r>
          </a:p>
        </p:txBody>
      </p:sp>
      <p:sp>
        <p:nvSpPr>
          <p:cNvPr id="20" name="Down Arrow 19"/>
          <p:cNvSpPr/>
          <p:nvPr/>
        </p:nvSpPr>
        <p:spPr>
          <a:xfrm>
            <a:off x="6711950" y="5445125"/>
            <a:ext cx="381000" cy="935038"/>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781" name="TextBox 25"/>
          <p:cNvSpPr txBox="1">
            <a:spLocks noChangeArrowheads="1"/>
          </p:cNvSpPr>
          <p:nvPr/>
        </p:nvSpPr>
        <p:spPr bwMode="auto">
          <a:xfrm>
            <a:off x="5724525" y="4727575"/>
            <a:ext cx="15144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Calibri" pitchFamily="34" charset="0"/>
                <a:cs typeface="Angsana New" pitchFamily="18" charset="-34"/>
              </a:defRPr>
            </a:lvl1pPr>
            <a:lvl2pPr marL="742950" indent="-285750" eaLnBrk="0" hangingPunct="0">
              <a:defRPr sz="2800">
                <a:solidFill>
                  <a:schemeClr val="tx1"/>
                </a:solidFill>
                <a:latin typeface="Calibri" pitchFamily="34" charset="0"/>
                <a:cs typeface="Angsana New" pitchFamily="18" charset="-34"/>
              </a:defRPr>
            </a:lvl2pPr>
            <a:lvl3pPr marL="1143000" indent="-228600" eaLnBrk="0" hangingPunct="0">
              <a:defRPr sz="2800">
                <a:solidFill>
                  <a:schemeClr val="tx1"/>
                </a:solidFill>
                <a:latin typeface="Calibri" pitchFamily="34" charset="0"/>
                <a:cs typeface="Angsana New" pitchFamily="18" charset="-34"/>
              </a:defRPr>
            </a:lvl3pPr>
            <a:lvl4pPr marL="1600200" indent="-228600" eaLnBrk="0" hangingPunct="0">
              <a:defRPr sz="2800">
                <a:solidFill>
                  <a:schemeClr val="tx1"/>
                </a:solidFill>
                <a:latin typeface="Calibri" pitchFamily="34" charset="0"/>
                <a:cs typeface="Angsana New" pitchFamily="18" charset="-34"/>
              </a:defRPr>
            </a:lvl4pPr>
            <a:lvl5pPr marL="2057400" indent="-228600" eaLnBrk="0" hangingPunct="0">
              <a:defRPr sz="2800">
                <a:solidFill>
                  <a:schemeClr val="tx1"/>
                </a:solidFill>
                <a:latin typeface="Calibri"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Calibri"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Calibri"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Calibri"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Calibri" pitchFamily="34" charset="0"/>
                <a:cs typeface="Angsana New" pitchFamily="18" charset="-34"/>
              </a:defRPr>
            </a:lvl9pPr>
          </a:lstStyle>
          <a:p>
            <a:pPr algn="r" eaLnBrk="1" hangingPunct="1"/>
            <a:r>
              <a:rPr lang="en-US" sz="1800" b="1">
                <a:latin typeface="Arial" pitchFamily="34" charset="0"/>
                <a:cs typeface="Arial" pitchFamily="34" charset="0"/>
              </a:rPr>
              <a:t>2</a:t>
            </a:r>
            <a:r>
              <a:rPr lang="en-US" sz="1800" b="1" baseline="30000">
                <a:latin typeface="Arial" pitchFamily="34" charset="0"/>
                <a:cs typeface="Arial" pitchFamily="34" charset="0"/>
              </a:rPr>
              <a:t>nd</a:t>
            </a:r>
            <a:r>
              <a:rPr lang="en-US" sz="1800" b="1">
                <a:latin typeface="Arial" pitchFamily="34" charset="0"/>
                <a:cs typeface="Arial" pitchFamily="34" charset="0"/>
              </a:rPr>
              <a:t> HA/HPH </a:t>
            </a:r>
          </a:p>
          <a:p>
            <a:pPr algn="r" eaLnBrk="1" hangingPunct="1"/>
            <a:r>
              <a:rPr lang="en-US" sz="1800" b="1">
                <a:latin typeface="Arial" pitchFamily="34" charset="0"/>
                <a:cs typeface="Arial" pitchFamily="34" charset="0"/>
              </a:rPr>
              <a:t>Standards</a:t>
            </a:r>
          </a:p>
        </p:txBody>
      </p:sp>
      <p:sp>
        <p:nvSpPr>
          <p:cNvPr id="24" name="Down Arrow 23"/>
          <p:cNvSpPr/>
          <p:nvPr/>
        </p:nvSpPr>
        <p:spPr>
          <a:xfrm>
            <a:off x="5129213" y="5805488"/>
            <a:ext cx="379412" cy="503237"/>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235" name="TextBox 23"/>
          <p:cNvSpPr txBox="1">
            <a:spLocks noChangeArrowheads="1"/>
          </p:cNvSpPr>
          <p:nvPr/>
        </p:nvSpPr>
        <p:spPr bwMode="auto">
          <a:xfrm>
            <a:off x="4500563" y="5159375"/>
            <a:ext cx="16605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Calibri" pitchFamily="34" charset="0"/>
                <a:cs typeface="Angsana New" pitchFamily="18" charset="-34"/>
              </a:defRPr>
            </a:lvl1pPr>
            <a:lvl2pPr marL="742950" indent="-285750" eaLnBrk="0" hangingPunct="0">
              <a:defRPr sz="2800">
                <a:solidFill>
                  <a:schemeClr val="tx1"/>
                </a:solidFill>
                <a:latin typeface="Calibri" pitchFamily="34" charset="0"/>
                <a:cs typeface="Angsana New" pitchFamily="18" charset="-34"/>
              </a:defRPr>
            </a:lvl2pPr>
            <a:lvl3pPr marL="1143000" indent="-228600" eaLnBrk="0" hangingPunct="0">
              <a:defRPr sz="2800">
                <a:solidFill>
                  <a:schemeClr val="tx1"/>
                </a:solidFill>
                <a:latin typeface="Calibri" pitchFamily="34" charset="0"/>
                <a:cs typeface="Angsana New" pitchFamily="18" charset="-34"/>
              </a:defRPr>
            </a:lvl3pPr>
            <a:lvl4pPr marL="1600200" indent="-228600" eaLnBrk="0" hangingPunct="0">
              <a:defRPr sz="2800">
                <a:solidFill>
                  <a:schemeClr val="tx1"/>
                </a:solidFill>
                <a:latin typeface="Calibri" pitchFamily="34" charset="0"/>
                <a:cs typeface="Angsana New" pitchFamily="18" charset="-34"/>
              </a:defRPr>
            </a:lvl4pPr>
            <a:lvl5pPr marL="2057400" indent="-228600" eaLnBrk="0" hangingPunct="0">
              <a:defRPr sz="2800">
                <a:solidFill>
                  <a:schemeClr val="tx1"/>
                </a:solidFill>
                <a:latin typeface="Calibri"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Calibri"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Calibri"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Calibri"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Calibri" pitchFamily="34" charset="0"/>
                <a:cs typeface="Angsana New" pitchFamily="18" charset="-34"/>
              </a:defRPr>
            </a:lvl9pPr>
          </a:lstStyle>
          <a:p>
            <a:pPr algn="ctr" eaLnBrk="1" hangingPunct="1"/>
            <a:r>
              <a:rPr lang="en-US" sz="1800" b="1">
                <a:latin typeface="Arial" pitchFamily="34" charset="0"/>
                <a:cs typeface="Arial" pitchFamily="34" charset="0"/>
              </a:rPr>
              <a:t>HPH</a:t>
            </a:r>
          </a:p>
          <a:p>
            <a:pPr algn="ctr" eaLnBrk="1" hangingPunct="1"/>
            <a:r>
              <a:rPr lang="en-US" sz="1800" b="1">
                <a:latin typeface="Arial" pitchFamily="34" charset="0"/>
                <a:cs typeface="Arial" pitchFamily="34" charset="0"/>
              </a:rPr>
              <a:t>Accreditation</a:t>
            </a:r>
          </a:p>
        </p:txBody>
      </p:sp>
      <p:sp>
        <p:nvSpPr>
          <p:cNvPr id="52236" name="TextBox 33"/>
          <p:cNvSpPr txBox="1">
            <a:spLocks noChangeArrowheads="1"/>
          </p:cNvSpPr>
          <p:nvPr/>
        </p:nvSpPr>
        <p:spPr bwMode="auto">
          <a:xfrm>
            <a:off x="611188" y="334963"/>
            <a:ext cx="4760912"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Calibri" pitchFamily="34" charset="0"/>
                <a:cs typeface="Angsana New" pitchFamily="18" charset="-34"/>
              </a:defRPr>
            </a:lvl1pPr>
            <a:lvl2pPr marL="742950" indent="-285750" eaLnBrk="0" hangingPunct="0">
              <a:defRPr sz="2800">
                <a:solidFill>
                  <a:schemeClr val="tx1"/>
                </a:solidFill>
                <a:latin typeface="Calibri" pitchFamily="34" charset="0"/>
                <a:cs typeface="Angsana New" pitchFamily="18" charset="-34"/>
              </a:defRPr>
            </a:lvl2pPr>
            <a:lvl3pPr marL="1143000" indent="-228600" eaLnBrk="0" hangingPunct="0">
              <a:defRPr sz="2800">
                <a:solidFill>
                  <a:schemeClr val="tx1"/>
                </a:solidFill>
                <a:latin typeface="Calibri" pitchFamily="34" charset="0"/>
                <a:cs typeface="Angsana New" pitchFamily="18" charset="-34"/>
              </a:defRPr>
            </a:lvl3pPr>
            <a:lvl4pPr marL="1600200" indent="-228600" eaLnBrk="0" hangingPunct="0">
              <a:defRPr sz="2800">
                <a:solidFill>
                  <a:schemeClr val="tx1"/>
                </a:solidFill>
                <a:latin typeface="Calibri" pitchFamily="34" charset="0"/>
                <a:cs typeface="Angsana New" pitchFamily="18" charset="-34"/>
              </a:defRPr>
            </a:lvl4pPr>
            <a:lvl5pPr marL="2057400" indent="-228600" eaLnBrk="0" hangingPunct="0">
              <a:defRPr sz="2800">
                <a:solidFill>
                  <a:schemeClr val="tx1"/>
                </a:solidFill>
                <a:latin typeface="Calibri"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Calibri"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Calibri"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Calibri"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Calibri" pitchFamily="34" charset="0"/>
                <a:cs typeface="Angsana New" pitchFamily="18" charset="-34"/>
              </a:defRPr>
            </a:lvl9pPr>
          </a:lstStyle>
          <a:p>
            <a:pPr algn="ctr" eaLnBrk="1" hangingPunct="1"/>
            <a:r>
              <a:rPr lang="en-US" sz="3200" b="1">
                <a:solidFill>
                  <a:srgbClr val="0033CC"/>
                </a:solidFill>
                <a:latin typeface="Arial" pitchFamily="34" charset="0"/>
                <a:cs typeface="Arial" pitchFamily="34" charset="0"/>
              </a:rPr>
              <a:t>Spiritual Dimension </a:t>
            </a:r>
          </a:p>
          <a:p>
            <a:pPr algn="ctr" eaLnBrk="1" hangingPunct="1"/>
            <a:r>
              <a:rPr lang="en-US" sz="3200" b="1">
                <a:solidFill>
                  <a:srgbClr val="0033CC"/>
                </a:solidFill>
                <a:latin typeface="Arial" pitchFamily="34" charset="0"/>
                <a:cs typeface="Arial" pitchFamily="34" charset="0"/>
              </a:rPr>
              <a:t>of Quality Improvement</a:t>
            </a:r>
            <a:endParaRPr lang="en-US" sz="2400">
              <a:solidFill>
                <a:srgbClr val="0033CC"/>
              </a:solidFill>
              <a:latin typeface="Arial" pitchFamily="34" charset="0"/>
              <a:cs typeface="Arial" pitchFamily="34" charset="0"/>
            </a:endParaRPr>
          </a:p>
        </p:txBody>
      </p:sp>
      <p:sp>
        <p:nvSpPr>
          <p:cNvPr id="16" name="TextBox 3"/>
          <p:cNvSpPr txBox="1">
            <a:spLocks noChangeArrowheads="1"/>
          </p:cNvSpPr>
          <p:nvPr/>
        </p:nvSpPr>
        <p:spPr bwMode="auto">
          <a:xfrm>
            <a:off x="1316038" y="2492375"/>
            <a:ext cx="2103437" cy="52387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defRPr/>
            </a:pPr>
            <a:r>
              <a:rPr lang="en-US" b="1" dirty="0" smtClean="0">
                <a:solidFill>
                  <a:schemeClr val="bg1">
                    <a:lumMod val="10000"/>
                    <a:lumOff val="90000"/>
                  </a:schemeClr>
                </a:solidFill>
              </a:rPr>
              <a:t>S</a:t>
            </a:r>
            <a:r>
              <a:rPr lang="en-US" dirty="0" smtClean="0"/>
              <a:t>piritual </a:t>
            </a:r>
            <a:r>
              <a:rPr lang="en-US" b="1" dirty="0" smtClean="0">
                <a:solidFill>
                  <a:schemeClr val="bg1">
                    <a:lumMod val="10000"/>
                    <a:lumOff val="90000"/>
                  </a:schemeClr>
                </a:solidFill>
              </a:rPr>
              <a:t>HA</a:t>
            </a:r>
          </a:p>
        </p:txBody>
      </p:sp>
      <p:sp>
        <p:nvSpPr>
          <p:cNvPr id="2" name="Right Arrow 1"/>
          <p:cNvSpPr/>
          <p:nvPr/>
        </p:nvSpPr>
        <p:spPr>
          <a:xfrm rot="8512586">
            <a:off x="3173413" y="1846263"/>
            <a:ext cx="579437" cy="52387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a:p>
        </p:txBody>
      </p:sp>
      <p:sp>
        <p:nvSpPr>
          <p:cNvPr id="3" name="TextBox 2"/>
          <p:cNvSpPr txBox="1"/>
          <p:nvPr/>
        </p:nvSpPr>
        <p:spPr>
          <a:xfrm>
            <a:off x="323528" y="3284984"/>
            <a:ext cx="6067045" cy="2308324"/>
          </a:xfrm>
          <a:prstGeom prst="rect">
            <a:avLst/>
          </a:prstGeom>
          <a:noFill/>
          <a:effectLst>
            <a:glow rad="101600">
              <a:schemeClr val="accent5">
                <a:satMod val="175000"/>
                <a:alpha val="40000"/>
              </a:schemeClr>
            </a:glow>
            <a:outerShdw blurRad="50800" dist="38100" dir="5400000" algn="t" rotWithShape="0">
              <a:prstClr val="black">
                <a:alpha val="40000"/>
              </a:prstClr>
            </a:outerShdw>
          </a:effectLst>
        </p:spPr>
        <p:txBody>
          <a:bodyPr wrap="none">
            <a:spAutoFit/>
          </a:bodyPr>
          <a:lstStyle/>
          <a:p>
            <a:pPr>
              <a:defRPr/>
            </a:pPr>
            <a:r>
              <a:rPr lang="en-US" sz="2400" dirty="0">
                <a:solidFill>
                  <a:srgbClr val="0033CC"/>
                </a:solidFill>
              </a:rPr>
              <a:t>Self: 	   Awareness</a:t>
            </a:r>
          </a:p>
          <a:p>
            <a:pPr>
              <a:defRPr/>
            </a:pPr>
            <a:r>
              <a:rPr lang="en-US" sz="2400" dirty="0">
                <a:solidFill>
                  <a:srgbClr val="0033CC"/>
                </a:solidFill>
              </a:rPr>
              <a:t>Patient: Humanized Healthcare, empowerment</a:t>
            </a:r>
          </a:p>
          <a:p>
            <a:pPr>
              <a:defRPr/>
            </a:pPr>
            <a:r>
              <a:rPr lang="en-US" sz="2400" dirty="0">
                <a:solidFill>
                  <a:srgbClr val="0033CC"/>
                </a:solidFill>
              </a:rPr>
              <a:t>Team: 	   Living Organization</a:t>
            </a:r>
          </a:p>
          <a:p>
            <a:pPr>
              <a:defRPr/>
            </a:pPr>
            <a:r>
              <a:rPr lang="en-US" sz="2400" dirty="0" err="1">
                <a:solidFill>
                  <a:srgbClr val="0033CC"/>
                </a:solidFill>
              </a:rPr>
              <a:t>Env</a:t>
            </a:r>
            <a:r>
              <a:rPr lang="en-US" sz="2400" dirty="0">
                <a:solidFill>
                  <a:srgbClr val="0033CC"/>
                </a:solidFill>
              </a:rPr>
              <a:t>: 	   Healing Environment</a:t>
            </a:r>
          </a:p>
          <a:p>
            <a:pPr>
              <a:defRPr/>
            </a:pPr>
            <a:r>
              <a:rPr lang="en-US" sz="2400" dirty="0">
                <a:solidFill>
                  <a:srgbClr val="0033CC"/>
                </a:solidFill>
              </a:rPr>
              <a:t>Survey:  Appreciation</a:t>
            </a:r>
          </a:p>
          <a:p>
            <a:pPr>
              <a:defRPr/>
            </a:pPr>
            <a:r>
              <a:rPr lang="en-US" sz="2400" dirty="0">
                <a:solidFill>
                  <a:srgbClr val="0033CC"/>
                </a:solidFill>
              </a:rPr>
              <a:t>Tool:	   Narrative/storytelling</a:t>
            </a:r>
            <a:endParaRPr lang="th-TH" sz="2400" dirty="0">
              <a:solidFill>
                <a:srgbClr val="0033CC"/>
              </a:solidFill>
            </a:endParaRPr>
          </a:p>
        </p:txBody>
      </p:sp>
    </p:spTree>
    <p:extLst>
      <p:ext uri="{BB962C8B-B14F-4D97-AF65-F5344CB8AC3E}">
        <p14:creationId xmlns:p14="http://schemas.microsoft.com/office/powerpoint/2010/main" val="34873560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781"/>
                                        </p:tgtEl>
                                        <p:attrNameLst>
                                          <p:attrName>style.visibility</p:attrName>
                                        </p:attrNameLst>
                                      </p:cBhvr>
                                      <p:to>
                                        <p:strVal val="visible"/>
                                      </p:to>
                                    </p:set>
                                    <p:animEffect transition="in" filter="fade">
                                      <p:cBhvr>
                                        <p:cTn id="7" dur="500"/>
                                        <p:tgtEl>
                                          <p:spTgt spid="3278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2772"/>
                                        </p:tgtEl>
                                        <p:attrNameLst>
                                          <p:attrName>style.visibility</p:attrName>
                                        </p:attrNameLst>
                                      </p:cBhvr>
                                      <p:to>
                                        <p:strVal val="visible"/>
                                      </p:to>
                                    </p:set>
                                    <p:animEffect transition="in" filter="fade">
                                      <p:cBhvr>
                                        <p:cTn id="15" dur="500"/>
                                        <p:tgtEl>
                                          <p:spTgt spid="3277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2778"/>
                                        </p:tgtEl>
                                        <p:attrNameLst>
                                          <p:attrName>style.visibility</p:attrName>
                                        </p:attrNameLst>
                                      </p:cBhvr>
                                      <p:to>
                                        <p:strVal val="visible"/>
                                      </p:to>
                                    </p:set>
                                    <p:animEffect transition="in" filter="fade">
                                      <p:cBhvr>
                                        <p:cTn id="23" dur="500"/>
                                        <p:tgtEl>
                                          <p:spTgt spid="3277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772" grpId="0"/>
      <p:bldP spid="29" grpId="0" animBg="1"/>
      <p:bldP spid="30" grpId="0"/>
      <p:bldP spid="32778" grpId="0" animBg="1"/>
      <p:bldP spid="20" grpId="0" animBg="1"/>
      <p:bldP spid="32781" grpId="0"/>
      <p:bldP spid="16" grpId="0" animBg="1"/>
      <p:bldP spid="2"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8"/>
          <p:cNvSpPr txBox="1">
            <a:spLocks noChangeArrowheads="1"/>
          </p:cNvSpPr>
          <p:nvPr/>
        </p:nvSpPr>
        <p:spPr bwMode="auto">
          <a:xfrm>
            <a:off x="323850" y="261938"/>
            <a:ext cx="5400675" cy="646112"/>
          </a:xfrm>
          <a:prstGeom prst="rect">
            <a:avLst/>
          </a:prstGeom>
          <a:solidFill>
            <a:srgbClr val="0000CC"/>
          </a:solidFill>
          <a:ln w="9525">
            <a:noFill/>
            <a:miter lim="800000"/>
            <a:headEnd/>
            <a:tailEnd/>
          </a:ln>
        </p:spPr>
        <p:txBody>
          <a:bodyPr>
            <a:spAutoFit/>
          </a:bodyPr>
          <a:lstStyle/>
          <a:p>
            <a:pPr algn="ctr"/>
            <a:r>
              <a:rPr lang="en-US" sz="3600" b="1">
                <a:solidFill>
                  <a:schemeClr val="bg1"/>
                </a:solidFill>
                <a:latin typeface="BrowalliaUPC" pitchFamily="34" charset="-34"/>
                <a:cs typeface="BrowalliaUPC" pitchFamily="34" charset="-34"/>
              </a:rPr>
              <a:t>III-2 </a:t>
            </a:r>
            <a:r>
              <a:rPr lang="th-TH" sz="3600" b="1">
                <a:solidFill>
                  <a:schemeClr val="bg1"/>
                </a:solidFill>
                <a:latin typeface="BrowalliaUPC" pitchFamily="34" charset="-34"/>
                <a:cs typeface="BrowalliaUPC" pitchFamily="34" charset="-34"/>
              </a:rPr>
              <a:t>การประเมินผู้ป่วย</a:t>
            </a:r>
            <a:endParaRPr lang="en-US" sz="3600" b="1">
              <a:solidFill>
                <a:schemeClr val="bg1"/>
              </a:solidFill>
              <a:latin typeface="BrowalliaUPC" pitchFamily="34" charset="-34"/>
              <a:cs typeface="BrowalliaUPC" pitchFamily="34" charset="-34"/>
            </a:endParaRPr>
          </a:p>
        </p:txBody>
      </p:sp>
      <p:sp>
        <p:nvSpPr>
          <p:cNvPr id="13315" name="TextBox 3"/>
          <p:cNvSpPr txBox="1">
            <a:spLocks noChangeArrowheads="1"/>
          </p:cNvSpPr>
          <p:nvPr/>
        </p:nvSpPr>
        <p:spPr bwMode="auto">
          <a:xfrm>
            <a:off x="395288" y="1125538"/>
            <a:ext cx="8497887" cy="5076825"/>
          </a:xfrm>
          <a:prstGeom prst="rect">
            <a:avLst/>
          </a:prstGeom>
          <a:noFill/>
          <a:ln w="9525">
            <a:noFill/>
            <a:miter lim="800000"/>
            <a:headEnd/>
            <a:tailEnd/>
          </a:ln>
        </p:spPr>
        <p:txBody>
          <a:bodyPr>
            <a:spAutoFit/>
          </a:bodyPr>
          <a:lstStyle/>
          <a:p>
            <a:r>
              <a:rPr lang="th-TH" sz="3600">
                <a:latin typeface="BrowalliaUPC" pitchFamily="34" charset="-34"/>
                <a:cs typeface="BrowalliaUPC" pitchFamily="34" charset="-34"/>
              </a:rPr>
              <a:t>ก</a:t>
            </a:r>
            <a:r>
              <a:rPr lang="en-US" sz="3600">
                <a:latin typeface="BrowalliaUPC" pitchFamily="34" charset="-34"/>
                <a:cs typeface="BrowalliaUPC" pitchFamily="34" charset="-34"/>
              </a:rPr>
              <a:t> (3) </a:t>
            </a:r>
            <a:r>
              <a:rPr lang="th-TH" sz="3600">
                <a:latin typeface="BrowalliaUPC" pitchFamily="34" charset="-34"/>
                <a:cs typeface="BrowalliaUPC" pitchFamily="34" charset="-34"/>
              </a:rPr>
              <a:t>วิธีการประเมิน</a:t>
            </a:r>
          </a:p>
          <a:p>
            <a:r>
              <a:rPr lang="th-TH" sz="3600">
                <a:latin typeface="BrowalliaUPC" pitchFamily="34" charset="-34"/>
                <a:cs typeface="BrowalliaUPC" pitchFamily="34" charset="-34"/>
              </a:rPr>
              <a:t>- คุณสมบัติของผู้มีสิทธิประเมินผู้ป่วย</a:t>
            </a:r>
          </a:p>
          <a:p>
            <a:r>
              <a:rPr lang="th-TH" sz="3600">
                <a:latin typeface="BrowalliaUPC" pitchFamily="34" charset="-34"/>
                <a:cs typeface="BrowalliaUPC" pitchFamily="34" charset="-34"/>
              </a:rPr>
              <a:t>- การคัดกรองและส่งต่อเพื่อประเมินเพิ่มเติมด้านโภชนาการและ </a:t>
            </a:r>
            <a:r>
              <a:rPr lang="en-US" sz="3600">
                <a:latin typeface="BrowalliaUPC" pitchFamily="34" charset="-34"/>
                <a:cs typeface="BrowalliaUPC" pitchFamily="34" charset="-34"/>
              </a:rPr>
              <a:t>functional needs</a:t>
            </a:r>
          </a:p>
          <a:p>
            <a:r>
              <a:rPr lang="en-US" sz="3600">
                <a:latin typeface="BrowalliaUPC" pitchFamily="34" charset="-34"/>
                <a:cs typeface="BrowalliaUPC" pitchFamily="34" charset="-34"/>
              </a:rPr>
              <a:t>- </a:t>
            </a:r>
            <a:r>
              <a:rPr lang="th-TH" sz="3600">
                <a:latin typeface="BrowalliaUPC" pitchFamily="34" charset="-34"/>
                <a:cs typeface="BrowalliaUPC" pitchFamily="34" charset="-34"/>
              </a:rPr>
              <a:t>การประเมินผู้ป่วยกลุ่มเฉพาะ เช่น อายุน้อยมาก สูงอายุ ระยะสุดท้าย มีปัญหาด้านอารมณ์จิตใจ</a:t>
            </a:r>
          </a:p>
          <a:p>
            <a:r>
              <a:rPr lang="th-TH" sz="3600">
                <a:latin typeface="BrowalliaUPC" pitchFamily="34" charset="-34"/>
                <a:cs typeface="BrowalliaUPC" pitchFamily="34" charset="-34"/>
              </a:rPr>
              <a:t>- การส่งไปรับการประเมินเพิ่มเติมพิเศษตามข้อบ่งชี้</a:t>
            </a:r>
          </a:p>
          <a:p>
            <a:r>
              <a:rPr lang="th-TH" sz="3600">
                <a:latin typeface="BrowalliaUPC" pitchFamily="34" charset="-34"/>
                <a:cs typeface="BrowalliaUPC" pitchFamily="34" charset="-34"/>
              </a:rPr>
              <a:t>ก </a:t>
            </a:r>
            <a:r>
              <a:rPr lang="en-US" sz="3600">
                <a:latin typeface="BrowalliaUPC" pitchFamily="34" charset="-34"/>
                <a:cs typeface="BrowalliaUPC" pitchFamily="34" charset="-34"/>
              </a:rPr>
              <a:t>(4) </a:t>
            </a:r>
            <a:r>
              <a:rPr lang="th-TH" sz="3600">
                <a:latin typeface="BrowalliaUPC" pitchFamily="34" charset="-34"/>
                <a:cs typeface="BrowalliaUPC" pitchFamily="34" charset="-34"/>
              </a:rPr>
              <a:t>การใช้ผลการประเมินจากภายนอกหรือ </a:t>
            </a:r>
            <a:r>
              <a:rPr lang="en-US" sz="3600">
                <a:latin typeface="BrowalliaUPC" pitchFamily="34" charset="-34"/>
                <a:cs typeface="BrowalliaUPC" pitchFamily="34" charset="-34"/>
              </a:rPr>
              <a:t>OPD</a:t>
            </a:r>
          </a:p>
          <a:p>
            <a:r>
              <a:rPr lang="th-TH" sz="3600">
                <a:latin typeface="BrowalliaUPC" pitchFamily="34" charset="-34"/>
                <a:cs typeface="BrowalliaUPC" pitchFamily="34" charset="-34"/>
              </a:rPr>
              <a:t>ก </a:t>
            </a:r>
            <a:r>
              <a:rPr lang="en-US" sz="3600">
                <a:latin typeface="BrowalliaUPC" pitchFamily="34" charset="-34"/>
                <a:cs typeface="BrowalliaUPC" pitchFamily="34" charset="-34"/>
              </a:rPr>
              <a:t>(5) </a:t>
            </a:r>
            <a:r>
              <a:rPr lang="th-TH" sz="3600">
                <a:latin typeface="BrowalliaUPC" pitchFamily="34" charset="-34"/>
                <a:cs typeface="BrowalliaUPC" pitchFamily="34" charset="-34"/>
              </a:rPr>
              <a:t>กำหนดความถี่ของการประเมินซ้ำ</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8"/>
          <p:cNvSpPr txBox="1">
            <a:spLocks noChangeArrowheads="1"/>
          </p:cNvSpPr>
          <p:nvPr/>
        </p:nvSpPr>
        <p:spPr bwMode="auto">
          <a:xfrm>
            <a:off x="323850" y="261938"/>
            <a:ext cx="5400675" cy="646112"/>
          </a:xfrm>
          <a:prstGeom prst="rect">
            <a:avLst/>
          </a:prstGeom>
          <a:solidFill>
            <a:srgbClr val="0000CC"/>
          </a:solidFill>
          <a:ln w="9525">
            <a:noFill/>
            <a:miter lim="800000"/>
            <a:headEnd/>
            <a:tailEnd/>
          </a:ln>
        </p:spPr>
        <p:txBody>
          <a:bodyPr>
            <a:spAutoFit/>
          </a:bodyPr>
          <a:lstStyle/>
          <a:p>
            <a:pPr algn="ctr"/>
            <a:r>
              <a:rPr lang="en-US" sz="3600" b="1">
                <a:solidFill>
                  <a:schemeClr val="bg1"/>
                </a:solidFill>
                <a:latin typeface="BrowalliaUPC" pitchFamily="34" charset="-34"/>
                <a:cs typeface="BrowalliaUPC" pitchFamily="34" charset="-34"/>
              </a:rPr>
              <a:t>III-4.2 </a:t>
            </a:r>
            <a:r>
              <a:rPr lang="th-TH" sz="3600" b="1">
                <a:solidFill>
                  <a:schemeClr val="bg1"/>
                </a:solidFill>
                <a:latin typeface="BrowalliaUPC" pitchFamily="34" charset="-34"/>
                <a:cs typeface="BrowalliaUPC" pitchFamily="34" charset="-34"/>
              </a:rPr>
              <a:t>การดูแลผู้ป่วยที่เสี่ยงสูง</a:t>
            </a:r>
            <a:endParaRPr lang="en-US" sz="3600" b="1">
              <a:solidFill>
                <a:schemeClr val="bg1"/>
              </a:solidFill>
              <a:latin typeface="BrowalliaUPC" pitchFamily="34" charset="-34"/>
              <a:cs typeface="BrowalliaUPC" pitchFamily="34" charset="-34"/>
            </a:endParaRPr>
          </a:p>
        </p:txBody>
      </p:sp>
      <p:sp>
        <p:nvSpPr>
          <p:cNvPr id="14339" name="TextBox 3"/>
          <p:cNvSpPr txBox="1">
            <a:spLocks noChangeArrowheads="1"/>
          </p:cNvSpPr>
          <p:nvPr/>
        </p:nvSpPr>
        <p:spPr bwMode="auto">
          <a:xfrm>
            <a:off x="395288" y="1125538"/>
            <a:ext cx="8497887" cy="1754187"/>
          </a:xfrm>
          <a:prstGeom prst="rect">
            <a:avLst/>
          </a:prstGeom>
          <a:noFill/>
          <a:ln w="9525">
            <a:noFill/>
            <a:miter lim="800000"/>
            <a:headEnd/>
            <a:tailEnd/>
          </a:ln>
        </p:spPr>
        <p:txBody>
          <a:bodyPr>
            <a:spAutoFit/>
          </a:bodyPr>
          <a:lstStyle/>
          <a:p>
            <a:r>
              <a:rPr lang="en-US" sz="3600">
                <a:latin typeface="BrowalliaUPC" pitchFamily="34" charset="-34"/>
                <a:cs typeface="BrowalliaUPC" pitchFamily="34" charset="-34"/>
              </a:rPr>
              <a:t>(2) </a:t>
            </a:r>
            <a:r>
              <a:rPr lang="th-TH" sz="3600">
                <a:latin typeface="BrowalliaUPC" pitchFamily="34" charset="-34"/>
                <a:cs typeface="BrowalliaUPC" pitchFamily="34" charset="-34"/>
              </a:rPr>
              <a:t>การจัดทำแนวทางการดูแลผู้ป่วยที่มีความเสี่ยงสูงและนำไปปฏิบัติในกรณีต่างๆ เช่น ผู้ป่วยไม่รู้สึกตัว ผู้ป่วยฟอกไต</a:t>
            </a:r>
          </a:p>
          <a:p>
            <a:endParaRPr lang="th-TH" sz="3600">
              <a:latin typeface="BrowalliaUPC" pitchFamily="34" charset="-34"/>
              <a:cs typeface="BrowalliaUPC" pitchFamily="34" charset="-34"/>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8"/>
          <p:cNvSpPr txBox="1">
            <a:spLocks noChangeArrowheads="1"/>
          </p:cNvSpPr>
          <p:nvPr/>
        </p:nvSpPr>
        <p:spPr bwMode="auto">
          <a:xfrm>
            <a:off x="323850" y="261938"/>
            <a:ext cx="5400675" cy="646112"/>
          </a:xfrm>
          <a:prstGeom prst="rect">
            <a:avLst/>
          </a:prstGeom>
          <a:solidFill>
            <a:srgbClr val="0000CC"/>
          </a:solidFill>
          <a:ln w="9525">
            <a:noFill/>
            <a:miter lim="800000"/>
            <a:headEnd/>
            <a:tailEnd/>
          </a:ln>
        </p:spPr>
        <p:txBody>
          <a:bodyPr>
            <a:spAutoFit/>
          </a:bodyPr>
          <a:lstStyle/>
          <a:p>
            <a:pPr algn="ctr"/>
            <a:r>
              <a:rPr lang="en-US" sz="3600" b="1">
                <a:solidFill>
                  <a:schemeClr val="bg1"/>
                </a:solidFill>
                <a:latin typeface="BrowalliaUPC" pitchFamily="34" charset="-34"/>
                <a:cs typeface="BrowalliaUPC" pitchFamily="34" charset="-34"/>
              </a:rPr>
              <a:t>III-6 </a:t>
            </a:r>
            <a:r>
              <a:rPr lang="th-TH" sz="3600" b="1">
                <a:solidFill>
                  <a:schemeClr val="bg1"/>
                </a:solidFill>
                <a:latin typeface="BrowalliaUPC" pitchFamily="34" charset="-34"/>
                <a:cs typeface="BrowalliaUPC" pitchFamily="34" charset="-34"/>
              </a:rPr>
              <a:t>การดูแลต่อเนื่อง</a:t>
            </a:r>
            <a:endParaRPr lang="en-US" sz="3600" b="1">
              <a:solidFill>
                <a:schemeClr val="bg1"/>
              </a:solidFill>
              <a:latin typeface="BrowalliaUPC" pitchFamily="34" charset="-34"/>
              <a:cs typeface="BrowalliaUPC" pitchFamily="34" charset="-34"/>
            </a:endParaRPr>
          </a:p>
        </p:txBody>
      </p:sp>
      <p:sp>
        <p:nvSpPr>
          <p:cNvPr id="15363" name="TextBox 3"/>
          <p:cNvSpPr txBox="1">
            <a:spLocks noChangeArrowheads="1"/>
          </p:cNvSpPr>
          <p:nvPr/>
        </p:nvSpPr>
        <p:spPr bwMode="auto">
          <a:xfrm>
            <a:off x="395288" y="1125538"/>
            <a:ext cx="8497887" cy="2862262"/>
          </a:xfrm>
          <a:prstGeom prst="rect">
            <a:avLst/>
          </a:prstGeom>
          <a:noFill/>
          <a:ln w="9525">
            <a:noFill/>
            <a:miter lim="800000"/>
            <a:headEnd/>
            <a:tailEnd/>
          </a:ln>
        </p:spPr>
        <p:txBody>
          <a:bodyPr>
            <a:spAutoFit/>
          </a:bodyPr>
          <a:lstStyle/>
          <a:p>
            <a:r>
              <a:rPr lang="en-US" sz="3600">
                <a:latin typeface="BrowalliaUPC" pitchFamily="34" charset="-34"/>
                <a:cs typeface="BrowalliaUPC" pitchFamily="34" charset="-34"/>
              </a:rPr>
              <a:t>(1) </a:t>
            </a:r>
            <a:r>
              <a:rPr lang="th-TH" sz="3600">
                <a:latin typeface="BrowalliaUPC" pitchFamily="34" charset="-34"/>
                <a:cs typeface="BrowalliaUPC" pitchFamily="34" charset="-34"/>
              </a:rPr>
              <a:t>เกณฑ์พิจารณาความพร้อมในการจำหน่ายผู้ป่วย</a:t>
            </a:r>
          </a:p>
          <a:p>
            <a:r>
              <a:rPr lang="en-US" sz="3600">
                <a:latin typeface="BrowalliaUPC" pitchFamily="34" charset="-34"/>
                <a:cs typeface="BrowalliaUPC" pitchFamily="34" charset="-34"/>
              </a:rPr>
              <a:t>(2) </a:t>
            </a:r>
            <a:r>
              <a:rPr lang="th-TH" sz="3600">
                <a:latin typeface="BrowalliaUPC" pitchFamily="34" charset="-34"/>
                <a:cs typeface="BrowalliaUPC" pitchFamily="34" charset="-34"/>
              </a:rPr>
              <a:t>ความปลอดภัยระหว่างส่งต่อผู้ป่วย การเฝ้าติดตาม การบันทึก ยานพาหนะที่ใช้เคลื่อนย้าย</a:t>
            </a:r>
          </a:p>
          <a:p>
            <a:endParaRPr lang="th-TH" sz="3600">
              <a:latin typeface="BrowalliaUPC" pitchFamily="34" charset="-34"/>
              <a:cs typeface="BrowalliaUPC" pitchFamily="34" charset="-34"/>
            </a:endParaRPr>
          </a:p>
          <a:p>
            <a:endParaRPr lang="th-TH" sz="3600">
              <a:latin typeface="BrowalliaUPC" pitchFamily="34" charset="-34"/>
              <a:cs typeface="BrowalliaUPC" pitchFamily="34" charset="-34"/>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106" name="Rectangle 2"/>
          <p:cNvSpPr>
            <a:spLocks noGrp="1" noChangeArrowheads="1"/>
          </p:cNvSpPr>
          <p:nvPr>
            <p:ph type="title"/>
          </p:nvPr>
        </p:nvSpPr>
        <p:spPr>
          <a:xfrm>
            <a:off x="762000" y="838200"/>
            <a:ext cx="3886200" cy="4724400"/>
          </a:xfrm>
        </p:spPr>
        <p:txBody>
          <a:bodyPr rtlCol="0">
            <a:normAutofit/>
          </a:bodyPr>
          <a:lstStyle/>
          <a:p>
            <a:pPr eaLnBrk="1" fontAlgn="auto" hangingPunct="1">
              <a:spcAft>
                <a:spcPts val="0"/>
              </a:spcAft>
              <a:defRPr/>
            </a:pPr>
            <a:r>
              <a:rPr lang="th-TH" sz="7200" b="1" dirty="0" smtClean="0">
                <a:solidFill>
                  <a:srgbClr val="333399"/>
                </a:solidFill>
                <a:effectLst>
                  <a:outerShdw blurRad="38100" dist="38100" dir="2700000" algn="tl">
                    <a:srgbClr val="C0C0C0"/>
                  </a:outerShdw>
                </a:effectLst>
                <a:latin typeface="Tahoma" pitchFamily="34" charset="0"/>
                <a:cs typeface="Tahoma" pitchFamily="34" charset="0"/>
              </a:rPr>
              <a:t>อภิปราย </a:t>
            </a:r>
            <a:br>
              <a:rPr lang="th-TH" sz="7200" b="1" dirty="0" smtClean="0">
                <a:solidFill>
                  <a:srgbClr val="333399"/>
                </a:solidFill>
                <a:effectLst>
                  <a:outerShdw blurRad="38100" dist="38100" dir="2700000" algn="tl">
                    <a:srgbClr val="C0C0C0"/>
                  </a:outerShdw>
                </a:effectLst>
                <a:latin typeface="Tahoma" pitchFamily="34" charset="0"/>
                <a:cs typeface="Tahoma" pitchFamily="34" charset="0"/>
              </a:rPr>
            </a:br>
            <a:r>
              <a:rPr lang="th-TH" sz="7200" b="1" dirty="0" smtClean="0">
                <a:solidFill>
                  <a:srgbClr val="333399"/>
                </a:solidFill>
                <a:effectLst>
                  <a:outerShdw blurRad="38100" dist="38100" dir="2700000" algn="tl">
                    <a:srgbClr val="C0C0C0"/>
                  </a:outerShdw>
                </a:effectLst>
                <a:latin typeface="Tahoma" pitchFamily="34" charset="0"/>
                <a:cs typeface="Tahoma" pitchFamily="34" charset="0"/>
              </a:rPr>
              <a:t>ซักถาม</a:t>
            </a:r>
            <a:br>
              <a:rPr lang="th-TH" sz="7200" b="1" dirty="0" smtClean="0">
                <a:solidFill>
                  <a:srgbClr val="333399"/>
                </a:solidFill>
                <a:effectLst>
                  <a:outerShdw blurRad="38100" dist="38100" dir="2700000" algn="tl">
                    <a:srgbClr val="C0C0C0"/>
                  </a:outerShdw>
                </a:effectLst>
                <a:latin typeface="Tahoma" pitchFamily="34" charset="0"/>
                <a:cs typeface="Tahoma" pitchFamily="34" charset="0"/>
              </a:rPr>
            </a:br>
            <a:r>
              <a:rPr lang="th-TH" sz="7200" b="1" dirty="0" smtClean="0">
                <a:solidFill>
                  <a:srgbClr val="333399"/>
                </a:solidFill>
                <a:effectLst>
                  <a:outerShdw blurRad="38100" dist="38100" dir="2700000" algn="tl">
                    <a:srgbClr val="C0C0C0"/>
                  </a:outerShdw>
                </a:effectLst>
                <a:latin typeface="Tahoma" pitchFamily="34" charset="0"/>
                <a:cs typeface="Tahoma" pitchFamily="34" charset="0"/>
              </a:rPr>
              <a:t>ประจำวัน</a:t>
            </a:r>
          </a:p>
        </p:txBody>
      </p:sp>
      <p:pic>
        <p:nvPicPr>
          <p:cNvPr id="122883" name="Picture 4" descr="Keyboard1"/>
          <p:cNvPicPr>
            <a:picLocks noChangeAspect="1" noChangeArrowheads="1"/>
          </p:cNvPicPr>
          <p:nvPr/>
        </p:nvPicPr>
        <p:blipFill>
          <a:blip r:embed="rId2" cstate="print"/>
          <a:srcRect/>
          <a:stretch>
            <a:fillRect/>
          </a:stretch>
        </p:blipFill>
        <p:spPr bwMode="auto">
          <a:xfrm>
            <a:off x="5791200" y="1524000"/>
            <a:ext cx="2314575"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Anuwat 120322 Quality Tool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Anuwat 120322 Quality Tools</Template>
  <TotalTime>3271</TotalTime>
  <Words>5143</Words>
  <Application>Microsoft Office PowerPoint</Application>
  <PresentationFormat>On-screen Show (4:3)</PresentationFormat>
  <Paragraphs>887</Paragraphs>
  <Slides>93</Slides>
  <Notes>22</Notes>
  <HiddenSlides>0</HiddenSlides>
  <MMClips>0</MMClips>
  <ScaleCrop>false</ScaleCrop>
  <HeadingPairs>
    <vt:vector size="4" baseType="variant">
      <vt:variant>
        <vt:lpstr>Theme</vt:lpstr>
      </vt:variant>
      <vt:variant>
        <vt:i4>1</vt:i4>
      </vt:variant>
      <vt:variant>
        <vt:lpstr>Slide Titles</vt:lpstr>
      </vt:variant>
      <vt:variant>
        <vt:i4>93</vt:i4>
      </vt:variant>
    </vt:vector>
  </HeadingPairs>
  <TitlesOfParts>
    <vt:vector size="94" baseType="lpstr">
      <vt:lpstr>Anuwat 120322 Quality Tools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 ไม่ยาก หากทำอย่างเข้าใจ</vt:lpstr>
      <vt:lpstr>PowerPoint Presentation</vt:lpstr>
      <vt:lpstr>PowerPoint Presentation</vt:lpstr>
      <vt:lpstr>มาตรฐานโรงพยาบาลและบริการสุขภาพ ฉบับเฉลิมพระเกียรติ ฉลองสิริราชสมบัติครบ 60 ปี</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ท่านทำอันไหน ชอบอันไหน ใช้อันไหน เพราะอะไร</vt:lpstr>
      <vt:lpstr>PowerPoint Presentation</vt:lpstr>
      <vt:lpstr>PowerPoint Presentation</vt:lpstr>
      <vt:lpstr>PowerPoint Presentation</vt:lpstr>
      <vt:lpstr>PowerPoint Presentation</vt:lpstr>
      <vt:lpstr>PowerPoint Presentation</vt:lpstr>
      <vt:lpstr>เมื่อเกิดความเสี่ยงขึ้น</vt:lpstr>
      <vt:lpstr>PowerPoint Presentation</vt:lpstr>
      <vt:lpstr>ทำยากไหม....ทำก่อนดีไหม</vt:lpstr>
      <vt:lpstr>PowerPoint Presentation</vt:lpstr>
      <vt:lpstr>การตั้งรับสู่การเรียนรู้</vt:lpstr>
      <vt:lpstr>PowerPoint Presentation</vt:lpstr>
      <vt:lpstr>PowerPoint Presentation</vt:lpstr>
      <vt:lpstr>PowerPoint Presentation</vt:lpstr>
      <vt:lpstr>PowerPoint Presentation</vt:lpstr>
      <vt:lpstr>HA Plus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อภิปราย  ซักถาม ประจำวัน</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ANUWAT  SUPACHUTIKUL, M.D.</dc:creator>
  <cp:lastModifiedBy>Windows User</cp:lastModifiedBy>
  <cp:revision>107</cp:revision>
  <cp:lastPrinted>2013-01-10T15:02:38Z</cp:lastPrinted>
  <dcterms:created xsi:type="dcterms:W3CDTF">2012-12-10T23:06:41Z</dcterms:created>
  <dcterms:modified xsi:type="dcterms:W3CDTF">2014-05-26T20:21:23Z</dcterms:modified>
</cp:coreProperties>
</file>